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media/audio2" ContentType="audio/x-wav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media/audio5" ContentType="audio/x-wav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media/audio12" ContentType="audio/x-wav"/>
  <Override PartName="/ppt/slideLayouts/slideLayout10.xml" ContentType="application/vnd.openxmlformats-officedocument.presentationml.slideLayout+xml"/>
  <Override PartName="/ppt/media/audio8" ContentType="audio/x-wav"/>
  <Override PartName="/ppt/media/audio3" ContentType="audio/x-wav"/>
  <Override PartName="/ppt/media/audio11" ContentType="audio/x-wav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media/audio7" ContentType="audio/x-wav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media/audio10" ContentType="audio/x-wav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media/audio1" ContentType="audio/x-wav"/>
  <Override PartName="/ppt/media/audio6" ContentType="audio/x-wav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media/audio13" ContentType="audio/x-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media/audio4" ContentType="audio/x-wav"/>
  <Override PartName="/ppt/media/audio9" ContentType="audio/x-wav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sldIdLst>
    <p:sldId id="275" r:id="rId2"/>
    <p:sldId id="333" r:id="rId3"/>
    <p:sldId id="332" r:id="rId4"/>
    <p:sldId id="287" r:id="rId5"/>
    <p:sldId id="289" r:id="rId6"/>
    <p:sldId id="290" r:id="rId7"/>
    <p:sldId id="294" r:id="rId8"/>
    <p:sldId id="292" r:id="rId9"/>
    <p:sldId id="293" r:id="rId10"/>
    <p:sldId id="334" r:id="rId11"/>
    <p:sldId id="295" r:id="rId12"/>
    <p:sldId id="336" r:id="rId13"/>
    <p:sldId id="330" r:id="rId14"/>
    <p:sldId id="331" r:id="rId15"/>
    <p:sldId id="337" r:id="rId16"/>
    <p:sldId id="335" r:id="rId17"/>
    <p:sldId id="338" r:id="rId18"/>
    <p:sldId id="302" r:id="rId19"/>
    <p:sldId id="339" r:id="rId20"/>
    <p:sldId id="340" r:id="rId21"/>
    <p:sldId id="341" r:id="rId22"/>
    <p:sldId id="342" r:id="rId23"/>
    <p:sldId id="344" r:id="rId24"/>
    <p:sldId id="343" r:id="rId25"/>
    <p:sldId id="345" r:id="rId26"/>
    <p:sldId id="312" r:id="rId27"/>
    <p:sldId id="313" r:id="rId28"/>
    <p:sldId id="315" r:id="rId29"/>
    <p:sldId id="322" r:id="rId30"/>
    <p:sldId id="323" r:id="rId31"/>
    <p:sldId id="346" r:id="rId32"/>
    <p:sldId id="347" r:id="rId33"/>
    <p:sldId id="324" r:id="rId34"/>
    <p:sldId id="326" r:id="rId35"/>
    <p:sldId id="303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00CC"/>
    <a:srgbClr val="0066FF"/>
    <a:srgbClr val="00CC00"/>
    <a:srgbClr val="6699FF"/>
    <a:srgbClr val="FFCC00"/>
    <a:srgbClr val="0000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44" d="100"/>
          <a:sy n="44" d="100"/>
        </p:scale>
        <p:origin x="-2052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38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979FB66-124C-4AE9-9DD9-86E87E883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60DBE2-4739-4A7A-BF9C-609A764FC323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DD814-5691-4878-9F08-D5C377CD0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3F3C0-0410-42B4-8F80-90E4842DC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86E90-CA29-4BAC-BB8E-A8A51AD9B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EFAA0-AE3F-42FA-9293-43C55B008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94FF7-BC1C-43C8-A60B-D5F1E3A2C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1B6A4-0412-4415-98D9-F87F6B025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03C2D-72F2-467F-8F7F-B8F69D6B0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E562E-084C-4F1A-B69B-37133C1F7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CF302-B06D-4609-BFDA-7C1022F2F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57234-5530-40A8-80A1-1022661C3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9CA48-A301-4B14-9B14-ED6300BB3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ackground23 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3175" y="0"/>
            <a:ext cx="91471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F20948-EEA9-4B50-AC3B-FB8F623DC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  <p:sndAc>
      <p:stSnd>
        <p:snd r:embed="rId13" name="CAMERA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C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C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C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C00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C00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C00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C00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C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Symbol" pitchFamily="18" charset="2"/>
        <a:buChar char="·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"/><Relationship Id="rId2" Type="http://schemas.openxmlformats.org/officeDocument/2006/relationships/audio" Target="../media/audio2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3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7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7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7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3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3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3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7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7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8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8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7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7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7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7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7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7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background23-j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175" y="0"/>
            <a:ext cx="914717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524000"/>
            <a:ext cx="8382000" cy="1143000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4000" dirty="0" smtClean="0"/>
              <a:t>Beta-Blocker For  Reducing Cardiovascular Disease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876800"/>
            <a:ext cx="9144000" cy="762000"/>
          </a:xfrm>
        </p:spPr>
        <p:txBody>
          <a:bodyPr/>
          <a:lstStyle/>
          <a:p>
            <a:r>
              <a:rPr lang="en-US" sz="2800" b="1" smtClean="0"/>
              <a:t>Dr Suryono, SpJP. FIHA</a:t>
            </a: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3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autoUpdateAnimBg="0" advAuto="0"/>
      <p:bldP spid="21507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Correlation between heart rate and male’s death</a:t>
            </a:r>
          </a:p>
        </p:txBody>
      </p:sp>
      <p:pic>
        <p:nvPicPr>
          <p:cNvPr id="1126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43000" y="2057400"/>
            <a:ext cx="6983413" cy="4152900"/>
          </a:xfrm>
        </p:spPr>
      </p:pic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4694238" y="6424613"/>
            <a:ext cx="21907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000">
                <a:latin typeface="Calibri" pitchFamily="34" charset="0"/>
              </a:rPr>
              <a:t>Singh AHJ suppl. 2003;5(G);G3-G9</a:t>
            </a: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48"/>
          <p:cNvGrpSpPr>
            <a:grpSpLocks/>
          </p:cNvGrpSpPr>
          <p:nvPr/>
        </p:nvGrpSpPr>
        <p:grpSpPr bwMode="auto">
          <a:xfrm>
            <a:off x="6664325" y="2574925"/>
            <a:ext cx="390525" cy="2482850"/>
            <a:chOff x="4508" y="1622"/>
            <a:chExt cx="246" cy="1564"/>
          </a:xfrm>
        </p:grpSpPr>
        <p:sp>
          <p:nvSpPr>
            <p:cNvPr id="12319" name="Rectangle 7"/>
            <p:cNvSpPr>
              <a:spLocks noChangeArrowheads="1"/>
            </p:cNvSpPr>
            <p:nvPr/>
          </p:nvSpPr>
          <p:spPr bwMode="auto">
            <a:xfrm rot="-5400000">
              <a:off x="4262" y="2694"/>
              <a:ext cx="737" cy="246"/>
            </a:xfrm>
            <a:prstGeom prst="rect">
              <a:avLst/>
            </a:prstGeom>
            <a:gradFill rotWithShape="0">
              <a:gsLst>
                <a:gs pos="0">
                  <a:srgbClr val="33CCFF"/>
                </a:gs>
                <a:gs pos="100000">
                  <a:srgbClr val="00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12320" name="Rectangle 8"/>
            <p:cNvSpPr>
              <a:spLocks noChangeArrowheads="1"/>
            </p:cNvSpPr>
            <p:nvPr/>
          </p:nvSpPr>
          <p:spPr bwMode="auto">
            <a:xfrm rot="-5400000">
              <a:off x="4220" y="1914"/>
              <a:ext cx="822" cy="246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33CC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12321" name="AutoShape 9"/>
            <p:cNvSpPr>
              <a:spLocks noChangeArrowheads="1"/>
            </p:cNvSpPr>
            <p:nvPr/>
          </p:nvSpPr>
          <p:spPr bwMode="auto">
            <a:xfrm rot="-5400000">
              <a:off x="3848" y="2285"/>
              <a:ext cx="1564" cy="237"/>
            </a:xfrm>
            <a:prstGeom prst="leftRightArrow">
              <a:avLst>
                <a:gd name="adj1" fmla="val 0"/>
                <a:gd name="adj2" fmla="val 0"/>
              </a:avLst>
            </a:prstGeom>
            <a:solidFill>
              <a:srgbClr val="D8634D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</p:grpSp>
      <p:grpSp>
        <p:nvGrpSpPr>
          <p:cNvPr id="12291" name="Group 47"/>
          <p:cNvGrpSpPr>
            <a:grpSpLocks/>
          </p:cNvGrpSpPr>
          <p:nvPr/>
        </p:nvGrpSpPr>
        <p:grpSpPr bwMode="auto">
          <a:xfrm>
            <a:off x="4613275" y="2517775"/>
            <a:ext cx="390525" cy="2392363"/>
            <a:chOff x="3216" y="1586"/>
            <a:chExt cx="246" cy="1507"/>
          </a:xfrm>
        </p:grpSpPr>
        <p:sp>
          <p:nvSpPr>
            <p:cNvPr id="12316" name="Rectangle 11"/>
            <p:cNvSpPr>
              <a:spLocks noChangeArrowheads="1"/>
            </p:cNvSpPr>
            <p:nvPr/>
          </p:nvSpPr>
          <p:spPr bwMode="auto">
            <a:xfrm rot="-5400000">
              <a:off x="2992" y="2624"/>
              <a:ext cx="693" cy="246"/>
            </a:xfrm>
            <a:prstGeom prst="rect">
              <a:avLst/>
            </a:prstGeom>
            <a:gradFill rotWithShape="0">
              <a:gsLst>
                <a:gs pos="0">
                  <a:srgbClr val="33CCFF"/>
                </a:gs>
                <a:gs pos="100000">
                  <a:srgbClr val="00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12317" name="Rectangle 12"/>
            <p:cNvSpPr>
              <a:spLocks noChangeArrowheads="1"/>
            </p:cNvSpPr>
            <p:nvPr/>
          </p:nvSpPr>
          <p:spPr bwMode="auto">
            <a:xfrm rot="-5400000">
              <a:off x="2934" y="1872"/>
              <a:ext cx="810" cy="246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33CC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12318" name="AutoShape 13"/>
            <p:cNvSpPr>
              <a:spLocks noChangeArrowheads="1"/>
            </p:cNvSpPr>
            <p:nvPr/>
          </p:nvSpPr>
          <p:spPr bwMode="auto">
            <a:xfrm rot="-5400000">
              <a:off x="2584" y="2221"/>
              <a:ext cx="1507" cy="237"/>
            </a:xfrm>
            <a:prstGeom prst="leftRightArrow">
              <a:avLst>
                <a:gd name="adj1" fmla="val 0"/>
                <a:gd name="adj2" fmla="val 0"/>
              </a:avLst>
            </a:prstGeom>
            <a:solidFill>
              <a:srgbClr val="D8634D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</p:grpSp>
      <p:grpSp>
        <p:nvGrpSpPr>
          <p:cNvPr id="12292" name="Group 46"/>
          <p:cNvGrpSpPr>
            <a:grpSpLocks/>
          </p:cNvGrpSpPr>
          <p:nvPr/>
        </p:nvGrpSpPr>
        <p:grpSpPr bwMode="auto">
          <a:xfrm>
            <a:off x="2563813" y="2459038"/>
            <a:ext cx="390525" cy="2581275"/>
            <a:chOff x="1925" y="1549"/>
            <a:chExt cx="246" cy="1626"/>
          </a:xfrm>
        </p:grpSpPr>
        <p:sp>
          <p:nvSpPr>
            <p:cNvPr id="12313" name="Rectangle 15"/>
            <p:cNvSpPr>
              <a:spLocks noChangeArrowheads="1"/>
            </p:cNvSpPr>
            <p:nvPr/>
          </p:nvSpPr>
          <p:spPr bwMode="auto">
            <a:xfrm rot="-5400000">
              <a:off x="1660" y="2665"/>
              <a:ext cx="775" cy="246"/>
            </a:xfrm>
            <a:prstGeom prst="rect">
              <a:avLst/>
            </a:prstGeom>
            <a:gradFill rotWithShape="0">
              <a:gsLst>
                <a:gs pos="0">
                  <a:srgbClr val="33CCFF"/>
                </a:gs>
                <a:gs pos="100000">
                  <a:srgbClr val="00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12314" name="Rectangle 16"/>
            <p:cNvSpPr>
              <a:spLocks noChangeArrowheads="1"/>
            </p:cNvSpPr>
            <p:nvPr/>
          </p:nvSpPr>
          <p:spPr bwMode="auto">
            <a:xfrm rot="-5400000">
              <a:off x="1626" y="1855"/>
              <a:ext cx="844" cy="246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33CC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12315" name="AutoShape 17"/>
            <p:cNvSpPr>
              <a:spLocks noChangeArrowheads="1"/>
            </p:cNvSpPr>
            <p:nvPr/>
          </p:nvSpPr>
          <p:spPr bwMode="auto">
            <a:xfrm rot="-5400000">
              <a:off x="1234" y="2243"/>
              <a:ext cx="1626" cy="237"/>
            </a:xfrm>
            <a:prstGeom prst="leftRightArrow">
              <a:avLst>
                <a:gd name="adj1" fmla="val 0"/>
                <a:gd name="adj2" fmla="val 0"/>
              </a:avLst>
            </a:prstGeom>
            <a:solidFill>
              <a:srgbClr val="D8634D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</p:grpSp>
      <p:sp>
        <p:nvSpPr>
          <p:cNvPr id="50194" name="Rectangle 18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5638800" cy="1066800"/>
          </a:xfrm>
        </p:spPr>
        <p:txBody>
          <a:bodyPr/>
          <a:lstStyle/>
          <a:p>
            <a:pPr>
              <a:defRPr/>
            </a:pPr>
            <a:r>
              <a:rPr lang="en-US" sz="3200" smtClean="0"/>
              <a:t>Lower HR can Prolong Life</a:t>
            </a:r>
          </a:p>
        </p:txBody>
      </p:sp>
      <p:sp>
        <p:nvSpPr>
          <p:cNvPr id="12294" name="Rectangle 19"/>
          <p:cNvSpPr>
            <a:spLocks noChangeArrowheads="1"/>
          </p:cNvSpPr>
          <p:nvPr/>
        </p:nvSpPr>
        <p:spPr bwMode="auto">
          <a:xfrm>
            <a:off x="5410200" y="6553200"/>
            <a:ext cx="3505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eaLnBrk="0" hangingPunct="0"/>
            <a:r>
              <a:rPr lang="en-US" sz="1400">
                <a:solidFill>
                  <a:srgbClr val="33CCFF"/>
                </a:solidFill>
                <a:latin typeface="Arial" charset="0"/>
              </a:rPr>
              <a:t>Adapted from Gillum, Am. Heart. J., 1991</a:t>
            </a:r>
          </a:p>
        </p:txBody>
      </p:sp>
      <p:sp>
        <p:nvSpPr>
          <p:cNvPr id="12295" name="AutoShape 21"/>
          <p:cNvSpPr>
            <a:spLocks noChangeArrowheads="1"/>
          </p:cNvSpPr>
          <p:nvPr/>
        </p:nvSpPr>
        <p:spPr bwMode="auto">
          <a:xfrm>
            <a:off x="2570163" y="3568700"/>
            <a:ext cx="371475" cy="471488"/>
          </a:xfrm>
          <a:prstGeom prst="diamond">
            <a:avLst/>
          </a:prstGeom>
          <a:solidFill>
            <a:srgbClr val="CC00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2296" name="AutoShape 22"/>
          <p:cNvSpPr>
            <a:spLocks noChangeArrowheads="1"/>
          </p:cNvSpPr>
          <p:nvPr/>
        </p:nvSpPr>
        <p:spPr bwMode="auto">
          <a:xfrm>
            <a:off x="4618038" y="3586163"/>
            <a:ext cx="371475" cy="471487"/>
          </a:xfrm>
          <a:prstGeom prst="diamond">
            <a:avLst/>
          </a:prstGeom>
          <a:solidFill>
            <a:srgbClr val="CC00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2297" name="Text Box 23"/>
          <p:cNvSpPr txBox="1">
            <a:spLocks noChangeArrowheads="1"/>
          </p:cNvSpPr>
          <p:nvPr/>
        </p:nvSpPr>
        <p:spPr bwMode="auto">
          <a:xfrm>
            <a:off x="2365375" y="5943600"/>
            <a:ext cx="4954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tabLst>
                <a:tab pos="2341563" algn="ctr"/>
                <a:tab pos="4403725" algn="ctr"/>
                <a:tab pos="4745038" algn="ctr"/>
                <a:tab pos="5776913" algn="l"/>
              </a:tabLst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 HR	 Smoking	 SBP</a:t>
            </a:r>
            <a:endParaRPr lang="en-US" sz="2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8" name="Text Box 24"/>
          <p:cNvSpPr txBox="1">
            <a:spLocks noChangeArrowheads="1"/>
          </p:cNvSpPr>
          <p:nvPr/>
        </p:nvSpPr>
        <p:spPr bwMode="auto">
          <a:xfrm rot="-5400000">
            <a:off x="-448469" y="3490119"/>
            <a:ext cx="2513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2000">
                <a:solidFill>
                  <a:srgbClr val="00FF00"/>
                </a:solidFill>
                <a:latin typeface="Arial" charset="0"/>
              </a:rPr>
              <a:t>Adjusted Odds Ratio</a:t>
            </a:r>
          </a:p>
        </p:txBody>
      </p:sp>
      <p:sp>
        <p:nvSpPr>
          <p:cNvPr id="12299" name="Text Box 26"/>
          <p:cNvSpPr txBox="1">
            <a:spLocks noChangeArrowheads="1"/>
          </p:cNvSpPr>
          <p:nvPr/>
        </p:nvSpPr>
        <p:spPr bwMode="auto">
          <a:xfrm>
            <a:off x="1038225" y="1389063"/>
            <a:ext cx="50165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97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1.8</a:t>
            </a:r>
          </a:p>
          <a:p>
            <a:pPr algn="r" eaLnBrk="0" hangingPunct="0">
              <a:lnSpc>
                <a:spcPct val="97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97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97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97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1.6</a:t>
            </a:r>
          </a:p>
          <a:p>
            <a:pPr algn="r" eaLnBrk="0" hangingPunct="0">
              <a:lnSpc>
                <a:spcPct val="97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97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97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97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1.4</a:t>
            </a:r>
          </a:p>
          <a:p>
            <a:pPr algn="r" eaLnBrk="0" hangingPunct="0">
              <a:lnSpc>
                <a:spcPct val="97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97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97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97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1.2</a:t>
            </a:r>
          </a:p>
          <a:p>
            <a:pPr algn="r" eaLnBrk="0" hangingPunct="0">
              <a:lnSpc>
                <a:spcPct val="97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97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97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97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1.0</a:t>
            </a:r>
          </a:p>
        </p:txBody>
      </p:sp>
      <p:sp>
        <p:nvSpPr>
          <p:cNvPr id="12300" name="Text Box 27"/>
          <p:cNvSpPr txBox="1">
            <a:spLocks noChangeArrowheads="1"/>
          </p:cNvSpPr>
          <p:nvPr/>
        </p:nvSpPr>
        <p:spPr bwMode="auto">
          <a:xfrm>
            <a:off x="2911475" y="3673475"/>
            <a:ext cx="579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600" b="1">
                <a:solidFill>
                  <a:srgbClr val="FFFF00"/>
                </a:solidFill>
                <a:latin typeface="Arial" charset="0"/>
              </a:rPr>
              <a:t>1.39</a:t>
            </a:r>
          </a:p>
        </p:txBody>
      </p:sp>
      <p:sp>
        <p:nvSpPr>
          <p:cNvPr id="12301" name="Text Box 28"/>
          <p:cNvSpPr txBox="1">
            <a:spLocks noChangeArrowheads="1"/>
          </p:cNvSpPr>
          <p:nvPr/>
        </p:nvSpPr>
        <p:spPr bwMode="auto">
          <a:xfrm>
            <a:off x="4965700" y="3681413"/>
            <a:ext cx="579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600" b="1">
                <a:solidFill>
                  <a:srgbClr val="FFFF00"/>
                </a:solidFill>
                <a:latin typeface="Arial" charset="0"/>
              </a:rPr>
              <a:t>1.39</a:t>
            </a:r>
          </a:p>
        </p:txBody>
      </p:sp>
      <p:sp>
        <p:nvSpPr>
          <p:cNvPr id="12302" name="Text Box 29"/>
          <p:cNvSpPr txBox="1">
            <a:spLocks noChangeArrowheads="1"/>
          </p:cNvSpPr>
          <p:nvPr/>
        </p:nvSpPr>
        <p:spPr bwMode="auto">
          <a:xfrm>
            <a:off x="7011988" y="3729038"/>
            <a:ext cx="579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600" b="1">
                <a:solidFill>
                  <a:srgbClr val="FFFF00"/>
                </a:solidFill>
                <a:latin typeface="Arial" charset="0"/>
              </a:rPr>
              <a:t>1.38</a:t>
            </a:r>
          </a:p>
        </p:txBody>
      </p:sp>
      <p:sp>
        <p:nvSpPr>
          <p:cNvPr id="12303" name="AutoShape 31"/>
          <p:cNvSpPr>
            <a:spLocks noChangeArrowheads="1"/>
          </p:cNvSpPr>
          <p:nvPr/>
        </p:nvSpPr>
        <p:spPr bwMode="auto">
          <a:xfrm>
            <a:off x="6670675" y="3629025"/>
            <a:ext cx="371475" cy="471488"/>
          </a:xfrm>
          <a:prstGeom prst="diamond">
            <a:avLst/>
          </a:prstGeom>
          <a:solidFill>
            <a:srgbClr val="CC00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2304" name="Rectangle 37"/>
          <p:cNvSpPr>
            <a:spLocks noChangeArrowheads="1"/>
          </p:cNvSpPr>
          <p:nvPr/>
        </p:nvSpPr>
        <p:spPr bwMode="auto">
          <a:xfrm>
            <a:off x="4232275" y="1447800"/>
            <a:ext cx="1143000" cy="304800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chemeClr val="bg1"/>
                </a:solidFill>
                <a:latin typeface="Arial" charset="0"/>
              </a:rPr>
              <a:t>MEN</a:t>
            </a:r>
          </a:p>
        </p:txBody>
      </p:sp>
      <p:sp>
        <p:nvSpPr>
          <p:cNvPr id="12305" name="Line 38"/>
          <p:cNvSpPr>
            <a:spLocks noChangeShapeType="1"/>
          </p:cNvSpPr>
          <p:nvPr/>
        </p:nvSpPr>
        <p:spPr bwMode="auto">
          <a:xfrm rot="-5400000">
            <a:off x="-397668" y="3734594"/>
            <a:ext cx="4278312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06" name="Group 40"/>
          <p:cNvGrpSpPr>
            <a:grpSpLocks/>
          </p:cNvGrpSpPr>
          <p:nvPr/>
        </p:nvGrpSpPr>
        <p:grpSpPr bwMode="auto">
          <a:xfrm>
            <a:off x="1612900" y="1595438"/>
            <a:ext cx="138113" cy="4262437"/>
            <a:chOff x="5662" y="2496"/>
            <a:chExt cx="98" cy="384"/>
          </a:xfrm>
        </p:grpSpPr>
        <p:sp>
          <p:nvSpPr>
            <p:cNvPr id="12308" name="Line 41"/>
            <p:cNvSpPr>
              <a:spLocks noChangeShapeType="1"/>
            </p:cNvSpPr>
            <p:nvPr/>
          </p:nvSpPr>
          <p:spPr bwMode="auto">
            <a:xfrm>
              <a:off x="5664" y="2496"/>
              <a:ext cx="9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9" name="Line 42"/>
            <p:cNvSpPr>
              <a:spLocks noChangeShapeType="1"/>
            </p:cNvSpPr>
            <p:nvPr/>
          </p:nvSpPr>
          <p:spPr bwMode="auto">
            <a:xfrm>
              <a:off x="5662" y="2592"/>
              <a:ext cx="9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0" name="Line 43"/>
            <p:cNvSpPr>
              <a:spLocks noChangeShapeType="1"/>
            </p:cNvSpPr>
            <p:nvPr/>
          </p:nvSpPr>
          <p:spPr bwMode="auto">
            <a:xfrm>
              <a:off x="5662" y="2688"/>
              <a:ext cx="9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1" name="Line 44"/>
            <p:cNvSpPr>
              <a:spLocks noChangeShapeType="1"/>
            </p:cNvSpPr>
            <p:nvPr/>
          </p:nvSpPr>
          <p:spPr bwMode="auto">
            <a:xfrm>
              <a:off x="5662" y="2784"/>
              <a:ext cx="9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2" name="Line 45"/>
            <p:cNvSpPr>
              <a:spLocks noChangeShapeType="1"/>
            </p:cNvSpPr>
            <p:nvPr/>
          </p:nvSpPr>
          <p:spPr bwMode="auto">
            <a:xfrm>
              <a:off x="5662" y="2880"/>
              <a:ext cx="9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07" name="Text Box 49"/>
          <p:cNvSpPr txBox="1">
            <a:spLocks noChangeArrowheads="1"/>
          </p:cNvSpPr>
          <p:nvPr/>
        </p:nvSpPr>
        <p:spPr bwMode="auto">
          <a:xfrm>
            <a:off x="7721600" y="3702050"/>
            <a:ext cx="111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(n = 747)</a:t>
            </a: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Why does heart rate increase ?</a:t>
            </a:r>
            <a:endParaRPr lang="en-US" dirty="0"/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Causes of Sympathetic Nervous System (SNS) Activation</a:t>
            </a: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3505200" y="2898775"/>
            <a:ext cx="2133600" cy="1676400"/>
          </a:xfrm>
          <a:prstGeom prst="downArrowCallout">
            <a:avLst>
              <a:gd name="adj1" fmla="val 27328"/>
              <a:gd name="adj2" fmla="val 27723"/>
              <a:gd name="adj3" fmla="val 16667"/>
              <a:gd name="adj4" fmla="val 52366"/>
            </a:avLst>
          </a:prstGeom>
          <a:gradFill rotWithShape="0">
            <a:gsLst>
              <a:gs pos="0">
                <a:srgbClr val="760000"/>
              </a:gs>
              <a:gs pos="100000">
                <a:srgbClr val="FF0000"/>
              </a:gs>
            </a:gsLst>
            <a:lin ang="5400000" scaled="1"/>
          </a:gra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SNS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Activation</a:t>
            </a:r>
          </a:p>
        </p:txBody>
      </p:sp>
      <p:sp>
        <p:nvSpPr>
          <p:cNvPr id="14340" name="AutoShape 6"/>
          <p:cNvSpPr>
            <a:spLocks noChangeArrowheads="1"/>
          </p:cNvSpPr>
          <p:nvPr/>
        </p:nvSpPr>
        <p:spPr bwMode="auto">
          <a:xfrm rot="2700000">
            <a:off x="5522912" y="2325688"/>
            <a:ext cx="612775" cy="685800"/>
          </a:xfrm>
          <a:prstGeom prst="downArrow">
            <a:avLst>
              <a:gd name="adj1" fmla="val 52009"/>
              <a:gd name="adj2" fmla="val 36699"/>
            </a:avLst>
          </a:prstGeom>
          <a:solidFill>
            <a:srgbClr val="6699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5715000" y="1600200"/>
            <a:ext cx="1981200" cy="1066800"/>
          </a:xfrm>
          <a:prstGeom prst="ellipse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66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2100">
                <a:solidFill>
                  <a:schemeClr val="bg1"/>
                </a:solidFill>
                <a:latin typeface="Arial" charset="0"/>
                <a:cs typeface="+mn-cs"/>
              </a:rPr>
              <a:t>Genetic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sz="2100">
                <a:solidFill>
                  <a:schemeClr val="bg1"/>
                </a:solidFill>
                <a:latin typeface="Arial" charset="0"/>
                <a:cs typeface="+mn-cs"/>
              </a:rPr>
              <a:t>Factors</a:t>
            </a:r>
          </a:p>
        </p:txBody>
      </p:sp>
      <p:sp>
        <p:nvSpPr>
          <p:cNvPr id="14342" name="AutoShape 7"/>
          <p:cNvSpPr>
            <a:spLocks noChangeArrowheads="1"/>
          </p:cNvSpPr>
          <p:nvPr/>
        </p:nvSpPr>
        <p:spPr bwMode="auto">
          <a:xfrm rot="17100000" flipV="1">
            <a:off x="5675312" y="3471863"/>
            <a:ext cx="612775" cy="685800"/>
          </a:xfrm>
          <a:prstGeom prst="downArrow">
            <a:avLst>
              <a:gd name="adj1" fmla="val 52009"/>
              <a:gd name="adj2" fmla="val 36699"/>
            </a:avLst>
          </a:prstGeom>
          <a:solidFill>
            <a:srgbClr val="6699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6172200" y="3508375"/>
            <a:ext cx="1981200" cy="1066800"/>
          </a:xfrm>
          <a:prstGeom prst="ellipse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66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2100">
                <a:solidFill>
                  <a:schemeClr val="bg1"/>
                </a:solidFill>
                <a:latin typeface="Arial" charset="0"/>
                <a:cs typeface="+mn-cs"/>
              </a:rPr>
              <a:t>Acute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sz="2100">
                <a:solidFill>
                  <a:schemeClr val="bg1"/>
                </a:solidFill>
                <a:latin typeface="Arial" charset="0"/>
                <a:cs typeface="+mn-cs"/>
              </a:rPr>
              <a:t>Physical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sz="2100">
                <a:solidFill>
                  <a:schemeClr val="bg1"/>
                </a:solidFill>
                <a:latin typeface="Arial" charset="0"/>
                <a:cs typeface="+mn-cs"/>
              </a:rPr>
              <a:t>Stressors</a:t>
            </a:r>
          </a:p>
        </p:txBody>
      </p:sp>
      <p:sp>
        <p:nvSpPr>
          <p:cNvPr id="14344" name="AutoShape 10"/>
          <p:cNvSpPr>
            <a:spLocks noChangeArrowheads="1"/>
          </p:cNvSpPr>
          <p:nvPr/>
        </p:nvSpPr>
        <p:spPr bwMode="auto">
          <a:xfrm rot="18900000" flipH="1">
            <a:off x="3008312" y="2325688"/>
            <a:ext cx="612775" cy="685800"/>
          </a:xfrm>
          <a:prstGeom prst="downArrow">
            <a:avLst>
              <a:gd name="adj1" fmla="val 52009"/>
              <a:gd name="adj2" fmla="val 36699"/>
            </a:avLst>
          </a:prstGeom>
          <a:solidFill>
            <a:srgbClr val="6699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 flipH="1">
            <a:off x="1447800" y="1600200"/>
            <a:ext cx="1981200" cy="1066800"/>
          </a:xfrm>
          <a:prstGeom prst="ellipse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66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2100">
                <a:solidFill>
                  <a:schemeClr val="bg1"/>
                </a:solidFill>
                <a:latin typeface="Arial" charset="0"/>
                <a:cs typeface="+mn-cs"/>
              </a:rPr>
              <a:t>Diet</a:t>
            </a:r>
          </a:p>
        </p:txBody>
      </p:sp>
      <p:sp>
        <p:nvSpPr>
          <p:cNvPr id="14346" name="AutoShape 12"/>
          <p:cNvSpPr>
            <a:spLocks noChangeArrowheads="1"/>
          </p:cNvSpPr>
          <p:nvPr/>
        </p:nvSpPr>
        <p:spPr bwMode="auto">
          <a:xfrm rot="4500000" flipH="1" flipV="1">
            <a:off x="2855912" y="3471863"/>
            <a:ext cx="612775" cy="685800"/>
          </a:xfrm>
          <a:prstGeom prst="downArrow">
            <a:avLst>
              <a:gd name="adj1" fmla="val 52009"/>
              <a:gd name="adj2" fmla="val 36699"/>
            </a:avLst>
          </a:prstGeom>
          <a:solidFill>
            <a:srgbClr val="6699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2781" name="Oval 13"/>
          <p:cNvSpPr>
            <a:spLocks noChangeArrowheads="1"/>
          </p:cNvSpPr>
          <p:nvPr/>
        </p:nvSpPr>
        <p:spPr bwMode="auto">
          <a:xfrm flipH="1">
            <a:off x="990600" y="3508375"/>
            <a:ext cx="1981200" cy="1066800"/>
          </a:xfrm>
          <a:prstGeom prst="ellipse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66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2100">
                <a:solidFill>
                  <a:schemeClr val="bg1"/>
                </a:solidFill>
                <a:latin typeface="Arial" charset="0"/>
                <a:cs typeface="+mn-cs"/>
              </a:rPr>
              <a:t>Psychosocial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sz="2100">
                <a:solidFill>
                  <a:schemeClr val="bg1"/>
                </a:solidFill>
                <a:latin typeface="Arial" charset="0"/>
                <a:cs typeface="+mn-cs"/>
              </a:rPr>
              <a:t>Stress</a:t>
            </a:r>
          </a:p>
        </p:txBody>
      </p:sp>
      <p:sp>
        <p:nvSpPr>
          <p:cNvPr id="14348" name="Rectangle 15"/>
          <p:cNvSpPr>
            <a:spLocks noChangeArrowheads="1"/>
          </p:cNvSpPr>
          <p:nvPr/>
        </p:nvSpPr>
        <p:spPr bwMode="auto">
          <a:xfrm>
            <a:off x="1828800" y="5870575"/>
            <a:ext cx="1219200" cy="609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Heart</a:t>
            </a:r>
          </a:p>
          <a:p>
            <a:pPr eaLnBrk="0" hangingPunct="0">
              <a:lnSpc>
                <a:spcPct val="90000"/>
              </a:lnSpc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rate</a:t>
            </a:r>
          </a:p>
        </p:txBody>
      </p:sp>
      <p:sp>
        <p:nvSpPr>
          <p:cNvPr id="14349" name="AutoShape 16"/>
          <p:cNvSpPr>
            <a:spLocks noChangeArrowheads="1"/>
          </p:cNvSpPr>
          <p:nvPr/>
        </p:nvSpPr>
        <p:spPr bwMode="auto">
          <a:xfrm>
            <a:off x="1600200" y="5870575"/>
            <a:ext cx="228600" cy="609600"/>
          </a:xfrm>
          <a:prstGeom prst="upArrow">
            <a:avLst>
              <a:gd name="adj1" fmla="val 50000"/>
              <a:gd name="adj2" fmla="val 6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4350" name="Rectangle 17"/>
          <p:cNvSpPr>
            <a:spLocks noChangeArrowheads="1"/>
          </p:cNvSpPr>
          <p:nvPr/>
        </p:nvSpPr>
        <p:spPr bwMode="auto">
          <a:xfrm>
            <a:off x="3276600" y="5870575"/>
            <a:ext cx="1219200" cy="609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Cardiac</a:t>
            </a:r>
          </a:p>
          <a:p>
            <a:pPr eaLnBrk="0" hangingPunct="0">
              <a:lnSpc>
                <a:spcPct val="90000"/>
              </a:lnSpc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output</a:t>
            </a:r>
          </a:p>
        </p:txBody>
      </p:sp>
      <p:sp>
        <p:nvSpPr>
          <p:cNvPr id="14351" name="AutoShape 18"/>
          <p:cNvSpPr>
            <a:spLocks noChangeArrowheads="1"/>
          </p:cNvSpPr>
          <p:nvPr/>
        </p:nvSpPr>
        <p:spPr bwMode="auto">
          <a:xfrm>
            <a:off x="3048000" y="5870575"/>
            <a:ext cx="228600" cy="609600"/>
          </a:xfrm>
          <a:prstGeom prst="upArrow">
            <a:avLst>
              <a:gd name="adj1" fmla="val 50000"/>
              <a:gd name="adj2" fmla="val 6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4352" name="Rectangle 19"/>
          <p:cNvSpPr>
            <a:spLocks noChangeArrowheads="1"/>
          </p:cNvSpPr>
          <p:nvPr/>
        </p:nvSpPr>
        <p:spPr bwMode="auto">
          <a:xfrm>
            <a:off x="4800600" y="5870575"/>
            <a:ext cx="1219200" cy="609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Blood</a:t>
            </a:r>
          </a:p>
          <a:p>
            <a:pPr eaLnBrk="0" hangingPunct="0">
              <a:lnSpc>
                <a:spcPct val="90000"/>
              </a:lnSpc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pressure</a:t>
            </a:r>
          </a:p>
        </p:txBody>
      </p:sp>
      <p:sp>
        <p:nvSpPr>
          <p:cNvPr id="14353" name="AutoShape 20"/>
          <p:cNvSpPr>
            <a:spLocks noChangeArrowheads="1"/>
          </p:cNvSpPr>
          <p:nvPr/>
        </p:nvSpPr>
        <p:spPr bwMode="auto">
          <a:xfrm>
            <a:off x="4572000" y="5870575"/>
            <a:ext cx="228600" cy="609600"/>
          </a:xfrm>
          <a:prstGeom prst="upArrow">
            <a:avLst>
              <a:gd name="adj1" fmla="val 50000"/>
              <a:gd name="adj2" fmla="val 6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4354" name="Rectangle 21"/>
          <p:cNvSpPr>
            <a:spLocks noChangeArrowheads="1"/>
          </p:cNvSpPr>
          <p:nvPr/>
        </p:nvSpPr>
        <p:spPr bwMode="auto">
          <a:xfrm>
            <a:off x="6400800" y="5870575"/>
            <a:ext cx="1219200" cy="609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Platelet</a:t>
            </a:r>
          </a:p>
          <a:p>
            <a:pPr eaLnBrk="0" hangingPunct="0">
              <a:lnSpc>
                <a:spcPct val="90000"/>
              </a:lnSpc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aggregation</a:t>
            </a:r>
          </a:p>
        </p:txBody>
      </p:sp>
      <p:sp>
        <p:nvSpPr>
          <p:cNvPr id="14355" name="AutoShape 22"/>
          <p:cNvSpPr>
            <a:spLocks noChangeArrowheads="1"/>
          </p:cNvSpPr>
          <p:nvPr/>
        </p:nvSpPr>
        <p:spPr bwMode="auto">
          <a:xfrm>
            <a:off x="6172200" y="5870575"/>
            <a:ext cx="228600" cy="609600"/>
          </a:xfrm>
          <a:prstGeom prst="upArrow">
            <a:avLst>
              <a:gd name="adj1" fmla="val 50000"/>
              <a:gd name="adj2" fmla="val 6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4356" name="AutoShape 23"/>
          <p:cNvSpPr>
            <a:spLocks noChangeArrowheads="1"/>
          </p:cNvSpPr>
          <p:nvPr/>
        </p:nvSpPr>
        <p:spPr bwMode="auto">
          <a:xfrm flipV="1">
            <a:off x="5029200" y="5260975"/>
            <a:ext cx="533400" cy="533400"/>
          </a:xfrm>
          <a:prstGeom prst="upArrow">
            <a:avLst>
              <a:gd name="adj1" fmla="val 54176"/>
              <a:gd name="adj2" fmla="val 39880"/>
            </a:avLst>
          </a:prstGeom>
          <a:solidFill>
            <a:srgbClr val="33CC33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4357" name="AutoShape 24"/>
          <p:cNvSpPr>
            <a:spLocks noChangeArrowheads="1"/>
          </p:cNvSpPr>
          <p:nvPr/>
        </p:nvSpPr>
        <p:spPr bwMode="auto">
          <a:xfrm rot="18900000" flipV="1">
            <a:off x="6243638" y="5065713"/>
            <a:ext cx="533400" cy="762000"/>
          </a:xfrm>
          <a:prstGeom prst="upArrow">
            <a:avLst>
              <a:gd name="adj1" fmla="val 53546"/>
              <a:gd name="adj2" fmla="val 44127"/>
            </a:avLst>
          </a:prstGeom>
          <a:solidFill>
            <a:srgbClr val="33CC33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4358" name="AutoShape 26"/>
          <p:cNvSpPr>
            <a:spLocks noChangeArrowheads="1"/>
          </p:cNvSpPr>
          <p:nvPr/>
        </p:nvSpPr>
        <p:spPr bwMode="auto">
          <a:xfrm flipV="1">
            <a:off x="3581400" y="5260975"/>
            <a:ext cx="533400" cy="533400"/>
          </a:xfrm>
          <a:prstGeom prst="upArrow">
            <a:avLst>
              <a:gd name="adj1" fmla="val 54176"/>
              <a:gd name="adj2" fmla="val 39880"/>
            </a:avLst>
          </a:prstGeom>
          <a:solidFill>
            <a:srgbClr val="33CC33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4359" name="AutoShape 27"/>
          <p:cNvSpPr>
            <a:spLocks noChangeArrowheads="1"/>
          </p:cNvSpPr>
          <p:nvPr/>
        </p:nvSpPr>
        <p:spPr bwMode="auto">
          <a:xfrm rot="2700000" flipH="1" flipV="1">
            <a:off x="2400300" y="5065713"/>
            <a:ext cx="533400" cy="762000"/>
          </a:xfrm>
          <a:prstGeom prst="upArrow">
            <a:avLst>
              <a:gd name="adj1" fmla="val 53546"/>
              <a:gd name="adj2" fmla="val 44127"/>
            </a:avLst>
          </a:prstGeom>
          <a:solidFill>
            <a:srgbClr val="33CC33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2819400" y="4651375"/>
            <a:ext cx="3505200" cy="609600"/>
          </a:xfrm>
          <a:prstGeom prst="rect">
            <a:avLst/>
          </a:prstGeom>
          <a:gradFill rotWithShape="0">
            <a:gsLst>
              <a:gs pos="0">
                <a:srgbClr val="009900">
                  <a:gamma/>
                  <a:shade val="46275"/>
                  <a:invGamma/>
                </a:srgbClr>
              </a:gs>
              <a:gs pos="50000">
                <a:srgbClr val="009900"/>
              </a:gs>
              <a:gs pos="100000">
                <a:srgbClr val="009900">
                  <a:gamma/>
                  <a:shade val="46275"/>
                  <a:invGamma/>
                </a:srgbClr>
              </a:gs>
            </a:gsLst>
            <a:lin ang="5400000" scaled="1"/>
          </a:gradFill>
          <a:ln w="1905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Catecholamine levels </a:t>
            </a: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  <a:sym typeface="Symbol" pitchFamily="18" charset="2"/>
              </a:rPr>
              <a:t></a:t>
            </a: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400" smtClean="0"/>
              <a:t>Awareness of the Sympathetic Nervous System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467600" cy="4114800"/>
          </a:xfrm>
        </p:spPr>
        <p:txBody>
          <a:bodyPr/>
          <a:lstStyle/>
          <a:p>
            <a:pPr marL="0" indent="0" algn="just">
              <a:buFont typeface="Symbol" pitchFamily="18" charset="2"/>
              <a:buNone/>
            </a:pPr>
            <a:r>
              <a:rPr lang="en-US" sz="2800" smtClean="0"/>
              <a:t>Cardiovascular risks associated with elevated levels of plasma catecholamines</a:t>
            </a:r>
            <a:endParaRPr lang="en-US" smtClean="0"/>
          </a:p>
          <a:p>
            <a:pPr lvl="1" algn="just">
              <a:buClr>
                <a:srgbClr val="FF0000"/>
              </a:buClr>
              <a:buFont typeface="Symbol" pitchFamily="18" charset="2"/>
              <a:buChar char="·"/>
            </a:pPr>
            <a:r>
              <a:rPr lang="en-US" smtClean="0"/>
              <a:t>Left Ventricular Hypertrophy</a:t>
            </a:r>
          </a:p>
          <a:p>
            <a:pPr lvl="1" algn="just">
              <a:buClr>
                <a:srgbClr val="FF0000"/>
              </a:buClr>
              <a:buFont typeface="Symbol" pitchFamily="18" charset="2"/>
              <a:buChar char="·"/>
            </a:pPr>
            <a:r>
              <a:rPr lang="en-US" smtClean="0"/>
              <a:t>Vascular Hypertrophy</a:t>
            </a:r>
          </a:p>
          <a:p>
            <a:pPr lvl="1" algn="just">
              <a:buClr>
                <a:srgbClr val="FF0000"/>
              </a:buClr>
              <a:buFont typeface="Symbol" pitchFamily="18" charset="2"/>
              <a:buChar char="·"/>
            </a:pPr>
            <a:r>
              <a:rPr lang="en-US" smtClean="0"/>
              <a:t>Arteriosclerosis</a:t>
            </a:r>
          </a:p>
          <a:p>
            <a:pPr lvl="1" algn="just">
              <a:buClr>
                <a:srgbClr val="FF0000"/>
              </a:buClr>
              <a:buFont typeface="Symbol" pitchFamily="18" charset="2"/>
              <a:buChar char="·"/>
            </a:pPr>
            <a:r>
              <a:rPr lang="en-US" smtClean="0"/>
              <a:t>Platelet Aggregability</a:t>
            </a:r>
          </a:p>
          <a:p>
            <a:pPr lvl="1" algn="just">
              <a:buClr>
                <a:srgbClr val="FF0000"/>
              </a:buClr>
              <a:buFont typeface="Symbol" pitchFamily="18" charset="2"/>
              <a:buChar char="·"/>
            </a:pPr>
            <a:r>
              <a:rPr lang="en-US" smtClean="0"/>
              <a:t>Sudden Cardiac Death</a:t>
            </a:r>
          </a:p>
          <a:p>
            <a:pPr lvl="1" algn="just">
              <a:buClr>
                <a:srgbClr val="FF0000"/>
              </a:buClr>
              <a:buFont typeface="Symbol" pitchFamily="18" charset="2"/>
              <a:buChar char="·"/>
            </a:pPr>
            <a:r>
              <a:rPr lang="en-US" smtClean="0"/>
              <a:t>Myocardial Infarction</a:t>
            </a: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Role of BB</a:t>
            </a:r>
            <a:endParaRPr lang="en-US" sz="4000" dirty="0"/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87375" y="1752600"/>
            <a:ext cx="8099425" cy="4495800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i="1" dirty="0" smtClean="0"/>
              <a:t>Cardiovascular Continuum</a:t>
            </a: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BB are equally effective?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457200" y="3068638"/>
            <a:ext cx="8229600" cy="3057525"/>
          </a:xfrm>
        </p:spPr>
        <p:txBody>
          <a:bodyPr/>
          <a:lstStyle/>
          <a:p>
            <a:r>
              <a:rPr lang="en-US" smtClean="0"/>
              <a:t>ISA(+) lessen anti-HT action</a:t>
            </a:r>
          </a:p>
          <a:p>
            <a:r>
              <a:rPr lang="en-US" smtClean="0"/>
              <a:t>B2 blockade properties lessen anti-HT action</a:t>
            </a:r>
          </a:p>
          <a:p>
            <a:r>
              <a:rPr lang="en-US" smtClean="0"/>
              <a:t>Non selective &lt; selective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563938" y="1700213"/>
            <a:ext cx="10985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FF0000"/>
                </a:solidFill>
              </a:rPr>
              <a:t>NO</a:t>
            </a: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z="2800" smtClean="0"/>
              <a:t>Effect of Beta-Blockers on Haemodynamic Response to an Acute Stressor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1447800" y="17526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 eaLnBrk="0" hangingPunct="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Font typeface="Symbol" pitchFamily="18" charset="2"/>
              <a:buNone/>
              <a:defRPr/>
            </a:pPr>
            <a:r>
              <a:rPr lang="en-US" sz="2200" b="1">
                <a:solidFill>
                  <a:srgbClr val="00FF00"/>
                </a:solidFill>
                <a:latin typeface="Arial" charset="0"/>
                <a:cs typeface="+mn-cs"/>
              </a:rPr>
              <a:t>Without ISA</a:t>
            </a:r>
          </a:p>
        </p:txBody>
      </p:sp>
      <p:pic>
        <p:nvPicPr>
          <p:cNvPr id="19460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590800"/>
            <a:ext cx="10906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30" name="Rectangle 38"/>
          <p:cNvSpPr>
            <a:spLocks noChangeArrowheads="1"/>
          </p:cNvSpPr>
          <p:nvPr/>
        </p:nvSpPr>
        <p:spPr bwMode="auto">
          <a:xfrm>
            <a:off x="5943600" y="1752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 eaLnBrk="0" hangingPunct="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Font typeface="Symbol" pitchFamily="18" charset="2"/>
              <a:buNone/>
              <a:defRPr/>
            </a:pPr>
            <a:r>
              <a:rPr lang="en-US" sz="2200" b="1">
                <a:solidFill>
                  <a:srgbClr val="00FF00"/>
                </a:solidFill>
                <a:latin typeface="Arial" charset="0"/>
                <a:cs typeface="+mn-cs"/>
              </a:rPr>
              <a:t>With ISA</a:t>
            </a:r>
          </a:p>
        </p:txBody>
      </p:sp>
      <p:sp>
        <p:nvSpPr>
          <p:cNvPr id="19462" name="Rectangle 39"/>
          <p:cNvSpPr>
            <a:spLocks noChangeArrowheads="1"/>
          </p:cNvSpPr>
          <p:nvPr/>
        </p:nvSpPr>
        <p:spPr bwMode="auto">
          <a:xfrm>
            <a:off x="1371600" y="3657600"/>
            <a:ext cx="13716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rgbClr val="66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</a:rPr>
              <a:t>BP controlled</a:t>
            </a:r>
          </a:p>
        </p:txBody>
      </p:sp>
      <p:sp>
        <p:nvSpPr>
          <p:cNvPr id="19463" name="Rectangle 40"/>
          <p:cNvSpPr>
            <a:spLocks noChangeArrowheads="1"/>
          </p:cNvSpPr>
          <p:nvPr/>
        </p:nvSpPr>
        <p:spPr bwMode="auto">
          <a:xfrm>
            <a:off x="381000" y="4876800"/>
            <a:ext cx="9906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rgbClr val="66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</a:rPr>
              <a:t>Vessels</a:t>
            </a:r>
          </a:p>
        </p:txBody>
      </p:sp>
      <p:sp>
        <p:nvSpPr>
          <p:cNvPr id="19464" name="Rectangle 41"/>
          <p:cNvSpPr>
            <a:spLocks noChangeArrowheads="1"/>
          </p:cNvSpPr>
          <p:nvPr/>
        </p:nvSpPr>
        <p:spPr bwMode="auto">
          <a:xfrm>
            <a:off x="381000" y="5257800"/>
            <a:ext cx="990600" cy="228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  <a:sym typeface="Symbol" pitchFamily="18" charset="2"/>
              </a:rPr>
              <a:t>TPR reduced</a:t>
            </a:r>
            <a:endParaRPr lang="en-US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65" name="Rectangle 42"/>
          <p:cNvSpPr>
            <a:spLocks noChangeArrowheads="1"/>
          </p:cNvSpPr>
          <p:nvPr/>
        </p:nvSpPr>
        <p:spPr bwMode="auto">
          <a:xfrm>
            <a:off x="381000" y="2514600"/>
            <a:ext cx="9906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rgbClr val="66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</a:rPr>
              <a:t>Heart</a:t>
            </a:r>
          </a:p>
        </p:txBody>
      </p:sp>
      <p:sp>
        <p:nvSpPr>
          <p:cNvPr id="19466" name="Rectangle 43"/>
          <p:cNvSpPr>
            <a:spLocks noChangeArrowheads="1"/>
          </p:cNvSpPr>
          <p:nvPr/>
        </p:nvSpPr>
        <p:spPr bwMode="auto">
          <a:xfrm>
            <a:off x="381000" y="3124200"/>
            <a:ext cx="990600" cy="228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  <a:sym typeface="Symbol" pitchFamily="18" charset="2"/>
              </a:rPr>
              <a:t>HR controlled</a:t>
            </a:r>
          </a:p>
          <a:p>
            <a:pPr algn="ctr" eaLnBrk="0" hangingPunct="0"/>
            <a:endParaRPr lang="en-US" sz="1600">
              <a:solidFill>
                <a:schemeClr val="bg1"/>
              </a:solidFill>
              <a:latin typeface="Arial" charset="0"/>
              <a:sym typeface="Symbol" pitchFamily="18" charset="2"/>
            </a:endParaRPr>
          </a:p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</a:t>
            </a:r>
            <a:r>
              <a:rPr lang="en-US" sz="1600">
                <a:solidFill>
                  <a:schemeClr val="bg1"/>
                </a:solidFill>
                <a:latin typeface="Arial" charset="0"/>
              </a:rPr>
              <a:t> CO</a:t>
            </a:r>
          </a:p>
        </p:txBody>
      </p:sp>
      <p:pic>
        <p:nvPicPr>
          <p:cNvPr id="19467" name="Picture 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2590800"/>
            <a:ext cx="10906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8" name="Rectangle 45"/>
          <p:cNvSpPr>
            <a:spLocks noChangeArrowheads="1"/>
          </p:cNvSpPr>
          <p:nvPr/>
        </p:nvSpPr>
        <p:spPr bwMode="auto">
          <a:xfrm>
            <a:off x="6781800" y="3657600"/>
            <a:ext cx="9144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rgbClr val="66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 BP</a:t>
            </a:r>
            <a:endParaRPr lang="en-US" sz="1600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19469" name="Group 48"/>
          <p:cNvGrpSpPr>
            <a:grpSpLocks/>
          </p:cNvGrpSpPr>
          <p:nvPr/>
        </p:nvGrpSpPr>
        <p:grpSpPr bwMode="auto">
          <a:xfrm>
            <a:off x="1390650" y="4191000"/>
            <a:ext cx="911225" cy="1314450"/>
            <a:chOff x="876" y="2400"/>
            <a:chExt cx="574" cy="828"/>
          </a:xfrm>
        </p:grpSpPr>
        <p:sp>
          <p:nvSpPr>
            <p:cNvPr id="19512" name="Freeform 46"/>
            <p:cNvSpPr>
              <a:spLocks/>
            </p:cNvSpPr>
            <p:nvPr/>
          </p:nvSpPr>
          <p:spPr bwMode="auto">
            <a:xfrm>
              <a:off x="876" y="2402"/>
              <a:ext cx="574" cy="826"/>
            </a:xfrm>
            <a:custGeom>
              <a:avLst/>
              <a:gdLst>
                <a:gd name="T0" fmla="*/ 70 w 574"/>
                <a:gd name="T1" fmla="*/ 0 h 826"/>
                <a:gd name="T2" fmla="*/ 8 w 574"/>
                <a:gd name="T3" fmla="*/ 246 h 826"/>
                <a:gd name="T4" fmla="*/ 282 w 574"/>
                <a:gd name="T5" fmla="*/ 738 h 826"/>
                <a:gd name="T6" fmla="*/ 540 w 574"/>
                <a:gd name="T7" fmla="*/ 826 h 826"/>
                <a:gd name="T8" fmla="*/ 558 w 574"/>
                <a:gd name="T9" fmla="*/ 706 h 826"/>
                <a:gd name="T10" fmla="*/ 344 w 574"/>
                <a:gd name="T11" fmla="*/ 608 h 826"/>
                <a:gd name="T12" fmla="*/ 158 w 574"/>
                <a:gd name="T13" fmla="*/ 282 h 826"/>
                <a:gd name="T14" fmla="*/ 182 w 574"/>
                <a:gd name="T15" fmla="*/ 70 h 826"/>
                <a:gd name="T16" fmla="*/ 70 w 574"/>
                <a:gd name="T17" fmla="*/ 0 h 8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74"/>
                <a:gd name="T28" fmla="*/ 0 h 826"/>
                <a:gd name="T29" fmla="*/ 574 w 574"/>
                <a:gd name="T30" fmla="*/ 826 h 8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74" h="826">
                  <a:moveTo>
                    <a:pt x="70" y="0"/>
                  </a:moveTo>
                  <a:cubicBezTo>
                    <a:pt x="0" y="104"/>
                    <a:pt x="8" y="246"/>
                    <a:pt x="8" y="246"/>
                  </a:cubicBezTo>
                  <a:cubicBezTo>
                    <a:pt x="16" y="574"/>
                    <a:pt x="282" y="738"/>
                    <a:pt x="282" y="738"/>
                  </a:cubicBezTo>
                  <a:cubicBezTo>
                    <a:pt x="398" y="818"/>
                    <a:pt x="540" y="826"/>
                    <a:pt x="540" y="826"/>
                  </a:cubicBezTo>
                  <a:cubicBezTo>
                    <a:pt x="540" y="826"/>
                    <a:pt x="574" y="788"/>
                    <a:pt x="558" y="706"/>
                  </a:cubicBezTo>
                  <a:cubicBezTo>
                    <a:pt x="558" y="706"/>
                    <a:pt x="422" y="678"/>
                    <a:pt x="344" y="608"/>
                  </a:cubicBezTo>
                  <a:cubicBezTo>
                    <a:pt x="152" y="424"/>
                    <a:pt x="158" y="282"/>
                    <a:pt x="158" y="282"/>
                  </a:cubicBezTo>
                  <a:cubicBezTo>
                    <a:pt x="150" y="130"/>
                    <a:pt x="182" y="70"/>
                    <a:pt x="182" y="70"/>
                  </a:cubicBezTo>
                  <a:cubicBezTo>
                    <a:pt x="182" y="70"/>
                    <a:pt x="126" y="35"/>
                    <a:pt x="70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50000">
                  <a:srgbClr val="764700"/>
                </a:gs>
                <a:gs pos="100000">
                  <a:srgbClr val="FF9900"/>
                </a:gs>
              </a:gsLst>
              <a:lin ang="2700000" scaled="1"/>
            </a:gra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19513" name="Oval 47"/>
            <p:cNvSpPr>
              <a:spLocks noChangeArrowheads="1"/>
            </p:cNvSpPr>
            <p:nvPr/>
          </p:nvSpPr>
          <p:spPr bwMode="auto">
            <a:xfrm rot="1744655">
              <a:off x="938" y="2400"/>
              <a:ext cx="138" cy="66"/>
            </a:xfrm>
            <a:prstGeom prst="ellipse">
              <a:avLst/>
            </a:prstGeom>
            <a:solidFill>
              <a:srgbClr val="FF99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</p:grpSp>
      <p:sp>
        <p:nvSpPr>
          <p:cNvPr id="19470" name="Rectangle 49"/>
          <p:cNvSpPr>
            <a:spLocks noChangeArrowheads="1"/>
          </p:cNvSpPr>
          <p:nvPr/>
        </p:nvSpPr>
        <p:spPr bwMode="auto">
          <a:xfrm>
            <a:off x="2209800" y="5638800"/>
            <a:ext cx="1447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rgbClr val="66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</a:rPr>
              <a:t>Blood Platelets</a:t>
            </a:r>
          </a:p>
        </p:txBody>
      </p:sp>
      <p:sp>
        <p:nvSpPr>
          <p:cNvPr id="19471" name="Rectangle 50"/>
          <p:cNvSpPr>
            <a:spLocks noChangeArrowheads="1"/>
          </p:cNvSpPr>
          <p:nvPr/>
        </p:nvSpPr>
        <p:spPr bwMode="auto">
          <a:xfrm>
            <a:off x="2209800" y="6019800"/>
            <a:ext cx="1447800" cy="228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</a:t>
            </a:r>
            <a:r>
              <a:rPr lang="en-US" sz="1600">
                <a:solidFill>
                  <a:schemeClr val="bg1"/>
                </a:solidFill>
                <a:latin typeface="Arial" charset="0"/>
              </a:rPr>
              <a:t> Coagulation</a:t>
            </a:r>
          </a:p>
        </p:txBody>
      </p:sp>
      <p:sp>
        <p:nvSpPr>
          <p:cNvPr id="19472" name="Rectangle 51"/>
          <p:cNvSpPr>
            <a:spLocks noChangeArrowheads="1"/>
          </p:cNvSpPr>
          <p:nvPr/>
        </p:nvSpPr>
        <p:spPr bwMode="auto">
          <a:xfrm>
            <a:off x="5410200" y="5638800"/>
            <a:ext cx="14478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rgbClr val="66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</a:rPr>
              <a:t>Blood Platelets</a:t>
            </a:r>
          </a:p>
        </p:txBody>
      </p:sp>
      <p:grpSp>
        <p:nvGrpSpPr>
          <p:cNvPr id="19473" name="Group 56"/>
          <p:cNvGrpSpPr>
            <a:grpSpLocks/>
          </p:cNvGrpSpPr>
          <p:nvPr/>
        </p:nvGrpSpPr>
        <p:grpSpPr bwMode="auto">
          <a:xfrm>
            <a:off x="7026275" y="4232275"/>
            <a:ext cx="765175" cy="1193800"/>
            <a:chOff x="4426" y="2426"/>
            <a:chExt cx="482" cy="752"/>
          </a:xfrm>
        </p:grpSpPr>
        <p:sp>
          <p:nvSpPr>
            <p:cNvPr id="19510" name="Freeform 54"/>
            <p:cNvSpPr>
              <a:spLocks/>
            </p:cNvSpPr>
            <p:nvPr/>
          </p:nvSpPr>
          <p:spPr bwMode="auto">
            <a:xfrm>
              <a:off x="4426" y="2427"/>
              <a:ext cx="482" cy="751"/>
            </a:xfrm>
            <a:custGeom>
              <a:avLst/>
              <a:gdLst>
                <a:gd name="T0" fmla="*/ 457 w 482"/>
                <a:gd name="T1" fmla="*/ 0 h 751"/>
                <a:gd name="T2" fmla="*/ 474 w 482"/>
                <a:gd name="T3" fmla="*/ 199 h 751"/>
                <a:gd name="T4" fmla="*/ 248 w 482"/>
                <a:gd name="T5" fmla="*/ 639 h 751"/>
                <a:gd name="T6" fmla="*/ 42 w 482"/>
                <a:gd name="T7" fmla="*/ 751 h 751"/>
                <a:gd name="T8" fmla="*/ 16 w 482"/>
                <a:gd name="T9" fmla="*/ 665 h 751"/>
                <a:gd name="T10" fmla="*/ 264 w 482"/>
                <a:gd name="T11" fmla="*/ 511 h 751"/>
                <a:gd name="T12" fmla="*/ 396 w 482"/>
                <a:gd name="T13" fmla="*/ 196 h 751"/>
                <a:gd name="T14" fmla="*/ 379 w 482"/>
                <a:gd name="T15" fmla="*/ 49 h 751"/>
                <a:gd name="T16" fmla="*/ 457 w 482"/>
                <a:gd name="T17" fmla="*/ 0 h 7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2"/>
                <a:gd name="T28" fmla="*/ 0 h 751"/>
                <a:gd name="T29" fmla="*/ 482 w 482"/>
                <a:gd name="T30" fmla="*/ 751 h 7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2" h="751">
                  <a:moveTo>
                    <a:pt x="457" y="0"/>
                  </a:moveTo>
                  <a:cubicBezTo>
                    <a:pt x="482" y="95"/>
                    <a:pt x="474" y="199"/>
                    <a:pt x="474" y="199"/>
                  </a:cubicBezTo>
                  <a:cubicBezTo>
                    <a:pt x="476" y="349"/>
                    <a:pt x="376" y="577"/>
                    <a:pt x="248" y="639"/>
                  </a:cubicBezTo>
                  <a:cubicBezTo>
                    <a:pt x="167" y="694"/>
                    <a:pt x="91" y="726"/>
                    <a:pt x="42" y="751"/>
                  </a:cubicBezTo>
                  <a:cubicBezTo>
                    <a:pt x="12" y="737"/>
                    <a:pt x="0" y="717"/>
                    <a:pt x="16" y="665"/>
                  </a:cubicBezTo>
                  <a:cubicBezTo>
                    <a:pt x="16" y="665"/>
                    <a:pt x="142" y="623"/>
                    <a:pt x="264" y="511"/>
                  </a:cubicBezTo>
                  <a:cubicBezTo>
                    <a:pt x="397" y="383"/>
                    <a:pt x="396" y="196"/>
                    <a:pt x="396" y="196"/>
                  </a:cubicBezTo>
                  <a:cubicBezTo>
                    <a:pt x="402" y="90"/>
                    <a:pt x="379" y="49"/>
                    <a:pt x="379" y="49"/>
                  </a:cubicBezTo>
                  <a:cubicBezTo>
                    <a:pt x="379" y="49"/>
                    <a:pt x="418" y="24"/>
                    <a:pt x="457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50000">
                  <a:srgbClr val="764700"/>
                </a:gs>
                <a:gs pos="100000">
                  <a:srgbClr val="FF9900"/>
                </a:gs>
              </a:gsLst>
              <a:lin ang="18900000" scaled="1"/>
            </a:gra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19511" name="Oval 55"/>
            <p:cNvSpPr>
              <a:spLocks noChangeArrowheads="1"/>
            </p:cNvSpPr>
            <p:nvPr/>
          </p:nvSpPr>
          <p:spPr bwMode="auto">
            <a:xfrm rot="19855345" flipH="1">
              <a:off x="4792" y="2426"/>
              <a:ext cx="96" cy="46"/>
            </a:xfrm>
            <a:prstGeom prst="ellipse">
              <a:avLst/>
            </a:prstGeom>
            <a:solidFill>
              <a:srgbClr val="FF99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</p:grpSp>
      <p:sp>
        <p:nvSpPr>
          <p:cNvPr id="19474" name="Rectangle 61"/>
          <p:cNvSpPr>
            <a:spLocks noChangeArrowheads="1"/>
          </p:cNvSpPr>
          <p:nvPr/>
        </p:nvSpPr>
        <p:spPr bwMode="auto">
          <a:xfrm>
            <a:off x="7848600" y="4876800"/>
            <a:ext cx="9906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rgbClr val="66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</a:rPr>
              <a:t>Vessels</a:t>
            </a:r>
          </a:p>
        </p:txBody>
      </p:sp>
      <p:sp>
        <p:nvSpPr>
          <p:cNvPr id="19475" name="Rectangle 62"/>
          <p:cNvSpPr>
            <a:spLocks noChangeArrowheads="1"/>
          </p:cNvSpPr>
          <p:nvPr/>
        </p:nvSpPr>
        <p:spPr bwMode="auto">
          <a:xfrm>
            <a:off x="7848600" y="5257800"/>
            <a:ext cx="990600" cy="228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 TPR</a:t>
            </a:r>
            <a:endParaRPr lang="en-US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76" name="Rectangle 65"/>
          <p:cNvSpPr>
            <a:spLocks noChangeArrowheads="1"/>
          </p:cNvSpPr>
          <p:nvPr/>
        </p:nvSpPr>
        <p:spPr bwMode="auto">
          <a:xfrm>
            <a:off x="7696200" y="2514600"/>
            <a:ext cx="9906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rgbClr val="66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</a:rPr>
              <a:t>Heart</a:t>
            </a:r>
          </a:p>
        </p:txBody>
      </p:sp>
      <p:sp>
        <p:nvSpPr>
          <p:cNvPr id="19477" name="Rectangle 66"/>
          <p:cNvSpPr>
            <a:spLocks noChangeArrowheads="1"/>
          </p:cNvSpPr>
          <p:nvPr/>
        </p:nvSpPr>
        <p:spPr bwMode="auto">
          <a:xfrm>
            <a:off x="7696200" y="2895600"/>
            <a:ext cx="990600" cy="228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 HR</a:t>
            </a:r>
            <a:endParaRPr lang="en-US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78" name="Freeform 67"/>
          <p:cNvSpPr>
            <a:spLocks/>
          </p:cNvSpPr>
          <p:nvPr/>
        </p:nvSpPr>
        <p:spPr bwMode="auto">
          <a:xfrm>
            <a:off x="2820988" y="3124200"/>
            <a:ext cx="950912" cy="280988"/>
          </a:xfrm>
          <a:custGeom>
            <a:avLst/>
            <a:gdLst>
              <a:gd name="T0" fmla="*/ 2147483647 w 599"/>
              <a:gd name="T1" fmla="*/ 0 h 177"/>
              <a:gd name="T2" fmla="*/ 0 w 599"/>
              <a:gd name="T3" fmla="*/ 2147483647 h 177"/>
              <a:gd name="T4" fmla="*/ 0 60000 65536"/>
              <a:gd name="T5" fmla="*/ 0 60000 65536"/>
              <a:gd name="T6" fmla="*/ 0 w 599"/>
              <a:gd name="T7" fmla="*/ 0 h 177"/>
              <a:gd name="T8" fmla="*/ 599 w 599"/>
              <a:gd name="T9" fmla="*/ 177 h 17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99" h="177">
                <a:moveTo>
                  <a:pt x="599" y="0"/>
                </a:moveTo>
                <a:cubicBezTo>
                  <a:pt x="282" y="177"/>
                  <a:pt x="0" y="96"/>
                  <a:pt x="0" y="96"/>
                </a:cubicBezTo>
              </a:path>
            </a:pathLst>
          </a:custGeom>
          <a:noFill/>
          <a:ln w="57150">
            <a:solidFill>
              <a:schemeClr val="folHlink"/>
            </a:solidFill>
            <a:round/>
            <a:headEnd/>
            <a:tailEnd type="triangle" w="lg" len="med"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9479" name="Freeform 68"/>
          <p:cNvSpPr>
            <a:spLocks/>
          </p:cNvSpPr>
          <p:nvPr/>
        </p:nvSpPr>
        <p:spPr bwMode="auto">
          <a:xfrm>
            <a:off x="1922463" y="3352800"/>
            <a:ext cx="2305050" cy="1449388"/>
          </a:xfrm>
          <a:custGeom>
            <a:avLst/>
            <a:gdLst>
              <a:gd name="T0" fmla="*/ 2147483647 w 1452"/>
              <a:gd name="T1" fmla="*/ 0 h 913"/>
              <a:gd name="T2" fmla="*/ 0 w 1452"/>
              <a:gd name="T3" fmla="*/ 2147483647 h 913"/>
              <a:gd name="T4" fmla="*/ 0 60000 65536"/>
              <a:gd name="T5" fmla="*/ 0 60000 65536"/>
              <a:gd name="T6" fmla="*/ 0 w 1452"/>
              <a:gd name="T7" fmla="*/ 0 h 913"/>
              <a:gd name="T8" fmla="*/ 1452 w 1452"/>
              <a:gd name="T9" fmla="*/ 913 h 91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52" h="913">
                <a:moveTo>
                  <a:pt x="1452" y="0"/>
                </a:moveTo>
                <a:cubicBezTo>
                  <a:pt x="903" y="798"/>
                  <a:pt x="248" y="869"/>
                  <a:pt x="0" y="913"/>
                </a:cubicBezTo>
              </a:path>
            </a:pathLst>
          </a:custGeom>
          <a:noFill/>
          <a:ln w="57150">
            <a:solidFill>
              <a:schemeClr val="folHlink"/>
            </a:solidFill>
            <a:round/>
            <a:headEnd/>
            <a:tailEnd type="triangle" w="lg" len="med"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9480" name="Freeform 69"/>
          <p:cNvSpPr>
            <a:spLocks/>
          </p:cNvSpPr>
          <p:nvPr/>
        </p:nvSpPr>
        <p:spPr bwMode="auto">
          <a:xfrm>
            <a:off x="3775075" y="3581400"/>
            <a:ext cx="796925" cy="1133475"/>
          </a:xfrm>
          <a:custGeom>
            <a:avLst/>
            <a:gdLst>
              <a:gd name="T0" fmla="*/ 2147483647 w 429"/>
              <a:gd name="T1" fmla="*/ 0 h 747"/>
              <a:gd name="T2" fmla="*/ 0 w 429"/>
              <a:gd name="T3" fmla="*/ 2147483647 h 747"/>
              <a:gd name="T4" fmla="*/ 0 60000 65536"/>
              <a:gd name="T5" fmla="*/ 0 60000 65536"/>
              <a:gd name="T6" fmla="*/ 0 w 429"/>
              <a:gd name="T7" fmla="*/ 0 h 747"/>
              <a:gd name="T8" fmla="*/ 429 w 429"/>
              <a:gd name="T9" fmla="*/ 747 h 74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29" h="747">
                <a:moveTo>
                  <a:pt x="429" y="0"/>
                </a:moveTo>
                <a:cubicBezTo>
                  <a:pt x="220" y="367"/>
                  <a:pt x="90" y="591"/>
                  <a:pt x="0" y="747"/>
                </a:cubicBezTo>
              </a:path>
            </a:pathLst>
          </a:custGeom>
          <a:noFill/>
          <a:ln w="57150">
            <a:solidFill>
              <a:schemeClr val="folHlink"/>
            </a:solidFill>
            <a:round/>
            <a:headEnd/>
            <a:tailEnd type="triangle" w="lg" len="med"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9481" name="Oval 71"/>
          <p:cNvSpPr>
            <a:spLocks noChangeArrowheads="1"/>
          </p:cNvSpPr>
          <p:nvPr/>
        </p:nvSpPr>
        <p:spPr bwMode="auto">
          <a:xfrm rot="2952422">
            <a:off x="3079750" y="4735513"/>
            <a:ext cx="282575" cy="152400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9482" name="Oval 72"/>
          <p:cNvSpPr>
            <a:spLocks noChangeArrowheads="1"/>
          </p:cNvSpPr>
          <p:nvPr/>
        </p:nvSpPr>
        <p:spPr bwMode="auto">
          <a:xfrm rot="2952422">
            <a:off x="3248025" y="4633913"/>
            <a:ext cx="282575" cy="152400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9483" name="Oval 73"/>
          <p:cNvSpPr>
            <a:spLocks noChangeArrowheads="1"/>
          </p:cNvSpPr>
          <p:nvPr/>
        </p:nvSpPr>
        <p:spPr bwMode="auto">
          <a:xfrm rot="2952422">
            <a:off x="3441700" y="4910138"/>
            <a:ext cx="282575" cy="152400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9484" name="Oval 74"/>
          <p:cNvSpPr>
            <a:spLocks noChangeArrowheads="1"/>
          </p:cNvSpPr>
          <p:nvPr/>
        </p:nvSpPr>
        <p:spPr bwMode="auto">
          <a:xfrm rot="2952422">
            <a:off x="3613150" y="4795838"/>
            <a:ext cx="282575" cy="152400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9485" name="Oval 75"/>
          <p:cNvSpPr>
            <a:spLocks noChangeArrowheads="1"/>
          </p:cNvSpPr>
          <p:nvPr/>
        </p:nvSpPr>
        <p:spPr bwMode="auto">
          <a:xfrm rot="2952422">
            <a:off x="3270250" y="5027613"/>
            <a:ext cx="282575" cy="152400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9486" name="Oval 76"/>
          <p:cNvSpPr>
            <a:spLocks noChangeArrowheads="1"/>
          </p:cNvSpPr>
          <p:nvPr/>
        </p:nvSpPr>
        <p:spPr bwMode="auto">
          <a:xfrm rot="2952422">
            <a:off x="3127375" y="5199063"/>
            <a:ext cx="282575" cy="152400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9487" name="Oval 77"/>
          <p:cNvSpPr>
            <a:spLocks noChangeArrowheads="1"/>
          </p:cNvSpPr>
          <p:nvPr/>
        </p:nvSpPr>
        <p:spPr bwMode="auto">
          <a:xfrm rot="2952422">
            <a:off x="3413125" y="5319713"/>
            <a:ext cx="282575" cy="152400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9488" name="Oval 78"/>
          <p:cNvSpPr>
            <a:spLocks noChangeArrowheads="1"/>
          </p:cNvSpPr>
          <p:nvPr/>
        </p:nvSpPr>
        <p:spPr bwMode="auto">
          <a:xfrm rot="2952422">
            <a:off x="3613150" y="5227638"/>
            <a:ext cx="282575" cy="152400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9489" name="Oval 79"/>
          <p:cNvSpPr>
            <a:spLocks noChangeArrowheads="1"/>
          </p:cNvSpPr>
          <p:nvPr/>
        </p:nvSpPr>
        <p:spPr bwMode="auto">
          <a:xfrm rot="2952422">
            <a:off x="3784600" y="5110163"/>
            <a:ext cx="282575" cy="152400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9490" name="Oval 80"/>
          <p:cNvSpPr>
            <a:spLocks noChangeArrowheads="1"/>
          </p:cNvSpPr>
          <p:nvPr/>
        </p:nvSpPr>
        <p:spPr bwMode="auto">
          <a:xfrm rot="2952422">
            <a:off x="4883150" y="4722813"/>
            <a:ext cx="282575" cy="152400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9491" name="Oval 81"/>
          <p:cNvSpPr>
            <a:spLocks noChangeArrowheads="1"/>
          </p:cNvSpPr>
          <p:nvPr/>
        </p:nvSpPr>
        <p:spPr bwMode="auto">
          <a:xfrm rot="2952422">
            <a:off x="5108575" y="4633913"/>
            <a:ext cx="282575" cy="152400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9492" name="Oval 82"/>
          <p:cNvSpPr>
            <a:spLocks noChangeArrowheads="1"/>
          </p:cNvSpPr>
          <p:nvPr/>
        </p:nvSpPr>
        <p:spPr bwMode="auto">
          <a:xfrm rot="2952422">
            <a:off x="5060950" y="5126038"/>
            <a:ext cx="282575" cy="152400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9493" name="Oval 83"/>
          <p:cNvSpPr>
            <a:spLocks noChangeArrowheads="1"/>
          </p:cNvSpPr>
          <p:nvPr/>
        </p:nvSpPr>
        <p:spPr bwMode="auto">
          <a:xfrm rot="2952422">
            <a:off x="5070475" y="4995863"/>
            <a:ext cx="282575" cy="152400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9494" name="Oval 84"/>
          <p:cNvSpPr>
            <a:spLocks noChangeArrowheads="1"/>
          </p:cNvSpPr>
          <p:nvPr/>
        </p:nvSpPr>
        <p:spPr bwMode="auto">
          <a:xfrm rot="2952422">
            <a:off x="5254625" y="5126038"/>
            <a:ext cx="282575" cy="152400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9495" name="Oval 85"/>
          <p:cNvSpPr>
            <a:spLocks noChangeArrowheads="1"/>
          </p:cNvSpPr>
          <p:nvPr/>
        </p:nvSpPr>
        <p:spPr bwMode="auto">
          <a:xfrm rot="2952422">
            <a:off x="5286375" y="5005388"/>
            <a:ext cx="282575" cy="152400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9496" name="Oval 86"/>
          <p:cNvSpPr>
            <a:spLocks noChangeArrowheads="1"/>
          </p:cNvSpPr>
          <p:nvPr/>
        </p:nvSpPr>
        <p:spPr bwMode="auto">
          <a:xfrm rot="2952422">
            <a:off x="5241925" y="4891088"/>
            <a:ext cx="282575" cy="152400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9497" name="Oval 87"/>
          <p:cNvSpPr>
            <a:spLocks noChangeArrowheads="1"/>
          </p:cNvSpPr>
          <p:nvPr/>
        </p:nvSpPr>
        <p:spPr bwMode="auto">
          <a:xfrm rot="2952422">
            <a:off x="5432425" y="4973638"/>
            <a:ext cx="282575" cy="152400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9498" name="Oval 88"/>
          <p:cNvSpPr>
            <a:spLocks noChangeArrowheads="1"/>
          </p:cNvSpPr>
          <p:nvPr/>
        </p:nvSpPr>
        <p:spPr bwMode="auto">
          <a:xfrm rot="2952422">
            <a:off x="5400675" y="4846638"/>
            <a:ext cx="282575" cy="152400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9499" name="Oval 89"/>
          <p:cNvSpPr>
            <a:spLocks noChangeArrowheads="1"/>
          </p:cNvSpPr>
          <p:nvPr/>
        </p:nvSpPr>
        <p:spPr bwMode="auto">
          <a:xfrm rot="2952422">
            <a:off x="5549900" y="4773613"/>
            <a:ext cx="282575" cy="152400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9500" name="Oval 90"/>
          <p:cNvSpPr>
            <a:spLocks noChangeArrowheads="1"/>
          </p:cNvSpPr>
          <p:nvPr/>
        </p:nvSpPr>
        <p:spPr bwMode="auto">
          <a:xfrm rot="2952422">
            <a:off x="5718175" y="5170488"/>
            <a:ext cx="282575" cy="152400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9501" name="Oval 91"/>
          <p:cNvSpPr>
            <a:spLocks noChangeArrowheads="1"/>
          </p:cNvSpPr>
          <p:nvPr/>
        </p:nvSpPr>
        <p:spPr bwMode="auto">
          <a:xfrm rot="2952422">
            <a:off x="5540375" y="5319713"/>
            <a:ext cx="282575" cy="152400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9502" name="Freeform 92"/>
          <p:cNvSpPr>
            <a:spLocks/>
          </p:cNvSpPr>
          <p:nvPr/>
        </p:nvSpPr>
        <p:spPr bwMode="auto">
          <a:xfrm>
            <a:off x="4530725" y="3695700"/>
            <a:ext cx="768350" cy="968375"/>
          </a:xfrm>
          <a:custGeom>
            <a:avLst/>
            <a:gdLst>
              <a:gd name="T0" fmla="*/ 0 w 484"/>
              <a:gd name="T1" fmla="*/ 2147483647 h 610"/>
              <a:gd name="T2" fmla="*/ 2147483647 w 484"/>
              <a:gd name="T3" fmla="*/ 2147483647 h 610"/>
              <a:gd name="T4" fmla="*/ 2147483647 w 484"/>
              <a:gd name="T5" fmla="*/ 2147483647 h 610"/>
              <a:gd name="T6" fmla="*/ 2147483647 w 484"/>
              <a:gd name="T7" fmla="*/ 2147483647 h 610"/>
              <a:gd name="T8" fmla="*/ 2147483647 w 484"/>
              <a:gd name="T9" fmla="*/ 2147483647 h 610"/>
              <a:gd name="T10" fmla="*/ 2147483647 w 484"/>
              <a:gd name="T11" fmla="*/ 2147483647 h 610"/>
              <a:gd name="T12" fmla="*/ 2147483647 w 484"/>
              <a:gd name="T13" fmla="*/ 2147483647 h 610"/>
              <a:gd name="T14" fmla="*/ 0 w 484"/>
              <a:gd name="T15" fmla="*/ 2147483647 h 61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84"/>
              <a:gd name="T25" fmla="*/ 0 h 610"/>
              <a:gd name="T26" fmla="*/ 484 w 484"/>
              <a:gd name="T27" fmla="*/ 610 h 61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84" h="610">
                <a:moveTo>
                  <a:pt x="0" y="20"/>
                </a:moveTo>
                <a:cubicBezTo>
                  <a:pt x="22" y="320"/>
                  <a:pt x="252" y="490"/>
                  <a:pt x="252" y="490"/>
                </a:cubicBezTo>
                <a:lnTo>
                  <a:pt x="200" y="554"/>
                </a:lnTo>
                <a:lnTo>
                  <a:pt x="484" y="610"/>
                </a:lnTo>
                <a:lnTo>
                  <a:pt x="414" y="320"/>
                </a:lnTo>
                <a:cubicBezTo>
                  <a:pt x="414" y="320"/>
                  <a:pt x="394" y="346"/>
                  <a:pt x="374" y="372"/>
                </a:cubicBezTo>
                <a:cubicBezTo>
                  <a:pt x="252" y="310"/>
                  <a:pt x="176" y="86"/>
                  <a:pt x="156" y="4"/>
                </a:cubicBezTo>
                <a:cubicBezTo>
                  <a:pt x="106" y="0"/>
                  <a:pt x="104" y="15"/>
                  <a:pt x="0" y="20"/>
                </a:cubicBezTo>
                <a:close/>
              </a:path>
            </a:pathLst>
          </a:custGeom>
          <a:gradFill rotWithShape="0">
            <a:gsLst>
              <a:gs pos="0">
                <a:srgbClr val="0066FF"/>
              </a:gs>
              <a:gs pos="100000">
                <a:srgbClr val="A9CB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9503" name="Freeform 93"/>
          <p:cNvSpPr>
            <a:spLocks/>
          </p:cNvSpPr>
          <p:nvPr/>
        </p:nvSpPr>
        <p:spPr bwMode="auto">
          <a:xfrm>
            <a:off x="4854575" y="3533775"/>
            <a:ext cx="2543175" cy="1339850"/>
          </a:xfrm>
          <a:custGeom>
            <a:avLst/>
            <a:gdLst>
              <a:gd name="T0" fmla="*/ 0 w 1602"/>
              <a:gd name="T1" fmla="*/ 2147483647 h 844"/>
              <a:gd name="T2" fmla="*/ 2147483647 w 1602"/>
              <a:gd name="T3" fmla="*/ 2147483647 h 844"/>
              <a:gd name="T4" fmla="*/ 2147483647 w 1602"/>
              <a:gd name="T5" fmla="*/ 2147483647 h 844"/>
              <a:gd name="T6" fmla="*/ 2147483647 w 1602"/>
              <a:gd name="T7" fmla="*/ 2147483647 h 844"/>
              <a:gd name="T8" fmla="*/ 2147483647 w 1602"/>
              <a:gd name="T9" fmla="*/ 2147483647 h 844"/>
              <a:gd name="T10" fmla="*/ 2147483647 w 1602"/>
              <a:gd name="T11" fmla="*/ 2147483647 h 844"/>
              <a:gd name="T12" fmla="*/ 2147483647 w 1602"/>
              <a:gd name="T13" fmla="*/ 0 h 844"/>
              <a:gd name="T14" fmla="*/ 0 w 1602"/>
              <a:gd name="T15" fmla="*/ 2147483647 h 8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02"/>
              <a:gd name="T25" fmla="*/ 0 h 844"/>
              <a:gd name="T26" fmla="*/ 1602 w 1602"/>
              <a:gd name="T27" fmla="*/ 844 h 8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02" h="844">
                <a:moveTo>
                  <a:pt x="0" y="130"/>
                </a:moveTo>
                <a:cubicBezTo>
                  <a:pt x="440" y="546"/>
                  <a:pt x="912" y="720"/>
                  <a:pt x="1329" y="763"/>
                </a:cubicBezTo>
                <a:cubicBezTo>
                  <a:pt x="1321" y="803"/>
                  <a:pt x="1313" y="844"/>
                  <a:pt x="1313" y="844"/>
                </a:cubicBezTo>
                <a:lnTo>
                  <a:pt x="1602" y="742"/>
                </a:lnTo>
                <a:cubicBezTo>
                  <a:pt x="1602" y="742"/>
                  <a:pt x="1497" y="639"/>
                  <a:pt x="1392" y="537"/>
                </a:cubicBezTo>
                <a:cubicBezTo>
                  <a:pt x="1380" y="598"/>
                  <a:pt x="1394" y="536"/>
                  <a:pt x="1382" y="602"/>
                </a:cubicBezTo>
                <a:cubicBezTo>
                  <a:pt x="800" y="482"/>
                  <a:pt x="348" y="63"/>
                  <a:pt x="292" y="0"/>
                </a:cubicBezTo>
                <a:cubicBezTo>
                  <a:pt x="245" y="20"/>
                  <a:pt x="90" y="77"/>
                  <a:pt x="0" y="130"/>
                </a:cubicBezTo>
                <a:close/>
              </a:path>
            </a:pathLst>
          </a:custGeom>
          <a:gradFill rotWithShape="0">
            <a:gsLst>
              <a:gs pos="0">
                <a:srgbClr val="0066FF"/>
              </a:gs>
              <a:gs pos="100000">
                <a:srgbClr val="A9CB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9504" name="Freeform 95"/>
          <p:cNvSpPr>
            <a:spLocks/>
          </p:cNvSpPr>
          <p:nvPr/>
        </p:nvSpPr>
        <p:spPr bwMode="auto">
          <a:xfrm>
            <a:off x="5292725" y="3044825"/>
            <a:ext cx="1323975" cy="561975"/>
          </a:xfrm>
          <a:custGeom>
            <a:avLst/>
            <a:gdLst>
              <a:gd name="T0" fmla="*/ 0 w 834"/>
              <a:gd name="T1" fmla="*/ 2147483647 h 354"/>
              <a:gd name="T2" fmla="*/ 2147483647 w 834"/>
              <a:gd name="T3" fmla="*/ 2147483647 h 354"/>
              <a:gd name="T4" fmla="*/ 2147483647 w 834"/>
              <a:gd name="T5" fmla="*/ 2147483647 h 354"/>
              <a:gd name="T6" fmla="*/ 2147483647 w 834"/>
              <a:gd name="T7" fmla="*/ 2147483647 h 354"/>
              <a:gd name="T8" fmla="*/ 2147483647 w 834"/>
              <a:gd name="T9" fmla="*/ 2147483647 h 354"/>
              <a:gd name="T10" fmla="*/ 2147483647 w 834"/>
              <a:gd name="T11" fmla="*/ 2147483647 h 354"/>
              <a:gd name="T12" fmla="*/ 2147483647 w 834"/>
              <a:gd name="T13" fmla="*/ 0 h 354"/>
              <a:gd name="T14" fmla="*/ 0 w 834"/>
              <a:gd name="T15" fmla="*/ 2147483647 h 35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834"/>
              <a:gd name="T25" fmla="*/ 0 h 354"/>
              <a:gd name="T26" fmla="*/ 834 w 834"/>
              <a:gd name="T27" fmla="*/ 354 h 35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834" h="354">
                <a:moveTo>
                  <a:pt x="0" y="210"/>
                </a:moveTo>
                <a:cubicBezTo>
                  <a:pt x="310" y="316"/>
                  <a:pt x="585" y="272"/>
                  <a:pt x="585" y="272"/>
                </a:cubicBezTo>
                <a:lnTo>
                  <a:pt x="594" y="354"/>
                </a:lnTo>
                <a:lnTo>
                  <a:pt x="834" y="193"/>
                </a:lnTo>
                <a:lnTo>
                  <a:pt x="580" y="37"/>
                </a:lnTo>
                <a:cubicBezTo>
                  <a:pt x="580" y="37"/>
                  <a:pt x="582" y="38"/>
                  <a:pt x="588" y="103"/>
                </a:cubicBezTo>
                <a:cubicBezTo>
                  <a:pt x="460" y="122"/>
                  <a:pt x="134" y="44"/>
                  <a:pt x="62" y="0"/>
                </a:cubicBezTo>
                <a:cubicBezTo>
                  <a:pt x="24" y="33"/>
                  <a:pt x="70" y="133"/>
                  <a:pt x="0" y="210"/>
                </a:cubicBezTo>
                <a:close/>
              </a:path>
            </a:pathLst>
          </a:custGeom>
          <a:gradFill rotWithShape="0">
            <a:gsLst>
              <a:gs pos="0">
                <a:srgbClr val="0066FF"/>
              </a:gs>
              <a:gs pos="100000">
                <a:srgbClr val="A9CB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pic>
        <p:nvPicPr>
          <p:cNvPr id="19505" name="Picture 19"/>
          <p:cNvPicPr>
            <a:picLocks noChangeAspect="1" noChangeArrowheads="1"/>
          </p:cNvPicPr>
          <p:nvPr/>
        </p:nvPicPr>
        <p:blipFill>
          <a:blip r:embed="rId4" cstate="print"/>
          <a:srcRect b="9576"/>
          <a:stretch>
            <a:fillRect/>
          </a:stretch>
        </p:blipFill>
        <p:spPr bwMode="auto">
          <a:xfrm>
            <a:off x="3657600" y="2468563"/>
            <a:ext cx="18415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44" name="Rectangle 52"/>
          <p:cNvSpPr>
            <a:spLocks noChangeArrowheads="1"/>
          </p:cNvSpPr>
          <p:nvPr/>
        </p:nvSpPr>
        <p:spPr bwMode="auto">
          <a:xfrm>
            <a:off x="2971800" y="4038600"/>
            <a:ext cx="1447800" cy="228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Catecholamines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9488" name="Rectangle 96"/>
          <p:cNvSpPr>
            <a:spLocks noChangeArrowheads="1"/>
          </p:cNvSpPr>
          <p:nvPr/>
        </p:nvSpPr>
        <p:spPr bwMode="auto">
          <a:xfrm>
            <a:off x="4800600" y="4038600"/>
            <a:ext cx="1447800" cy="228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Catecholamines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9508" name="Rectangle 97"/>
          <p:cNvSpPr>
            <a:spLocks noChangeArrowheads="1"/>
          </p:cNvSpPr>
          <p:nvPr/>
        </p:nvSpPr>
        <p:spPr bwMode="auto">
          <a:xfrm>
            <a:off x="4014788" y="2743200"/>
            <a:ext cx="1114425" cy="381000"/>
          </a:xfrm>
          <a:prstGeom prst="rect">
            <a:avLst/>
          </a:prstGeom>
          <a:solidFill>
            <a:schemeClr val="accent2"/>
          </a:solidFill>
          <a:ln w="19050">
            <a:solidFill>
              <a:srgbClr val="66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b="1">
                <a:solidFill>
                  <a:schemeClr val="bg1"/>
                </a:solidFill>
                <a:latin typeface="Arial" charset="0"/>
              </a:rPr>
              <a:t>STRESS</a:t>
            </a:r>
          </a:p>
        </p:txBody>
      </p:sp>
      <p:sp>
        <p:nvSpPr>
          <p:cNvPr id="19509" name="Rectangle 98"/>
          <p:cNvSpPr>
            <a:spLocks noChangeArrowheads="1"/>
          </p:cNvSpPr>
          <p:nvPr/>
        </p:nvSpPr>
        <p:spPr bwMode="auto">
          <a:xfrm>
            <a:off x="5410200" y="6019800"/>
            <a:ext cx="1447800" cy="228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</a:t>
            </a:r>
            <a:r>
              <a:rPr lang="en-US" sz="1600">
                <a:solidFill>
                  <a:schemeClr val="bg1"/>
                </a:solidFill>
                <a:latin typeface="Arial" charset="0"/>
              </a:rPr>
              <a:t> Coagulation ?</a:t>
            </a: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reeform 34"/>
          <p:cNvSpPr>
            <a:spLocks/>
          </p:cNvSpPr>
          <p:nvPr/>
        </p:nvSpPr>
        <p:spPr bwMode="auto">
          <a:xfrm>
            <a:off x="7727950" y="4833938"/>
            <a:ext cx="539750" cy="477837"/>
          </a:xfrm>
          <a:custGeom>
            <a:avLst/>
            <a:gdLst>
              <a:gd name="T0" fmla="*/ 2147483647 w 340"/>
              <a:gd name="T1" fmla="*/ 2147483647 h 301"/>
              <a:gd name="T2" fmla="*/ 2147483647 w 340"/>
              <a:gd name="T3" fmla="*/ 2147483647 h 301"/>
              <a:gd name="T4" fmla="*/ 2147483647 w 340"/>
              <a:gd name="T5" fmla="*/ 2147483647 h 301"/>
              <a:gd name="T6" fmla="*/ 2147483647 w 340"/>
              <a:gd name="T7" fmla="*/ 2147483647 h 301"/>
              <a:gd name="T8" fmla="*/ 2147483647 w 340"/>
              <a:gd name="T9" fmla="*/ 2147483647 h 301"/>
              <a:gd name="T10" fmla="*/ 2147483647 w 340"/>
              <a:gd name="T11" fmla="*/ 2147483647 h 301"/>
              <a:gd name="T12" fmla="*/ 2147483647 w 340"/>
              <a:gd name="T13" fmla="*/ 2147483647 h 301"/>
              <a:gd name="T14" fmla="*/ 2147483647 w 340"/>
              <a:gd name="T15" fmla="*/ 2147483647 h 301"/>
              <a:gd name="T16" fmla="*/ 2147483647 w 340"/>
              <a:gd name="T17" fmla="*/ 2147483647 h 30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40"/>
              <a:gd name="T28" fmla="*/ 0 h 301"/>
              <a:gd name="T29" fmla="*/ 340 w 340"/>
              <a:gd name="T30" fmla="*/ 301 h 30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40" h="301">
                <a:moveTo>
                  <a:pt x="10" y="103"/>
                </a:moveTo>
                <a:cubicBezTo>
                  <a:pt x="20" y="76"/>
                  <a:pt x="40" y="40"/>
                  <a:pt x="84" y="25"/>
                </a:cubicBezTo>
                <a:cubicBezTo>
                  <a:pt x="128" y="10"/>
                  <a:pt x="234" y="0"/>
                  <a:pt x="276" y="13"/>
                </a:cubicBezTo>
                <a:cubicBezTo>
                  <a:pt x="318" y="26"/>
                  <a:pt x="336" y="66"/>
                  <a:pt x="338" y="103"/>
                </a:cubicBezTo>
                <a:cubicBezTo>
                  <a:pt x="340" y="140"/>
                  <a:pt x="314" y="201"/>
                  <a:pt x="288" y="233"/>
                </a:cubicBezTo>
                <a:cubicBezTo>
                  <a:pt x="262" y="265"/>
                  <a:pt x="214" y="285"/>
                  <a:pt x="182" y="293"/>
                </a:cubicBezTo>
                <a:cubicBezTo>
                  <a:pt x="150" y="301"/>
                  <a:pt x="121" y="298"/>
                  <a:pt x="94" y="281"/>
                </a:cubicBezTo>
                <a:cubicBezTo>
                  <a:pt x="67" y="264"/>
                  <a:pt x="36" y="219"/>
                  <a:pt x="22" y="189"/>
                </a:cubicBezTo>
                <a:cubicBezTo>
                  <a:pt x="8" y="159"/>
                  <a:pt x="0" y="130"/>
                  <a:pt x="10" y="103"/>
                </a:cubicBezTo>
                <a:close/>
              </a:path>
            </a:pathLst>
          </a:custGeom>
          <a:solidFill>
            <a:srgbClr val="FF99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0483" name="Freeform 32"/>
          <p:cNvSpPr>
            <a:spLocks/>
          </p:cNvSpPr>
          <p:nvPr/>
        </p:nvSpPr>
        <p:spPr bwMode="auto">
          <a:xfrm>
            <a:off x="6356350" y="4686300"/>
            <a:ext cx="804863" cy="811213"/>
          </a:xfrm>
          <a:custGeom>
            <a:avLst/>
            <a:gdLst>
              <a:gd name="T0" fmla="*/ 2147483647 w 507"/>
              <a:gd name="T1" fmla="*/ 2147483647 h 511"/>
              <a:gd name="T2" fmla="*/ 2147483647 w 507"/>
              <a:gd name="T3" fmla="*/ 2147483647 h 511"/>
              <a:gd name="T4" fmla="*/ 2147483647 w 507"/>
              <a:gd name="T5" fmla="*/ 2147483647 h 511"/>
              <a:gd name="T6" fmla="*/ 2147483647 w 507"/>
              <a:gd name="T7" fmla="*/ 2147483647 h 511"/>
              <a:gd name="T8" fmla="*/ 2147483647 w 507"/>
              <a:gd name="T9" fmla="*/ 2147483647 h 511"/>
              <a:gd name="T10" fmla="*/ 2147483647 w 507"/>
              <a:gd name="T11" fmla="*/ 2147483647 h 511"/>
              <a:gd name="T12" fmla="*/ 2147483647 w 507"/>
              <a:gd name="T13" fmla="*/ 2147483647 h 511"/>
              <a:gd name="T14" fmla="*/ 2147483647 w 507"/>
              <a:gd name="T15" fmla="*/ 2147483647 h 511"/>
              <a:gd name="T16" fmla="*/ 2147483647 w 507"/>
              <a:gd name="T17" fmla="*/ 2147483647 h 511"/>
              <a:gd name="T18" fmla="*/ 2147483647 w 507"/>
              <a:gd name="T19" fmla="*/ 2147483647 h 511"/>
              <a:gd name="T20" fmla="*/ 2147483647 w 507"/>
              <a:gd name="T21" fmla="*/ 2147483647 h 511"/>
              <a:gd name="T22" fmla="*/ 2147483647 w 507"/>
              <a:gd name="T23" fmla="*/ 2147483647 h 51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07"/>
              <a:gd name="T37" fmla="*/ 0 h 511"/>
              <a:gd name="T38" fmla="*/ 507 w 507"/>
              <a:gd name="T39" fmla="*/ 511 h 51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07" h="511">
                <a:moveTo>
                  <a:pt x="6" y="224"/>
                </a:moveTo>
                <a:cubicBezTo>
                  <a:pt x="12" y="191"/>
                  <a:pt x="25" y="152"/>
                  <a:pt x="46" y="118"/>
                </a:cubicBezTo>
                <a:cubicBezTo>
                  <a:pt x="67" y="84"/>
                  <a:pt x="87" y="36"/>
                  <a:pt x="134" y="20"/>
                </a:cubicBezTo>
                <a:cubicBezTo>
                  <a:pt x="181" y="4"/>
                  <a:pt x="270" y="0"/>
                  <a:pt x="328" y="22"/>
                </a:cubicBezTo>
                <a:cubicBezTo>
                  <a:pt x="386" y="44"/>
                  <a:pt x="457" y="103"/>
                  <a:pt x="482" y="152"/>
                </a:cubicBezTo>
                <a:cubicBezTo>
                  <a:pt x="507" y="201"/>
                  <a:pt x="491" y="266"/>
                  <a:pt x="478" y="314"/>
                </a:cubicBezTo>
                <a:cubicBezTo>
                  <a:pt x="465" y="362"/>
                  <a:pt x="428" y="408"/>
                  <a:pt x="402" y="438"/>
                </a:cubicBezTo>
                <a:cubicBezTo>
                  <a:pt x="376" y="468"/>
                  <a:pt x="360" y="486"/>
                  <a:pt x="324" y="496"/>
                </a:cubicBezTo>
                <a:cubicBezTo>
                  <a:pt x="288" y="506"/>
                  <a:pt x="227" y="511"/>
                  <a:pt x="184" y="500"/>
                </a:cubicBezTo>
                <a:cubicBezTo>
                  <a:pt x="141" y="489"/>
                  <a:pt x="95" y="458"/>
                  <a:pt x="66" y="428"/>
                </a:cubicBezTo>
                <a:cubicBezTo>
                  <a:pt x="37" y="398"/>
                  <a:pt x="20" y="352"/>
                  <a:pt x="10" y="318"/>
                </a:cubicBezTo>
                <a:cubicBezTo>
                  <a:pt x="0" y="284"/>
                  <a:pt x="0" y="257"/>
                  <a:pt x="6" y="224"/>
                </a:cubicBezTo>
                <a:close/>
              </a:path>
            </a:pathLst>
          </a:custGeom>
          <a:solidFill>
            <a:srgbClr val="FF99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0484" name="Freeform 28"/>
          <p:cNvSpPr>
            <a:spLocks/>
          </p:cNvSpPr>
          <p:nvPr/>
        </p:nvSpPr>
        <p:spPr bwMode="auto">
          <a:xfrm>
            <a:off x="4086225" y="4549775"/>
            <a:ext cx="1546225" cy="1079500"/>
          </a:xfrm>
          <a:custGeom>
            <a:avLst/>
            <a:gdLst>
              <a:gd name="T0" fmla="*/ 2147483647 w 974"/>
              <a:gd name="T1" fmla="*/ 2147483647 h 680"/>
              <a:gd name="T2" fmla="*/ 2147483647 w 974"/>
              <a:gd name="T3" fmla="*/ 2147483647 h 680"/>
              <a:gd name="T4" fmla="*/ 2147483647 w 974"/>
              <a:gd name="T5" fmla="*/ 2147483647 h 680"/>
              <a:gd name="T6" fmla="*/ 2147483647 w 974"/>
              <a:gd name="T7" fmla="*/ 2147483647 h 680"/>
              <a:gd name="T8" fmla="*/ 2147483647 w 974"/>
              <a:gd name="T9" fmla="*/ 2147483647 h 680"/>
              <a:gd name="T10" fmla="*/ 2147483647 w 974"/>
              <a:gd name="T11" fmla="*/ 2147483647 h 680"/>
              <a:gd name="T12" fmla="*/ 2147483647 w 974"/>
              <a:gd name="T13" fmla="*/ 2147483647 h 680"/>
              <a:gd name="T14" fmla="*/ 2147483647 w 974"/>
              <a:gd name="T15" fmla="*/ 2147483647 h 6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74"/>
              <a:gd name="T25" fmla="*/ 0 h 680"/>
              <a:gd name="T26" fmla="*/ 974 w 974"/>
              <a:gd name="T27" fmla="*/ 680 h 6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74" h="680">
                <a:moveTo>
                  <a:pt x="226" y="658"/>
                </a:moveTo>
                <a:cubicBezTo>
                  <a:pt x="226" y="658"/>
                  <a:pt x="0" y="660"/>
                  <a:pt x="100" y="500"/>
                </a:cubicBezTo>
                <a:cubicBezTo>
                  <a:pt x="230" y="330"/>
                  <a:pt x="334" y="152"/>
                  <a:pt x="334" y="152"/>
                </a:cubicBezTo>
                <a:cubicBezTo>
                  <a:pt x="428" y="0"/>
                  <a:pt x="554" y="118"/>
                  <a:pt x="554" y="118"/>
                </a:cubicBezTo>
                <a:cubicBezTo>
                  <a:pt x="554" y="118"/>
                  <a:pt x="674" y="215"/>
                  <a:pt x="794" y="312"/>
                </a:cubicBezTo>
                <a:cubicBezTo>
                  <a:pt x="876" y="378"/>
                  <a:pt x="904" y="474"/>
                  <a:pt x="904" y="474"/>
                </a:cubicBezTo>
                <a:cubicBezTo>
                  <a:pt x="974" y="672"/>
                  <a:pt x="844" y="680"/>
                  <a:pt x="844" y="680"/>
                </a:cubicBezTo>
                <a:lnTo>
                  <a:pt x="226" y="658"/>
                </a:lnTo>
                <a:close/>
              </a:path>
            </a:pathLst>
          </a:custGeom>
          <a:solidFill>
            <a:srgbClr val="FF99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</p:spPr>
        <p:txBody>
          <a:bodyPr/>
          <a:lstStyle/>
          <a:p>
            <a:pPr>
              <a:defRPr/>
            </a:pPr>
            <a:r>
              <a:rPr lang="en-US" sz="3300" smtClean="0"/>
              <a:t>Hypothesis for the Action of Bisoprolol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304800" y="1295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0" hangingPunct="0">
              <a:lnSpc>
                <a:spcPct val="110000"/>
              </a:lnSpc>
              <a:spcBef>
                <a:spcPct val="20000"/>
              </a:spcBef>
              <a:buClr>
                <a:srgbClr val="FF0000"/>
              </a:buClr>
              <a:buFont typeface="Symbol" pitchFamily="18" charset="2"/>
              <a:buNone/>
              <a:defRPr/>
            </a:pPr>
            <a:r>
              <a:rPr lang="en-US" sz="2200" b="1">
                <a:solidFill>
                  <a:srgbClr val="00FF00"/>
                </a:solidFill>
                <a:latin typeface="Arial" charset="0"/>
                <a:cs typeface="+mn-cs"/>
              </a:rPr>
              <a:t>Sympathetic Nervous System</a:t>
            </a:r>
          </a:p>
        </p:txBody>
      </p:sp>
      <p:pic>
        <p:nvPicPr>
          <p:cNvPr id="20487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343400"/>
            <a:ext cx="1296988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Freeform 29"/>
          <p:cNvSpPr>
            <a:spLocks/>
          </p:cNvSpPr>
          <p:nvPr/>
        </p:nvSpPr>
        <p:spPr bwMode="auto">
          <a:xfrm>
            <a:off x="4340225" y="4765675"/>
            <a:ext cx="1066800" cy="758825"/>
          </a:xfrm>
          <a:custGeom>
            <a:avLst/>
            <a:gdLst>
              <a:gd name="T0" fmla="*/ 2147483647 w 672"/>
              <a:gd name="T1" fmla="*/ 2147483647 h 478"/>
              <a:gd name="T2" fmla="*/ 2147483647 w 672"/>
              <a:gd name="T3" fmla="*/ 2147483647 h 478"/>
              <a:gd name="T4" fmla="*/ 2147483647 w 672"/>
              <a:gd name="T5" fmla="*/ 2147483647 h 478"/>
              <a:gd name="T6" fmla="*/ 2147483647 w 672"/>
              <a:gd name="T7" fmla="*/ 2147483647 h 478"/>
              <a:gd name="T8" fmla="*/ 2147483647 w 672"/>
              <a:gd name="T9" fmla="*/ 2147483647 h 478"/>
              <a:gd name="T10" fmla="*/ 2147483647 w 672"/>
              <a:gd name="T11" fmla="*/ 2147483647 h 478"/>
              <a:gd name="T12" fmla="*/ 2147483647 w 672"/>
              <a:gd name="T13" fmla="*/ 2147483647 h 478"/>
              <a:gd name="T14" fmla="*/ 2147483647 w 672"/>
              <a:gd name="T15" fmla="*/ 2147483647 h 47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478"/>
              <a:gd name="T26" fmla="*/ 672 w 672"/>
              <a:gd name="T27" fmla="*/ 478 h 47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478">
                <a:moveTo>
                  <a:pt x="118" y="430"/>
                </a:moveTo>
                <a:cubicBezTo>
                  <a:pt x="0" y="414"/>
                  <a:pt x="28" y="395"/>
                  <a:pt x="46" y="338"/>
                </a:cubicBezTo>
                <a:cubicBezTo>
                  <a:pt x="139" y="219"/>
                  <a:pt x="224" y="88"/>
                  <a:pt x="224" y="88"/>
                </a:cubicBezTo>
                <a:cubicBezTo>
                  <a:pt x="272" y="0"/>
                  <a:pt x="344" y="42"/>
                  <a:pt x="378" y="58"/>
                </a:cubicBezTo>
                <a:cubicBezTo>
                  <a:pt x="438" y="100"/>
                  <a:pt x="472" y="124"/>
                  <a:pt x="534" y="198"/>
                </a:cubicBezTo>
                <a:cubicBezTo>
                  <a:pt x="594" y="248"/>
                  <a:pt x="622" y="310"/>
                  <a:pt x="622" y="310"/>
                </a:cubicBezTo>
                <a:cubicBezTo>
                  <a:pt x="672" y="448"/>
                  <a:pt x="606" y="442"/>
                  <a:pt x="579" y="454"/>
                </a:cubicBezTo>
                <a:cubicBezTo>
                  <a:pt x="426" y="478"/>
                  <a:pt x="324" y="412"/>
                  <a:pt x="118" y="430"/>
                </a:cubicBezTo>
                <a:close/>
              </a:path>
            </a:pathLst>
          </a:custGeom>
          <a:solidFill>
            <a:srgbClr val="0000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0489" name="Freeform 33"/>
          <p:cNvSpPr>
            <a:spLocks/>
          </p:cNvSpPr>
          <p:nvPr/>
        </p:nvSpPr>
        <p:spPr bwMode="auto">
          <a:xfrm>
            <a:off x="6518275" y="4818063"/>
            <a:ext cx="493713" cy="519112"/>
          </a:xfrm>
          <a:custGeom>
            <a:avLst/>
            <a:gdLst>
              <a:gd name="T0" fmla="*/ 2147483647 w 311"/>
              <a:gd name="T1" fmla="*/ 2147483647 h 327"/>
              <a:gd name="T2" fmla="*/ 2147483647 w 311"/>
              <a:gd name="T3" fmla="*/ 2147483647 h 327"/>
              <a:gd name="T4" fmla="*/ 2147483647 w 311"/>
              <a:gd name="T5" fmla="*/ 2147483647 h 327"/>
              <a:gd name="T6" fmla="*/ 2147483647 w 311"/>
              <a:gd name="T7" fmla="*/ 2147483647 h 327"/>
              <a:gd name="T8" fmla="*/ 2147483647 w 311"/>
              <a:gd name="T9" fmla="*/ 2147483647 h 327"/>
              <a:gd name="T10" fmla="*/ 2147483647 w 311"/>
              <a:gd name="T11" fmla="*/ 2147483647 h 327"/>
              <a:gd name="T12" fmla="*/ 2147483647 w 311"/>
              <a:gd name="T13" fmla="*/ 2147483647 h 327"/>
              <a:gd name="T14" fmla="*/ 2147483647 w 311"/>
              <a:gd name="T15" fmla="*/ 2147483647 h 327"/>
              <a:gd name="T16" fmla="*/ 2147483647 w 311"/>
              <a:gd name="T17" fmla="*/ 2147483647 h 327"/>
              <a:gd name="T18" fmla="*/ 2147483647 w 311"/>
              <a:gd name="T19" fmla="*/ 2147483647 h 327"/>
              <a:gd name="T20" fmla="*/ 2147483647 w 311"/>
              <a:gd name="T21" fmla="*/ 2147483647 h 32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11"/>
              <a:gd name="T34" fmla="*/ 0 h 327"/>
              <a:gd name="T35" fmla="*/ 311 w 311"/>
              <a:gd name="T36" fmla="*/ 327 h 32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11" h="327">
                <a:moveTo>
                  <a:pt x="22" y="229"/>
                </a:moveTo>
                <a:cubicBezTo>
                  <a:pt x="13" y="191"/>
                  <a:pt x="0" y="110"/>
                  <a:pt x="14" y="73"/>
                </a:cubicBezTo>
                <a:cubicBezTo>
                  <a:pt x="28" y="36"/>
                  <a:pt x="81" y="14"/>
                  <a:pt x="108" y="7"/>
                </a:cubicBezTo>
                <a:cubicBezTo>
                  <a:pt x="135" y="0"/>
                  <a:pt x="146" y="22"/>
                  <a:pt x="174" y="29"/>
                </a:cubicBezTo>
                <a:cubicBezTo>
                  <a:pt x="202" y="36"/>
                  <a:pt x="256" y="34"/>
                  <a:pt x="278" y="51"/>
                </a:cubicBezTo>
                <a:cubicBezTo>
                  <a:pt x="300" y="68"/>
                  <a:pt x="305" y="103"/>
                  <a:pt x="308" y="133"/>
                </a:cubicBezTo>
                <a:cubicBezTo>
                  <a:pt x="311" y="163"/>
                  <a:pt x="310" y="199"/>
                  <a:pt x="296" y="229"/>
                </a:cubicBezTo>
                <a:cubicBezTo>
                  <a:pt x="282" y="259"/>
                  <a:pt x="251" y="295"/>
                  <a:pt x="226" y="311"/>
                </a:cubicBezTo>
                <a:cubicBezTo>
                  <a:pt x="201" y="327"/>
                  <a:pt x="174" y="326"/>
                  <a:pt x="148" y="325"/>
                </a:cubicBezTo>
                <a:cubicBezTo>
                  <a:pt x="122" y="324"/>
                  <a:pt x="89" y="319"/>
                  <a:pt x="68" y="303"/>
                </a:cubicBezTo>
                <a:cubicBezTo>
                  <a:pt x="47" y="287"/>
                  <a:pt x="31" y="267"/>
                  <a:pt x="22" y="229"/>
                </a:cubicBezTo>
                <a:close/>
              </a:path>
            </a:pathLst>
          </a:custGeom>
          <a:solidFill>
            <a:srgbClr val="0000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0490" name="Freeform 35"/>
          <p:cNvSpPr>
            <a:spLocks/>
          </p:cNvSpPr>
          <p:nvPr/>
        </p:nvSpPr>
        <p:spPr bwMode="auto">
          <a:xfrm>
            <a:off x="7824788" y="4933950"/>
            <a:ext cx="341312" cy="282575"/>
          </a:xfrm>
          <a:custGeom>
            <a:avLst/>
            <a:gdLst>
              <a:gd name="T0" fmla="*/ 2147483647 w 215"/>
              <a:gd name="T1" fmla="*/ 2147483647 h 178"/>
              <a:gd name="T2" fmla="*/ 2147483647 w 215"/>
              <a:gd name="T3" fmla="*/ 2147483647 h 178"/>
              <a:gd name="T4" fmla="*/ 2147483647 w 215"/>
              <a:gd name="T5" fmla="*/ 2147483647 h 178"/>
              <a:gd name="T6" fmla="*/ 2147483647 w 215"/>
              <a:gd name="T7" fmla="*/ 2147483647 h 178"/>
              <a:gd name="T8" fmla="*/ 2147483647 w 215"/>
              <a:gd name="T9" fmla="*/ 2147483647 h 178"/>
              <a:gd name="T10" fmla="*/ 2147483647 w 215"/>
              <a:gd name="T11" fmla="*/ 2147483647 h 178"/>
              <a:gd name="T12" fmla="*/ 2147483647 w 215"/>
              <a:gd name="T13" fmla="*/ 2147483647 h 178"/>
              <a:gd name="T14" fmla="*/ 2147483647 w 215"/>
              <a:gd name="T15" fmla="*/ 2147483647 h 178"/>
              <a:gd name="T16" fmla="*/ 2147483647 w 215"/>
              <a:gd name="T17" fmla="*/ 2147483647 h 17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15"/>
              <a:gd name="T28" fmla="*/ 0 h 178"/>
              <a:gd name="T29" fmla="*/ 215 w 215"/>
              <a:gd name="T30" fmla="*/ 178 h 17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15" h="178">
                <a:moveTo>
                  <a:pt x="13" y="42"/>
                </a:moveTo>
                <a:cubicBezTo>
                  <a:pt x="23" y="29"/>
                  <a:pt x="36" y="19"/>
                  <a:pt x="59" y="14"/>
                </a:cubicBezTo>
                <a:cubicBezTo>
                  <a:pt x="82" y="9"/>
                  <a:pt x="124" y="0"/>
                  <a:pt x="149" y="10"/>
                </a:cubicBezTo>
                <a:cubicBezTo>
                  <a:pt x="174" y="20"/>
                  <a:pt x="199" y="53"/>
                  <a:pt x="207" y="74"/>
                </a:cubicBezTo>
                <a:cubicBezTo>
                  <a:pt x="215" y="95"/>
                  <a:pt x="213" y="121"/>
                  <a:pt x="195" y="138"/>
                </a:cubicBezTo>
                <a:cubicBezTo>
                  <a:pt x="177" y="155"/>
                  <a:pt x="130" y="178"/>
                  <a:pt x="101" y="178"/>
                </a:cubicBezTo>
                <a:cubicBezTo>
                  <a:pt x="72" y="178"/>
                  <a:pt x="38" y="150"/>
                  <a:pt x="21" y="136"/>
                </a:cubicBezTo>
                <a:cubicBezTo>
                  <a:pt x="4" y="122"/>
                  <a:pt x="2" y="110"/>
                  <a:pt x="1" y="94"/>
                </a:cubicBezTo>
                <a:cubicBezTo>
                  <a:pt x="0" y="78"/>
                  <a:pt x="3" y="55"/>
                  <a:pt x="13" y="42"/>
                </a:cubicBezTo>
                <a:close/>
              </a:path>
            </a:pathLst>
          </a:custGeom>
          <a:solidFill>
            <a:srgbClr val="000099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0491" name="Line 36"/>
          <p:cNvSpPr>
            <a:spLocks noChangeShapeType="1"/>
          </p:cNvSpPr>
          <p:nvPr/>
        </p:nvSpPr>
        <p:spPr bwMode="auto">
          <a:xfrm flipH="1">
            <a:off x="7219950" y="4975225"/>
            <a:ext cx="466725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2" name="Line 37"/>
          <p:cNvSpPr>
            <a:spLocks noChangeShapeType="1"/>
          </p:cNvSpPr>
          <p:nvPr/>
        </p:nvSpPr>
        <p:spPr bwMode="auto">
          <a:xfrm>
            <a:off x="7219950" y="5156200"/>
            <a:ext cx="466725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Freeform 27"/>
          <p:cNvSpPr>
            <a:spLocks/>
          </p:cNvSpPr>
          <p:nvPr/>
        </p:nvSpPr>
        <p:spPr bwMode="auto">
          <a:xfrm>
            <a:off x="4724400" y="2819400"/>
            <a:ext cx="228600" cy="2209800"/>
          </a:xfrm>
          <a:custGeom>
            <a:avLst/>
            <a:gdLst>
              <a:gd name="T0" fmla="*/ 0 w 96"/>
              <a:gd name="T1" fmla="*/ 2147483647 h 1344"/>
              <a:gd name="T2" fmla="*/ 2147483647 w 96"/>
              <a:gd name="T3" fmla="*/ 2147483647 h 1344"/>
              <a:gd name="T4" fmla="*/ 2147483647 w 96"/>
              <a:gd name="T5" fmla="*/ 2147483647 h 1344"/>
              <a:gd name="T6" fmla="*/ 2147483647 w 96"/>
              <a:gd name="T7" fmla="*/ 2147483647 h 1344"/>
              <a:gd name="T8" fmla="*/ 2147483647 w 96"/>
              <a:gd name="T9" fmla="*/ 0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1344"/>
              <a:gd name="T17" fmla="*/ 96 w 96"/>
              <a:gd name="T18" fmla="*/ 1344 h 1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1344">
                <a:moveTo>
                  <a:pt x="0" y="1344"/>
                </a:moveTo>
                <a:lnTo>
                  <a:pt x="48" y="1296"/>
                </a:lnTo>
                <a:lnTo>
                  <a:pt x="96" y="1344"/>
                </a:lnTo>
                <a:lnTo>
                  <a:pt x="48" y="1296"/>
                </a:lnTo>
                <a:lnTo>
                  <a:pt x="48" y="0"/>
                </a:lnTo>
              </a:path>
            </a:pathLst>
          </a:custGeom>
          <a:noFill/>
          <a:ln w="571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0494" name="Freeform 38"/>
          <p:cNvSpPr>
            <a:spLocks/>
          </p:cNvSpPr>
          <p:nvPr/>
        </p:nvSpPr>
        <p:spPr bwMode="auto">
          <a:xfrm rot="3046459">
            <a:off x="3314701" y="2559050"/>
            <a:ext cx="228600" cy="2549525"/>
          </a:xfrm>
          <a:custGeom>
            <a:avLst/>
            <a:gdLst>
              <a:gd name="T0" fmla="*/ 0 w 96"/>
              <a:gd name="T1" fmla="*/ 2147483647 h 1344"/>
              <a:gd name="T2" fmla="*/ 2147483647 w 96"/>
              <a:gd name="T3" fmla="*/ 2147483647 h 1344"/>
              <a:gd name="T4" fmla="*/ 2147483647 w 96"/>
              <a:gd name="T5" fmla="*/ 2147483647 h 1344"/>
              <a:gd name="T6" fmla="*/ 2147483647 w 96"/>
              <a:gd name="T7" fmla="*/ 2147483647 h 1344"/>
              <a:gd name="T8" fmla="*/ 2147483647 w 96"/>
              <a:gd name="T9" fmla="*/ 0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1344"/>
              <a:gd name="T17" fmla="*/ 96 w 96"/>
              <a:gd name="T18" fmla="*/ 1344 h 1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1344">
                <a:moveTo>
                  <a:pt x="0" y="1344"/>
                </a:moveTo>
                <a:lnTo>
                  <a:pt x="48" y="1296"/>
                </a:lnTo>
                <a:lnTo>
                  <a:pt x="96" y="1344"/>
                </a:lnTo>
                <a:lnTo>
                  <a:pt x="48" y="1296"/>
                </a:lnTo>
                <a:lnTo>
                  <a:pt x="48" y="0"/>
                </a:lnTo>
              </a:path>
            </a:pathLst>
          </a:custGeom>
          <a:noFill/>
          <a:ln w="571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0495" name="Oval 39"/>
          <p:cNvSpPr>
            <a:spLocks noChangeArrowheads="1"/>
          </p:cNvSpPr>
          <p:nvPr/>
        </p:nvSpPr>
        <p:spPr bwMode="auto">
          <a:xfrm>
            <a:off x="3176588" y="3792538"/>
            <a:ext cx="269875" cy="269875"/>
          </a:xfrm>
          <a:prstGeom prst="ellipse">
            <a:avLst/>
          </a:prstGeom>
          <a:solidFill>
            <a:srgbClr val="FFCC00"/>
          </a:solidFill>
          <a:ln w="1905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grpSp>
        <p:nvGrpSpPr>
          <p:cNvPr id="20496" name="Group 43"/>
          <p:cNvGrpSpPr>
            <a:grpSpLocks/>
          </p:cNvGrpSpPr>
          <p:nvPr/>
        </p:nvGrpSpPr>
        <p:grpSpPr bwMode="auto">
          <a:xfrm flipH="1">
            <a:off x="5130800" y="3775075"/>
            <a:ext cx="2378075" cy="287338"/>
            <a:chOff x="3305" y="2378"/>
            <a:chExt cx="1498" cy="181"/>
          </a:xfrm>
        </p:grpSpPr>
        <p:sp>
          <p:nvSpPr>
            <p:cNvPr id="20515" name="Freeform 41"/>
            <p:cNvSpPr>
              <a:spLocks/>
            </p:cNvSpPr>
            <p:nvPr/>
          </p:nvSpPr>
          <p:spPr bwMode="auto">
            <a:xfrm rot="3046459">
              <a:off x="3982" y="1701"/>
              <a:ext cx="144" cy="1498"/>
            </a:xfrm>
            <a:custGeom>
              <a:avLst/>
              <a:gdLst>
                <a:gd name="T0" fmla="*/ 0 w 96"/>
                <a:gd name="T1" fmla="*/ 2074 h 1344"/>
                <a:gd name="T2" fmla="*/ 243 w 96"/>
                <a:gd name="T3" fmla="*/ 2002 h 1344"/>
                <a:gd name="T4" fmla="*/ 486 w 96"/>
                <a:gd name="T5" fmla="*/ 2074 h 1344"/>
                <a:gd name="T6" fmla="*/ 243 w 96"/>
                <a:gd name="T7" fmla="*/ 2002 h 1344"/>
                <a:gd name="T8" fmla="*/ 243 w 96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1344"/>
                <a:gd name="T17" fmla="*/ 96 w 96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1344">
                  <a:moveTo>
                    <a:pt x="0" y="1344"/>
                  </a:moveTo>
                  <a:lnTo>
                    <a:pt x="48" y="1296"/>
                  </a:lnTo>
                  <a:lnTo>
                    <a:pt x="96" y="1344"/>
                  </a:lnTo>
                  <a:lnTo>
                    <a:pt x="48" y="1296"/>
                  </a:lnTo>
                  <a:lnTo>
                    <a:pt x="48" y="0"/>
                  </a:lnTo>
                </a:path>
              </a:pathLst>
            </a:custGeom>
            <a:noFill/>
            <a:ln w="5715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20516" name="Oval 42"/>
            <p:cNvSpPr>
              <a:spLocks noChangeArrowheads="1"/>
            </p:cNvSpPr>
            <p:nvPr/>
          </p:nvSpPr>
          <p:spPr bwMode="auto">
            <a:xfrm>
              <a:off x="3936" y="2389"/>
              <a:ext cx="170" cy="170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</p:grpSp>
      <p:pic>
        <p:nvPicPr>
          <p:cNvPr id="20497" name="Picture 24"/>
          <p:cNvPicPr>
            <a:picLocks noChangeAspect="1" noChangeArrowheads="1"/>
          </p:cNvPicPr>
          <p:nvPr/>
        </p:nvPicPr>
        <p:blipFill>
          <a:blip r:embed="rId4" cstate="print"/>
          <a:srcRect b="9576"/>
          <a:stretch>
            <a:fillRect/>
          </a:stretch>
        </p:blipFill>
        <p:spPr bwMode="auto">
          <a:xfrm>
            <a:off x="3721100" y="1905000"/>
            <a:ext cx="22987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8" name="Rectangle 44"/>
          <p:cNvSpPr>
            <a:spLocks noChangeArrowheads="1"/>
          </p:cNvSpPr>
          <p:nvPr/>
        </p:nvSpPr>
        <p:spPr bwMode="auto">
          <a:xfrm>
            <a:off x="1676400" y="5638800"/>
            <a:ext cx="15240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rgbClr val="66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</a:rPr>
              <a:t>Cardiac Muscle</a:t>
            </a:r>
          </a:p>
        </p:txBody>
      </p:sp>
      <p:sp>
        <p:nvSpPr>
          <p:cNvPr id="20499" name="Rectangle 25"/>
          <p:cNvSpPr>
            <a:spLocks noChangeArrowheads="1"/>
          </p:cNvSpPr>
          <p:nvPr/>
        </p:nvSpPr>
        <p:spPr bwMode="auto">
          <a:xfrm>
            <a:off x="4343400" y="2362200"/>
            <a:ext cx="1066800" cy="533400"/>
          </a:xfrm>
          <a:prstGeom prst="rect">
            <a:avLst/>
          </a:prstGeom>
          <a:solidFill>
            <a:schemeClr val="accent2"/>
          </a:solidFill>
          <a:ln w="19050">
            <a:solidFill>
              <a:srgbClr val="66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Higher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Centers</a:t>
            </a:r>
          </a:p>
        </p:txBody>
      </p:sp>
      <p:sp>
        <p:nvSpPr>
          <p:cNvPr id="20500" name="Rectangle 45"/>
          <p:cNvSpPr>
            <a:spLocks noChangeArrowheads="1"/>
          </p:cNvSpPr>
          <p:nvPr/>
        </p:nvSpPr>
        <p:spPr bwMode="auto">
          <a:xfrm>
            <a:off x="1676400" y="6019800"/>
            <a:ext cx="1524000" cy="228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</a:t>
            </a:r>
            <a:r>
              <a:rPr lang="en-US" sz="1600">
                <a:solidFill>
                  <a:schemeClr val="bg1"/>
                </a:solidFill>
                <a:latin typeface="Arial" charset="0"/>
              </a:rPr>
              <a:t> NE Storage</a:t>
            </a:r>
          </a:p>
        </p:txBody>
      </p:sp>
      <p:sp>
        <p:nvSpPr>
          <p:cNvPr id="20501" name="Rectangle 46"/>
          <p:cNvSpPr>
            <a:spLocks noChangeArrowheads="1"/>
          </p:cNvSpPr>
          <p:nvPr/>
        </p:nvSpPr>
        <p:spPr bwMode="auto">
          <a:xfrm>
            <a:off x="3962400" y="5638800"/>
            <a:ext cx="16764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rgbClr val="66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</a:rPr>
              <a:t>Adrenal Medulla</a:t>
            </a:r>
          </a:p>
        </p:txBody>
      </p:sp>
      <p:sp>
        <p:nvSpPr>
          <p:cNvPr id="20502" name="Rectangle 47"/>
          <p:cNvSpPr>
            <a:spLocks noChangeArrowheads="1"/>
          </p:cNvSpPr>
          <p:nvPr/>
        </p:nvSpPr>
        <p:spPr bwMode="auto">
          <a:xfrm>
            <a:off x="4038600" y="6019800"/>
            <a:ext cx="1524000" cy="228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</a:t>
            </a:r>
            <a:r>
              <a:rPr lang="en-US" sz="1600">
                <a:solidFill>
                  <a:schemeClr val="bg1"/>
                </a:solidFill>
                <a:latin typeface="Arial" charset="0"/>
              </a:rPr>
              <a:t> Catecholamine Production</a:t>
            </a:r>
          </a:p>
        </p:txBody>
      </p:sp>
      <p:sp>
        <p:nvSpPr>
          <p:cNvPr id="20503" name="Rectangle 50"/>
          <p:cNvSpPr>
            <a:spLocks noChangeArrowheads="1"/>
          </p:cNvSpPr>
          <p:nvPr/>
        </p:nvSpPr>
        <p:spPr bwMode="auto">
          <a:xfrm>
            <a:off x="6553200" y="5638800"/>
            <a:ext cx="16764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rgbClr val="66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</a:rPr>
              <a:t>Vascular Muscle</a:t>
            </a:r>
          </a:p>
        </p:txBody>
      </p:sp>
      <p:sp>
        <p:nvSpPr>
          <p:cNvPr id="20504" name="Rectangle 51"/>
          <p:cNvSpPr>
            <a:spLocks noChangeArrowheads="1"/>
          </p:cNvSpPr>
          <p:nvPr/>
        </p:nvSpPr>
        <p:spPr bwMode="auto">
          <a:xfrm>
            <a:off x="6629400" y="6019800"/>
            <a:ext cx="1524000" cy="228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</a:rPr>
              <a:t>Vasodilation </a:t>
            </a:r>
            <a:r>
              <a:rPr lang="en-US" sz="160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</a:t>
            </a:r>
            <a:r>
              <a:rPr lang="en-US" sz="1600">
                <a:solidFill>
                  <a:schemeClr val="bg1"/>
                </a:solidFill>
                <a:latin typeface="Arial" charset="0"/>
              </a:rPr>
              <a:t> BP</a:t>
            </a:r>
          </a:p>
        </p:txBody>
      </p:sp>
      <p:sp>
        <p:nvSpPr>
          <p:cNvPr id="20505" name="Rectangle 54"/>
          <p:cNvSpPr>
            <a:spLocks noChangeArrowheads="1"/>
          </p:cNvSpPr>
          <p:nvPr/>
        </p:nvSpPr>
        <p:spPr bwMode="auto">
          <a:xfrm>
            <a:off x="381000" y="4724400"/>
            <a:ext cx="9906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rgbClr val="66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</a:rPr>
              <a:t>SA node</a:t>
            </a:r>
          </a:p>
        </p:txBody>
      </p:sp>
      <p:sp>
        <p:nvSpPr>
          <p:cNvPr id="20506" name="Rectangle 55"/>
          <p:cNvSpPr>
            <a:spLocks noChangeArrowheads="1"/>
          </p:cNvSpPr>
          <p:nvPr/>
        </p:nvSpPr>
        <p:spPr bwMode="auto">
          <a:xfrm>
            <a:off x="381000" y="5105400"/>
            <a:ext cx="990600" cy="228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</a:t>
            </a:r>
            <a:r>
              <a:rPr lang="en-US" sz="1600">
                <a:solidFill>
                  <a:schemeClr val="bg1"/>
                </a:solidFill>
                <a:latin typeface="Arial" charset="0"/>
              </a:rPr>
              <a:t> HR</a:t>
            </a:r>
          </a:p>
        </p:txBody>
      </p:sp>
      <p:sp>
        <p:nvSpPr>
          <p:cNvPr id="20507" name="Rectangle 56"/>
          <p:cNvSpPr>
            <a:spLocks noChangeArrowheads="1"/>
          </p:cNvSpPr>
          <p:nvPr/>
        </p:nvSpPr>
        <p:spPr bwMode="auto">
          <a:xfrm>
            <a:off x="7162800" y="3886200"/>
            <a:ext cx="1524000" cy="533400"/>
          </a:xfrm>
          <a:prstGeom prst="rect">
            <a:avLst/>
          </a:prstGeom>
          <a:solidFill>
            <a:schemeClr val="accent2"/>
          </a:solidFill>
          <a:ln w="19050">
            <a:solidFill>
              <a:srgbClr val="66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</a:rPr>
              <a:t>Neuromuscular</a:t>
            </a:r>
          </a:p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</a:rPr>
              <a:t>Synapse</a:t>
            </a:r>
          </a:p>
        </p:txBody>
      </p:sp>
      <p:sp>
        <p:nvSpPr>
          <p:cNvPr id="20508" name="Rectangle 57"/>
          <p:cNvSpPr>
            <a:spLocks noChangeArrowheads="1"/>
          </p:cNvSpPr>
          <p:nvPr/>
        </p:nvSpPr>
        <p:spPr bwMode="auto">
          <a:xfrm>
            <a:off x="7239000" y="4495800"/>
            <a:ext cx="1371600" cy="228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</a:t>
            </a:r>
            <a:r>
              <a:rPr lang="en-US" sz="1600">
                <a:solidFill>
                  <a:schemeClr val="bg1"/>
                </a:solidFill>
                <a:latin typeface="Arial" charset="0"/>
              </a:rPr>
              <a:t> NE Release</a:t>
            </a:r>
          </a:p>
        </p:txBody>
      </p:sp>
      <p:sp>
        <p:nvSpPr>
          <p:cNvPr id="20509" name="Rectangle 58"/>
          <p:cNvSpPr>
            <a:spLocks noChangeArrowheads="1"/>
          </p:cNvSpPr>
          <p:nvPr/>
        </p:nvSpPr>
        <p:spPr bwMode="auto">
          <a:xfrm>
            <a:off x="7315200" y="2743200"/>
            <a:ext cx="1219200" cy="533400"/>
          </a:xfrm>
          <a:prstGeom prst="rect">
            <a:avLst/>
          </a:prstGeom>
          <a:solidFill>
            <a:schemeClr val="accent2"/>
          </a:solidFill>
          <a:ln w="19050">
            <a:solidFill>
              <a:srgbClr val="66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</a:rPr>
              <a:t>Sympathetic</a:t>
            </a:r>
          </a:p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</a:rPr>
              <a:t>Ganglia</a:t>
            </a:r>
          </a:p>
        </p:txBody>
      </p:sp>
      <p:sp>
        <p:nvSpPr>
          <p:cNvPr id="20510" name="Rectangle 59"/>
          <p:cNvSpPr>
            <a:spLocks noChangeArrowheads="1"/>
          </p:cNvSpPr>
          <p:nvPr/>
        </p:nvSpPr>
        <p:spPr bwMode="auto">
          <a:xfrm>
            <a:off x="7239000" y="3429000"/>
            <a:ext cx="1371600" cy="228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160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</a:t>
            </a:r>
            <a:r>
              <a:rPr lang="en-US" sz="1600">
                <a:solidFill>
                  <a:schemeClr val="bg1"/>
                </a:solidFill>
                <a:latin typeface="Arial" charset="0"/>
              </a:rPr>
              <a:t> Synaptic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1600">
                <a:solidFill>
                  <a:schemeClr val="bg1"/>
                </a:solidFill>
                <a:latin typeface="Arial" charset="0"/>
              </a:rPr>
              <a:t>Transmission</a:t>
            </a:r>
          </a:p>
        </p:txBody>
      </p:sp>
      <p:sp>
        <p:nvSpPr>
          <p:cNvPr id="20511" name="Line 60"/>
          <p:cNvSpPr>
            <a:spLocks noChangeShapeType="1"/>
          </p:cNvSpPr>
          <p:nvPr/>
        </p:nvSpPr>
        <p:spPr bwMode="auto">
          <a:xfrm flipH="1">
            <a:off x="2590800" y="4191000"/>
            <a:ext cx="4572000" cy="4572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12" name="Line 61"/>
          <p:cNvSpPr>
            <a:spLocks noChangeShapeType="1"/>
          </p:cNvSpPr>
          <p:nvPr/>
        </p:nvSpPr>
        <p:spPr bwMode="auto">
          <a:xfrm flipH="1">
            <a:off x="3505200" y="2971800"/>
            <a:ext cx="3810000" cy="914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13" name="Line 62"/>
          <p:cNvSpPr>
            <a:spLocks noChangeShapeType="1"/>
          </p:cNvSpPr>
          <p:nvPr/>
        </p:nvSpPr>
        <p:spPr bwMode="auto">
          <a:xfrm flipH="1">
            <a:off x="6516688" y="2971800"/>
            <a:ext cx="798512" cy="792163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14" name="Rectangle 64"/>
          <p:cNvSpPr>
            <a:spLocks noChangeArrowheads="1"/>
          </p:cNvSpPr>
          <p:nvPr/>
        </p:nvSpPr>
        <p:spPr bwMode="auto">
          <a:xfrm>
            <a:off x="5410200" y="6553200"/>
            <a:ext cx="3505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eaLnBrk="0" hangingPunct="0"/>
            <a:r>
              <a:rPr lang="en-US" sz="1400">
                <a:solidFill>
                  <a:srgbClr val="33CCFF"/>
                </a:solidFill>
                <a:latin typeface="Arial" charset="0"/>
              </a:rPr>
              <a:t>Adapted from Kailasam et al., Hypertension, 1995; 26: 143-149</a:t>
            </a: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315200" cy="609600"/>
          </a:xfrm>
        </p:spPr>
        <p:txBody>
          <a:bodyPr/>
          <a:lstStyle/>
          <a:p>
            <a:pPr>
              <a:defRPr/>
            </a:pPr>
            <a:r>
              <a:rPr lang="en-US" sz="3000" smtClean="0"/>
              <a:t>Elevated HR Predicts Excessive Male CV Mortality</a:t>
            </a:r>
          </a:p>
        </p:txBody>
      </p:sp>
      <p:grpSp>
        <p:nvGrpSpPr>
          <p:cNvPr id="3075" name="Group 27"/>
          <p:cNvGrpSpPr>
            <a:grpSpLocks/>
          </p:cNvGrpSpPr>
          <p:nvPr/>
        </p:nvGrpSpPr>
        <p:grpSpPr bwMode="auto">
          <a:xfrm>
            <a:off x="1406525" y="1906588"/>
            <a:ext cx="84138" cy="3595687"/>
            <a:chOff x="960" y="1344"/>
            <a:chExt cx="70" cy="1651"/>
          </a:xfrm>
        </p:grpSpPr>
        <p:sp>
          <p:nvSpPr>
            <p:cNvPr id="3100" name="Line 4"/>
            <p:cNvSpPr>
              <a:spLocks noChangeShapeType="1"/>
            </p:cNvSpPr>
            <p:nvPr/>
          </p:nvSpPr>
          <p:spPr bwMode="auto">
            <a:xfrm>
              <a:off x="961" y="1344"/>
              <a:ext cx="69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" name="Line 5"/>
            <p:cNvSpPr>
              <a:spLocks noChangeShapeType="1"/>
            </p:cNvSpPr>
            <p:nvPr/>
          </p:nvSpPr>
          <p:spPr bwMode="auto">
            <a:xfrm>
              <a:off x="960" y="1894"/>
              <a:ext cx="69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Line 6"/>
            <p:cNvSpPr>
              <a:spLocks noChangeShapeType="1"/>
            </p:cNvSpPr>
            <p:nvPr/>
          </p:nvSpPr>
          <p:spPr bwMode="auto">
            <a:xfrm>
              <a:off x="960" y="2445"/>
              <a:ext cx="69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" name="Line 7"/>
            <p:cNvSpPr>
              <a:spLocks noChangeShapeType="1"/>
            </p:cNvSpPr>
            <p:nvPr/>
          </p:nvSpPr>
          <p:spPr bwMode="auto">
            <a:xfrm>
              <a:off x="960" y="2995"/>
              <a:ext cx="69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1852613" y="5273675"/>
            <a:ext cx="447675" cy="233363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077" name="Rectangle 15"/>
          <p:cNvSpPr>
            <a:spLocks noChangeArrowheads="1"/>
          </p:cNvSpPr>
          <p:nvPr/>
        </p:nvSpPr>
        <p:spPr bwMode="auto">
          <a:xfrm>
            <a:off x="7772400" y="2133600"/>
            <a:ext cx="228600" cy="228600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078" name="Rectangle 16"/>
          <p:cNvSpPr>
            <a:spLocks noChangeArrowheads="1"/>
          </p:cNvSpPr>
          <p:nvPr/>
        </p:nvSpPr>
        <p:spPr bwMode="auto">
          <a:xfrm>
            <a:off x="7772400" y="2438400"/>
            <a:ext cx="228600" cy="228600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079" name="Rectangle 17"/>
          <p:cNvSpPr>
            <a:spLocks noChangeArrowheads="1"/>
          </p:cNvSpPr>
          <p:nvPr/>
        </p:nvSpPr>
        <p:spPr bwMode="auto">
          <a:xfrm>
            <a:off x="7772400" y="2743200"/>
            <a:ext cx="228600" cy="228600"/>
          </a:xfrm>
          <a:prstGeom prst="rect">
            <a:avLst/>
          </a:prstGeom>
          <a:gradFill rotWithShape="0">
            <a:gsLst>
              <a:gs pos="0">
                <a:srgbClr val="185E18"/>
              </a:gs>
              <a:gs pos="50000">
                <a:srgbClr val="33CC33"/>
              </a:gs>
              <a:gs pos="100000">
                <a:srgbClr val="185E18"/>
              </a:gs>
            </a:gsLst>
            <a:lin ang="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080" name="Rectangle 19"/>
          <p:cNvSpPr>
            <a:spLocks noChangeArrowheads="1"/>
          </p:cNvSpPr>
          <p:nvPr/>
        </p:nvSpPr>
        <p:spPr bwMode="auto">
          <a:xfrm>
            <a:off x="2209800" y="5638800"/>
            <a:ext cx="1828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bg1"/>
                </a:solidFill>
                <a:latin typeface="Arial" charset="0"/>
              </a:rPr>
              <a:t>35-64 </a:t>
            </a:r>
            <a:r>
              <a:rPr lang="en-US" sz="1600">
                <a:solidFill>
                  <a:schemeClr val="bg1"/>
                </a:solidFill>
                <a:latin typeface="Arial" charset="0"/>
              </a:rPr>
              <a:t>(p &lt; 0.001)</a:t>
            </a:r>
            <a:endParaRPr lang="en-US" sz="2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81" name="Rectangle 21"/>
          <p:cNvSpPr>
            <a:spLocks noChangeArrowheads="1"/>
          </p:cNvSpPr>
          <p:nvPr/>
        </p:nvSpPr>
        <p:spPr bwMode="auto">
          <a:xfrm rot="-5400000">
            <a:off x="-647700" y="3619500"/>
            <a:ext cx="259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Age-adjusted incidence</a:t>
            </a:r>
          </a:p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Arial" charset="0"/>
              </a:rPr>
              <a:t>of CV mortality/1000</a:t>
            </a:r>
          </a:p>
        </p:txBody>
      </p:sp>
      <p:sp>
        <p:nvSpPr>
          <p:cNvPr id="3082" name="Rectangle 22"/>
          <p:cNvSpPr>
            <a:spLocks noChangeArrowheads="1"/>
          </p:cNvSpPr>
          <p:nvPr/>
        </p:nvSpPr>
        <p:spPr bwMode="auto">
          <a:xfrm>
            <a:off x="838200" y="1905000"/>
            <a:ext cx="533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eaLnBrk="0" hangingPunct="0">
              <a:spcBef>
                <a:spcPct val="10000"/>
              </a:spcBef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30</a:t>
            </a:r>
          </a:p>
          <a:p>
            <a:pPr algn="r" eaLnBrk="0" hangingPunct="0">
              <a:spcBef>
                <a:spcPct val="10000"/>
              </a:spcBef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spcBef>
                <a:spcPct val="10000"/>
              </a:spcBef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spcBef>
                <a:spcPct val="10000"/>
              </a:spcBef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spcBef>
                <a:spcPct val="10000"/>
              </a:spcBef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20</a:t>
            </a:r>
          </a:p>
          <a:p>
            <a:pPr algn="r" eaLnBrk="0" hangingPunct="0">
              <a:spcBef>
                <a:spcPct val="10000"/>
              </a:spcBef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spcBef>
                <a:spcPct val="10000"/>
              </a:spcBef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spcBef>
                <a:spcPct val="10000"/>
              </a:spcBef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spcBef>
                <a:spcPct val="10000"/>
              </a:spcBef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10</a:t>
            </a:r>
          </a:p>
          <a:p>
            <a:pPr algn="r" eaLnBrk="0" hangingPunct="0">
              <a:spcBef>
                <a:spcPct val="10000"/>
              </a:spcBef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spcBef>
                <a:spcPct val="10000"/>
              </a:spcBef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spcBef>
                <a:spcPct val="10000"/>
              </a:spcBef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spcBef>
                <a:spcPct val="10000"/>
              </a:spcBef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3083" name="Rectangle 23"/>
          <p:cNvSpPr>
            <a:spLocks noChangeArrowheads="1"/>
          </p:cNvSpPr>
          <p:nvPr/>
        </p:nvSpPr>
        <p:spPr bwMode="auto">
          <a:xfrm>
            <a:off x="8001000" y="2074863"/>
            <a:ext cx="762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115000"/>
              </a:lnSpc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30-67</a:t>
            </a:r>
          </a:p>
          <a:p>
            <a:pPr eaLnBrk="0" hangingPunct="0">
              <a:lnSpc>
                <a:spcPct val="115000"/>
              </a:lnSpc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68-75</a:t>
            </a:r>
          </a:p>
          <a:p>
            <a:pPr eaLnBrk="0" hangingPunct="0">
              <a:lnSpc>
                <a:spcPct val="115000"/>
              </a:lnSpc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76-83</a:t>
            </a:r>
          </a:p>
          <a:p>
            <a:pPr eaLnBrk="0" hangingPunct="0">
              <a:lnSpc>
                <a:spcPct val="115000"/>
              </a:lnSpc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84-91</a:t>
            </a:r>
          </a:p>
          <a:p>
            <a:pPr eaLnBrk="0" hangingPunct="0">
              <a:lnSpc>
                <a:spcPct val="115000"/>
              </a:lnSpc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&gt; 92</a:t>
            </a:r>
          </a:p>
        </p:txBody>
      </p:sp>
      <p:sp>
        <p:nvSpPr>
          <p:cNvPr id="3084" name="Rectangle 28"/>
          <p:cNvSpPr>
            <a:spLocks noChangeArrowheads="1"/>
          </p:cNvSpPr>
          <p:nvPr/>
        </p:nvSpPr>
        <p:spPr bwMode="auto">
          <a:xfrm>
            <a:off x="2359025" y="5281613"/>
            <a:ext cx="447675" cy="225425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085" name="Rectangle 29"/>
          <p:cNvSpPr>
            <a:spLocks noChangeArrowheads="1"/>
          </p:cNvSpPr>
          <p:nvPr/>
        </p:nvSpPr>
        <p:spPr bwMode="auto">
          <a:xfrm>
            <a:off x="2884488" y="5167313"/>
            <a:ext cx="447675" cy="339725"/>
          </a:xfrm>
          <a:prstGeom prst="rect">
            <a:avLst/>
          </a:prstGeom>
          <a:gradFill rotWithShape="0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086" name="Rectangle 30"/>
          <p:cNvSpPr>
            <a:spLocks noChangeArrowheads="1"/>
          </p:cNvSpPr>
          <p:nvPr/>
        </p:nvSpPr>
        <p:spPr bwMode="auto">
          <a:xfrm>
            <a:off x="3382963" y="5018088"/>
            <a:ext cx="447675" cy="488950"/>
          </a:xfrm>
          <a:prstGeom prst="rect">
            <a:avLst/>
          </a:prstGeom>
          <a:gradFill rotWithShape="0">
            <a:gsLst>
              <a:gs pos="0">
                <a:srgbClr val="184776"/>
              </a:gs>
              <a:gs pos="50000">
                <a:srgbClr val="3399FF"/>
              </a:gs>
              <a:gs pos="100000">
                <a:srgbClr val="184776"/>
              </a:gs>
            </a:gsLst>
            <a:lin ang="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087" name="Rectangle 31"/>
          <p:cNvSpPr>
            <a:spLocks noChangeArrowheads="1"/>
          </p:cNvSpPr>
          <p:nvPr/>
        </p:nvSpPr>
        <p:spPr bwMode="auto">
          <a:xfrm>
            <a:off x="3906838" y="4686300"/>
            <a:ext cx="447675" cy="820738"/>
          </a:xfrm>
          <a:prstGeom prst="rect">
            <a:avLst/>
          </a:prstGeom>
          <a:gradFill rotWithShape="0">
            <a:gsLst>
              <a:gs pos="0">
                <a:srgbClr val="5E0076"/>
              </a:gs>
              <a:gs pos="50000">
                <a:srgbClr val="CC00FF"/>
              </a:gs>
              <a:gs pos="100000">
                <a:srgbClr val="5E0076"/>
              </a:gs>
            </a:gsLst>
            <a:lin ang="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088" name="Rectangle 33"/>
          <p:cNvSpPr>
            <a:spLocks noChangeArrowheads="1"/>
          </p:cNvSpPr>
          <p:nvPr/>
        </p:nvSpPr>
        <p:spPr bwMode="auto">
          <a:xfrm>
            <a:off x="4946650" y="4303713"/>
            <a:ext cx="447675" cy="1203325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089" name="Rectangle 34"/>
          <p:cNvSpPr>
            <a:spLocks noChangeArrowheads="1"/>
          </p:cNvSpPr>
          <p:nvPr/>
        </p:nvSpPr>
        <p:spPr bwMode="auto">
          <a:xfrm>
            <a:off x="5303838" y="5638800"/>
            <a:ext cx="1828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bg1"/>
                </a:solidFill>
                <a:latin typeface="Arial" charset="0"/>
              </a:rPr>
              <a:t>65-94 </a:t>
            </a:r>
            <a:r>
              <a:rPr lang="en-US" sz="1600">
                <a:solidFill>
                  <a:schemeClr val="bg1"/>
                </a:solidFill>
                <a:latin typeface="Arial" charset="0"/>
              </a:rPr>
              <a:t>(p &lt; 0.01)</a:t>
            </a:r>
            <a:endParaRPr lang="en-US" sz="2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90" name="Rectangle 35"/>
          <p:cNvSpPr>
            <a:spLocks noChangeArrowheads="1"/>
          </p:cNvSpPr>
          <p:nvPr/>
        </p:nvSpPr>
        <p:spPr bwMode="auto">
          <a:xfrm>
            <a:off x="5453063" y="4181475"/>
            <a:ext cx="447675" cy="1325563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091" name="Rectangle 36"/>
          <p:cNvSpPr>
            <a:spLocks noChangeArrowheads="1"/>
          </p:cNvSpPr>
          <p:nvPr/>
        </p:nvSpPr>
        <p:spPr bwMode="auto">
          <a:xfrm>
            <a:off x="5978525" y="4179888"/>
            <a:ext cx="447675" cy="1327150"/>
          </a:xfrm>
          <a:prstGeom prst="rect">
            <a:avLst/>
          </a:prstGeom>
          <a:gradFill rotWithShape="0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092" name="Rectangle 37"/>
          <p:cNvSpPr>
            <a:spLocks noChangeArrowheads="1"/>
          </p:cNvSpPr>
          <p:nvPr/>
        </p:nvSpPr>
        <p:spPr bwMode="auto">
          <a:xfrm>
            <a:off x="6477000" y="3471863"/>
            <a:ext cx="447675" cy="2035175"/>
          </a:xfrm>
          <a:prstGeom prst="rect">
            <a:avLst/>
          </a:prstGeom>
          <a:gradFill rotWithShape="0">
            <a:gsLst>
              <a:gs pos="0">
                <a:srgbClr val="184776"/>
              </a:gs>
              <a:gs pos="50000">
                <a:srgbClr val="3399FF"/>
              </a:gs>
              <a:gs pos="100000">
                <a:srgbClr val="184776"/>
              </a:gs>
            </a:gsLst>
            <a:lin ang="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093" name="Rectangle 38"/>
          <p:cNvSpPr>
            <a:spLocks noChangeArrowheads="1"/>
          </p:cNvSpPr>
          <p:nvPr/>
        </p:nvSpPr>
        <p:spPr bwMode="auto">
          <a:xfrm>
            <a:off x="7000875" y="2860675"/>
            <a:ext cx="447675" cy="2646363"/>
          </a:xfrm>
          <a:prstGeom prst="rect">
            <a:avLst/>
          </a:prstGeom>
          <a:gradFill rotWithShape="0">
            <a:gsLst>
              <a:gs pos="0">
                <a:srgbClr val="5E0076"/>
              </a:gs>
              <a:gs pos="50000">
                <a:srgbClr val="CC00FF"/>
              </a:gs>
              <a:gs pos="100000">
                <a:srgbClr val="5E0076"/>
              </a:gs>
            </a:gsLst>
            <a:lin ang="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094" name="Text Box 39"/>
          <p:cNvSpPr txBox="1">
            <a:spLocks noChangeArrowheads="1"/>
          </p:cNvSpPr>
          <p:nvPr/>
        </p:nvSpPr>
        <p:spPr bwMode="auto">
          <a:xfrm>
            <a:off x="3048000" y="5943600"/>
            <a:ext cx="332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800">
                <a:solidFill>
                  <a:srgbClr val="00FF00"/>
                </a:solidFill>
                <a:latin typeface="Arial" charset="0"/>
              </a:rPr>
              <a:t>Men initially free of CV disease</a:t>
            </a:r>
          </a:p>
        </p:txBody>
      </p:sp>
      <p:sp>
        <p:nvSpPr>
          <p:cNvPr id="3095" name="Freeform 24"/>
          <p:cNvSpPr>
            <a:spLocks/>
          </p:cNvSpPr>
          <p:nvPr/>
        </p:nvSpPr>
        <p:spPr bwMode="auto">
          <a:xfrm>
            <a:off x="1490663" y="1809750"/>
            <a:ext cx="6931025" cy="3686175"/>
          </a:xfrm>
          <a:custGeom>
            <a:avLst/>
            <a:gdLst>
              <a:gd name="T0" fmla="*/ 0 w 3980"/>
              <a:gd name="T1" fmla="*/ 0 h 2267"/>
              <a:gd name="T2" fmla="*/ 0 w 3980"/>
              <a:gd name="T3" fmla="*/ 2147483647 h 2267"/>
              <a:gd name="T4" fmla="*/ 2147483647 w 3980"/>
              <a:gd name="T5" fmla="*/ 2147483647 h 2267"/>
              <a:gd name="T6" fmla="*/ 0 60000 65536"/>
              <a:gd name="T7" fmla="*/ 0 60000 65536"/>
              <a:gd name="T8" fmla="*/ 0 60000 65536"/>
              <a:gd name="T9" fmla="*/ 0 w 3980"/>
              <a:gd name="T10" fmla="*/ 0 h 2267"/>
              <a:gd name="T11" fmla="*/ 3980 w 3980"/>
              <a:gd name="T12" fmla="*/ 2267 h 22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80" h="2267">
                <a:moveTo>
                  <a:pt x="0" y="0"/>
                </a:moveTo>
                <a:lnTo>
                  <a:pt x="0" y="2267"/>
                </a:lnTo>
                <a:lnTo>
                  <a:pt x="3980" y="2267"/>
                </a:lnTo>
              </a:path>
            </a:pathLst>
          </a:cu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096" name="Rectangle 40"/>
          <p:cNvSpPr>
            <a:spLocks noChangeArrowheads="1"/>
          </p:cNvSpPr>
          <p:nvPr/>
        </p:nvSpPr>
        <p:spPr bwMode="auto">
          <a:xfrm>
            <a:off x="7772400" y="3048000"/>
            <a:ext cx="228600" cy="228600"/>
          </a:xfrm>
          <a:prstGeom prst="rect">
            <a:avLst/>
          </a:prstGeom>
          <a:gradFill rotWithShape="0">
            <a:gsLst>
              <a:gs pos="0">
                <a:srgbClr val="184776"/>
              </a:gs>
              <a:gs pos="50000">
                <a:srgbClr val="3399FF"/>
              </a:gs>
              <a:gs pos="100000">
                <a:srgbClr val="184776"/>
              </a:gs>
            </a:gsLst>
            <a:lin ang="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097" name="Rectangle 41"/>
          <p:cNvSpPr>
            <a:spLocks noChangeArrowheads="1"/>
          </p:cNvSpPr>
          <p:nvPr/>
        </p:nvSpPr>
        <p:spPr bwMode="auto">
          <a:xfrm>
            <a:off x="7772400" y="3352800"/>
            <a:ext cx="228600" cy="228600"/>
          </a:xfrm>
          <a:prstGeom prst="rect">
            <a:avLst/>
          </a:prstGeom>
          <a:gradFill rotWithShape="0">
            <a:gsLst>
              <a:gs pos="0">
                <a:srgbClr val="5E0076"/>
              </a:gs>
              <a:gs pos="50000">
                <a:srgbClr val="CC00FF"/>
              </a:gs>
              <a:gs pos="100000">
                <a:srgbClr val="5E0076"/>
              </a:gs>
            </a:gsLst>
            <a:lin ang="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098" name="Text Box 42"/>
          <p:cNvSpPr txBox="1">
            <a:spLocks noChangeArrowheads="1"/>
          </p:cNvSpPr>
          <p:nvPr/>
        </p:nvSpPr>
        <p:spPr bwMode="auto">
          <a:xfrm>
            <a:off x="7620000" y="16764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600" b="1">
                <a:solidFill>
                  <a:schemeClr val="bg1"/>
                </a:solidFill>
                <a:latin typeface="Arial" charset="0"/>
              </a:rPr>
              <a:t>Heart Rate</a:t>
            </a:r>
          </a:p>
        </p:txBody>
      </p:sp>
      <p:sp>
        <p:nvSpPr>
          <p:cNvPr id="3099" name="Rectangle 43"/>
          <p:cNvSpPr>
            <a:spLocks noChangeArrowheads="1"/>
          </p:cNvSpPr>
          <p:nvPr/>
        </p:nvSpPr>
        <p:spPr bwMode="auto">
          <a:xfrm>
            <a:off x="5410200" y="6553200"/>
            <a:ext cx="3505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eaLnBrk="0" hangingPunct="0"/>
            <a:r>
              <a:rPr lang="en-US" sz="1400">
                <a:solidFill>
                  <a:srgbClr val="33CCFF"/>
                </a:solidFill>
                <a:latin typeface="Arial" charset="0"/>
              </a:rPr>
              <a:t>Adapted from Kannel, Am. Heart. J., 1987</a:t>
            </a:r>
          </a:p>
        </p:txBody>
      </p:sp>
    </p:spTree>
  </p:cSld>
  <p:clrMapOvr>
    <a:masterClrMapping/>
  </p:clrMapOvr>
  <p:transition>
    <p:random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use of BB in clinical practice</a:t>
            </a:r>
            <a:endParaRPr lang="en-US" dirty="0"/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1. Anti Hypertensive Properties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1692275" y="2501900"/>
            <a:ext cx="6994525" cy="2146300"/>
          </a:xfrm>
        </p:spPr>
        <p:txBody>
          <a:bodyPr/>
          <a:lstStyle/>
          <a:p>
            <a:r>
              <a:rPr lang="en-US" smtClean="0"/>
              <a:t>Established</a:t>
            </a:r>
          </a:p>
          <a:p>
            <a:r>
              <a:rPr lang="en-US" smtClean="0"/>
              <a:t>since 2006 : </a:t>
            </a:r>
            <a:r>
              <a:rPr lang="en-US" smtClean="0">
                <a:solidFill>
                  <a:srgbClr val="FFFF66"/>
                </a:solidFill>
              </a:rPr>
              <a:t>CONTROVERSIAL</a:t>
            </a: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214313"/>
            <a:ext cx="77724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British Hypertension Society Guidelines–2004; based on </a:t>
            </a:r>
            <a:r>
              <a:rPr lang="en-US" sz="3200" dirty="0" err="1" smtClean="0">
                <a:solidFill>
                  <a:srgbClr val="FFFF00"/>
                </a:solidFill>
              </a:rPr>
              <a:t>renin</a:t>
            </a:r>
            <a:r>
              <a:rPr lang="en-US" sz="3200" dirty="0" smtClean="0">
                <a:solidFill>
                  <a:srgbClr val="FFFF00"/>
                </a:solidFill>
              </a:rPr>
              <a:t> levels</a:t>
            </a:r>
            <a:endParaRPr lang="en-GB" sz="3200" dirty="0" smtClean="0">
              <a:solidFill>
                <a:srgbClr val="FFFF00"/>
              </a:solidFill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165225" y="1682750"/>
            <a:ext cx="3119438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200">
                <a:solidFill>
                  <a:schemeClr val="bg1"/>
                </a:solidFill>
                <a:latin typeface="Calibri" pitchFamily="34" charset="0"/>
              </a:rPr>
              <a:t>Younger (</a:t>
            </a:r>
            <a:r>
              <a:rPr lang="en-US" sz="2200" b="1">
                <a:solidFill>
                  <a:schemeClr val="bg1"/>
                </a:solidFill>
                <a:latin typeface="Calibri" pitchFamily="34" charset="0"/>
              </a:rPr>
              <a:t>&lt; </a:t>
            </a:r>
            <a:r>
              <a:rPr lang="en-US" sz="2200">
                <a:solidFill>
                  <a:schemeClr val="bg1"/>
                </a:solidFill>
                <a:latin typeface="Calibri" pitchFamily="34" charset="0"/>
              </a:rPr>
              <a:t>55 years)</a:t>
            </a:r>
            <a:br>
              <a:rPr lang="en-US" sz="220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2200">
                <a:solidFill>
                  <a:schemeClr val="bg1"/>
                </a:solidFill>
                <a:latin typeface="Calibri" pitchFamily="34" charset="0"/>
              </a:rPr>
              <a:t>and non-black</a:t>
            </a:r>
            <a:endParaRPr lang="en-GB" sz="2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124450" y="1682750"/>
            <a:ext cx="2808288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200">
                <a:solidFill>
                  <a:schemeClr val="bg1"/>
                </a:solidFill>
                <a:latin typeface="Calibri" pitchFamily="34" charset="0"/>
              </a:rPr>
              <a:t>Older (</a:t>
            </a:r>
            <a:r>
              <a:rPr lang="en-US" sz="2200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≥ </a:t>
            </a:r>
            <a:r>
              <a:rPr lang="en-US" sz="2200">
                <a:solidFill>
                  <a:schemeClr val="bg1"/>
                </a:solidFill>
                <a:latin typeface="Calibri" pitchFamily="34" charset="0"/>
              </a:rPr>
              <a:t>55 years)</a:t>
            </a:r>
            <a:br>
              <a:rPr lang="en-US" sz="220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2200">
                <a:solidFill>
                  <a:schemeClr val="bg1"/>
                </a:solidFill>
                <a:latin typeface="Calibri" pitchFamily="34" charset="0"/>
              </a:rPr>
              <a:t>and black</a:t>
            </a:r>
            <a:endParaRPr lang="en-GB" sz="2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2571750" y="2476500"/>
            <a:ext cx="0" cy="242888"/>
          </a:xfrm>
          <a:prstGeom prst="line">
            <a:avLst/>
          </a:prstGeom>
          <a:noFill/>
          <a:ln w="31750">
            <a:solidFill>
              <a:srgbClr val="00FFFF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6523038" y="2493963"/>
            <a:ext cx="0" cy="238125"/>
          </a:xfrm>
          <a:prstGeom prst="line">
            <a:avLst/>
          </a:prstGeom>
          <a:noFill/>
          <a:ln w="31750">
            <a:solidFill>
              <a:srgbClr val="00FFFF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571750" y="3421063"/>
            <a:ext cx="3962400" cy="0"/>
          </a:xfrm>
          <a:prstGeom prst="line">
            <a:avLst/>
          </a:prstGeom>
          <a:noFill/>
          <a:ln w="2540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V="1">
            <a:off x="2581275" y="3270250"/>
            <a:ext cx="0" cy="161925"/>
          </a:xfrm>
          <a:prstGeom prst="line">
            <a:avLst/>
          </a:prstGeom>
          <a:noFill/>
          <a:ln w="2540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V="1">
            <a:off x="6526213" y="3267075"/>
            <a:ext cx="0" cy="165100"/>
          </a:xfrm>
          <a:prstGeom prst="line">
            <a:avLst/>
          </a:prstGeom>
          <a:noFill/>
          <a:ln w="2540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4570413" y="3427413"/>
            <a:ext cx="0" cy="203200"/>
          </a:xfrm>
          <a:prstGeom prst="line">
            <a:avLst/>
          </a:prstGeom>
          <a:noFill/>
          <a:ln w="31750">
            <a:solidFill>
              <a:srgbClr val="00FFFF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4572000" y="4183063"/>
            <a:ext cx="0" cy="217487"/>
          </a:xfrm>
          <a:prstGeom prst="line">
            <a:avLst/>
          </a:prstGeom>
          <a:noFill/>
          <a:ln w="31750">
            <a:solidFill>
              <a:srgbClr val="00FFFF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684213" y="2790825"/>
            <a:ext cx="1079500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200">
                <a:solidFill>
                  <a:schemeClr val="bg1"/>
                </a:solidFill>
                <a:latin typeface="Calibri" pitchFamily="34" charset="0"/>
              </a:rPr>
              <a:t>Step 1</a:t>
            </a:r>
            <a:endParaRPr lang="en-GB" sz="2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684213" y="3702050"/>
            <a:ext cx="1079500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200">
                <a:solidFill>
                  <a:schemeClr val="bg1"/>
                </a:solidFill>
                <a:latin typeface="Calibri" pitchFamily="34" charset="0"/>
              </a:rPr>
              <a:t>Step 2</a:t>
            </a:r>
            <a:endParaRPr lang="en-GB" sz="2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684213" y="4467225"/>
            <a:ext cx="1079500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200">
                <a:solidFill>
                  <a:schemeClr val="bg1"/>
                </a:solidFill>
                <a:latin typeface="Calibri" pitchFamily="34" charset="0"/>
              </a:rPr>
              <a:t>Step 3</a:t>
            </a:r>
            <a:endParaRPr lang="en-GB" sz="2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684213" y="5330825"/>
            <a:ext cx="2016125" cy="646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200">
                <a:solidFill>
                  <a:schemeClr val="bg1"/>
                </a:solidFill>
                <a:latin typeface="Calibri" pitchFamily="34" charset="0"/>
              </a:rPr>
              <a:t>Step 4</a:t>
            </a:r>
            <a:br>
              <a:rPr lang="en-US" sz="220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1400">
                <a:solidFill>
                  <a:schemeClr val="bg1"/>
                </a:solidFill>
                <a:latin typeface="Calibri" pitchFamily="34" charset="0"/>
              </a:rPr>
              <a:t>(Resistant hypertension)</a:t>
            </a:r>
            <a:endParaRPr lang="en-GB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4572000" y="4951413"/>
            <a:ext cx="0" cy="209550"/>
          </a:xfrm>
          <a:prstGeom prst="line">
            <a:avLst/>
          </a:prstGeom>
          <a:noFill/>
          <a:ln w="31750">
            <a:solidFill>
              <a:srgbClr val="00FFFF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458788" y="6215063"/>
            <a:ext cx="8208962" cy="536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700">
                <a:solidFill>
                  <a:schemeClr val="bg1"/>
                </a:solidFill>
                <a:latin typeface="Calibri" pitchFamily="34" charset="0"/>
              </a:rPr>
              <a:t>A = ACE inhibitor or angiotensin receptor blocker,  B = Beta-blocker,  C = Calcium channel blocker,  D = Duiretic (thiazide or thiazide – like)</a:t>
            </a:r>
            <a:endParaRPr lang="en-GB" sz="17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1236663" y="1649413"/>
            <a:ext cx="2974975" cy="828675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1889125" y="2757488"/>
            <a:ext cx="1365250" cy="508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1998663" y="2762250"/>
            <a:ext cx="1152525" cy="48895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600">
                <a:solidFill>
                  <a:schemeClr val="bg1"/>
                </a:solidFill>
                <a:latin typeface="Calibri" pitchFamily="34" charset="0"/>
              </a:rPr>
              <a:t>A or B</a:t>
            </a:r>
            <a:endParaRPr lang="en-GB" sz="26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5838825" y="2755900"/>
            <a:ext cx="1365250" cy="508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5948363" y="2760663"/>
            <a:ext cx="1152525" cy="48895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600">
                <a:solidFill>
                  <a:schemeClr val="bg1"/>
                </a:solidFill>
                <a:latin typeface="Calibri" pitchFamily="34" charset="0"/>
              </a:rPr>
              <a:t>C or D</a:t>
            </a:r>
            <a:endParaRPr lang="en-GB" sz="26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5322888" y="1647825"/>
            <a:ext cx="2400300" cy="846138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044825" y="3665538"/>
            <a:ext cx="3051175" cy="5127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3128963" y="3667125"/>
            <a:ext cx="2879725" cy="48895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600">
                <a:solidFill>
                  <a:schemeClr val="bg1"/>
                </a:solidFill>
                <a:latin typeface="Calibri" pitchFamily="34" charset="0"/>
              </a:rPr>
              <a:t>A or B plus C or D</a:t>
            </a: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3309938" y="4437063"/>
            <a:ext cx="2517775" cy="512762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3381375" y="4446588"/>
            <a:ext cx="2376488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600">
                <a:solidFill>
                  <a:schemeClr val="bg1"/>
                </a:solidFill>
                <a:latin typeface="Calibri" pitchFamily="34" charset="0"/>
              </a:rPr>
              <a:t>A or B </a:t>
            </a:r>
            <a:r>
              <a:rPr lang="en-US" sz="2600" b="1">
                <a:solidFill>
                  <a:schemeClr val="bg1"/>
                </a:solidFill>
                <a:latin typeface="Calibri" pitchFamily="34" charset="0"/>
              </a:rPr>
              <a:t>+</a:t>
            </a:r>
            <a:r>
              <a:rPr lang="en-US" sz="2600">
                <a:solidFill>
                  <a:schemeClr val="bg1"/>
                </a:solidFill>
                <a:latin typeface="Calibri" pitchFamily="34" charset="0"/>
              </a:rPr>
              <a:t> C </a:t>
            </a:r>
            <a:r>
              <a:rPr lang="en-US" sz="2600" b="1">
                <a:solidFill>
                  <a:schemeClr val="bg1"/>
                </a:solidFill>
                <a:latin typeface="Calibri" pitchFamily="34" charset="0"/>
              </a:rPr>
              <a:t>+</a:t>
            </a:r>
            <a:r>
              <a:rPr lang="en-US" sz="2600">
                <a:solidFill>
                  <a:schemeClr val="bg1"/>
                </a:solidFill>
                <a:latin typeface="Calibri" pitchFamily="34" charset="0"/>
              </a:rPr>
              <a:t> D</a:t>
            </a:r>
            <a:endParaRPr lang="en-GB" sz="26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2928938" y="5143500"/>
            <a:ext cx="3500437" cy="7159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2928938" y="5214938"/>
            <a:ext cx="3457575" cy="10160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Add either </a:t>
            </a:r>
            <a:r>
              <a:rPr lang="en-US" sz="2000">
                <a:solidFill>
                  <a:schemeClr val="bg1"/>
                </a:solidFill>
                <a:latin typeface="Calibri" pitchFamily="34" charset="0"/>
                <a:sym typeface="Symbol" pitchFamily="18" charset="2"/>
              </a:rPr>
              <a:t> blocker or spironolactone or other diuretic</a:t>
            </a: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Young Hypertensive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971550" y="2636838"/>
            <a:ext cx="7715250" cy="3489325"/>
          </a:xfrm>
        </p:spPr>
        <p:txBody>
          <a:bodyPr/>
          <a:lstStyle/>
          <a:p>
            <a:r>
              <a:rPr lang="en-US" smtClean="0"/>
              <a:t>Diastolic HT ~ BMI&gt;</a:t>
            </a:r>
          </a:p>
          <a:p>
            <a:r>
              <a:rPr lang="en-US" smtClean="0"/>
              <a:t>Central obesity</a:t>
            </a:r>
          </a:p>
          <a:p>
            <a:r>
              <a:rPr lang="en-US" smtClean="0"/>
              <a:t>Stimulate sympathomimetic activity</a:t>
            </a: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0" dirty="0" err="1" smtClean="0">
                <a:solidFill>
                  <a:srgbClr val="FFFF66"/>
                </a:solidFill>
              </a:rPr>
              <a:t>Mech</a:t>
            </a:r>
            <a:r>
              <a:rPr lang="en-US" b="0" dirty="0" smtClean="0">
                <a:solidFill>
                  <a:srgbClr val="FFFF66"/>
                </a:solidFill>
              </a:rPr>
              <a:t> of action BB in young hypertensive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528638" y="2608263"/>
            <a:ext cx="3970337" cy="4525962"/>
          </a:xfrm>
        </p:spPr>
        <p:txBody>
          <a:bodyPr/>
          <a:lstStyle/>
          <a:p>
            <a:r>
              <a:rPr lang="en-US" smtClean="0"/>
              <a:t>Depends on renin level</a:t>
            </a:r>
          </a:p>
          <a:p>
            <a:r>
              <a:rPr lang="en-US" smtClean="0"/>
              <a:t>High renin or normal renin : effective</a:t>
            </a:r>
          </a:p>
          <a:p>
            <a:r>
              <a:rPr lang="en-US" smtClean="0"/>
              <a:t>Low renin: not effective</a:t>
            </a:r>
          </a:p>
        </p:txBody>
      </p:sp>
      <p:sp>
        <p:nvSpPr>
          <p:cNvPr id="25604" name="Rectangle 4"/>
          <p:cNvSpPr>
            <a:spLocks/>
          </p:cNvSpPr>
          <p:nvPr/>
        </p:nvSpPr>
        <p:spPr bwMode="auto">
          <a:xfrm>
            <a:off x="4572000" y="2565400"/>
            <a:ext cx="4175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schemeClr val="bg1"/>
                </a:solidFill>
                <a:latin typeface="Calibri" pitchFamily="34" charset="0"/>
              </a:rPr>
              <a:t>Fall of systemic vascular resistance (b2) through NO release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schemeClr val="bg1"/>
                </a:solidFill>
                <a:latin typeface="Calibri" pitchFamily="34" charset="0"/>
              </a:rPr>
              <a:t>Fall in Plasma Nor-adr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schemeClr val="bg1"/>
                </a:solidFill>
                <a:latin typeface="Calibri" pitchFamily="34" charset="0"/>
              </a:rPr>
              <a:t>Renin little effect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763713" y="1773238"/>
            <a:ext cx="7058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200">
                <a:solidFill>
                  <a:srgbClr val="FF0000"/>
                </a:solidFill>
              </a:rPr>
              <a:t>ISA (-)                          ISA (+)</a:t>
            </a: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539750" y="2420938"/>
            <a:ext cx="813593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31" name="Line 7"/>
          <p:cNvSpPr>
            <a:spLocks noChangeShapeType="1"/>
          </p:cNvSpPr>
          <p:nvPr/>
        </p:nvSpPr>
        <p:spPr bwMode="auto">
          <a:xfrm>
            <a:off x="4572000" y="1773238"/>
            <a:ext cx="0" cy="4679950"/>
          </a:xfrm>
          <a:prstGeom prst="line">
            <a:avLst/>
          </a:prstGeom>
          <a:noFill/>
          <a:ln w="9525">
            <a:solidFill>
              <a:schemeClr val="bg1">
                <a:lumMod val="9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reeform 2"/>
          <p:cNvSpPr>
            <a:spLocks/>
          </p:cNvSpPr>
          <p:nvPr/>
        </p:nvSpPr>
        <p:spPr bwMode="auto">
          <a:xfrm>
            <a:off x="2735263" y="4953000"/>
            <a:ext cx="865187" cy="635000"/>
          </a:xfrm>
          <a:custGeom>
            <a:avLst/>
            <a:gdLst>
              <a:gd name="T0" fmla="*/ 2147483647 w 545"/>
              <a:gd name="T1" fmla="*/ 0 h 400"/>
              <a:gd name="T2" fmla="*/ 0 w 545"/>
              <a:gd name="T3" fmla="*/ 2147483647 h 400"/>
              <a:gd name="T4" fmla="*/ 2147483647 w 545"/>
              <a:gd name="T5" fmla="*/ 2147483647 h 400"/>
              <a:gd name="T6" fmla="*/ 0 60000 65536"/>
              <a:gd name="T7" fmla="*/ 0 60000 65536"/>
              <a:gd name="T8" fmla="*/ 0 60000 65536"/>
              <a:gd name="T9" fmla="*/ 0 w 545"/>
              <a:gd name="T10" fmla="*/ 0 h 400"/>
              <a:gd name="T11" fmla="*/ 545 w 545"/>
              <a:gd name="T12" fmla="*/ 400 h 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5" h="400">
                <a:moveTo>
                  <a:pt x="533" y="0"/>
                </a:moveTo>
                <a:lnTo>
                  <a:pt x="0" y="219"/>
                </a:lnTo>
                <a:lnTo>
                  <a:pt x="545" y="400"/>
                </a:lnTo>
              </a:path>
            </a:pathLst>
          </a:cu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533400" y="4916488"/>
            <a:ext cx="1989138" cy="788987"/>
          </a:xfrm>
          <a:prstGeom prst="rect">
            <a:avLst/>
          </a:prstGeom>
          <a:gradFill rotWithShape="0">
            <a:gsLst>
              <a:gs pos="0">
                <a:srgbClr val="660066"/>
              </a:gs>
              <a:gs pos="100000">
                <a:srgbClr val="2F002F"/>
              </a:gs>
            </a:gsLst>
            <a:path path="rect">
              <a:fillToRect r="100000" b="100000"/>
            </a:path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A50021"/>
              </a:solidFill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457450" y="166688"/>
            <a:ext cx="4248150" cy="509587"/>
          </a:xfrm>
          <a:prstGeom prst="rect">
            <a:avLst/>
          </a:prstGeom>
          <a:solidFill>
            <a:schemeClr val="accent2">
              <a:alpha val="50195"/>
            </a:schemeClr>
          </a:solidFill>
          <a:ln w="9525">
            <a:solidFill>
              <a:srgbClr val="66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81000" y="2362200"/>
            <a:ext cx="1893888" cy="509588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rgbClr val="4C000F"/>
              </a:gs>
            </a:gsLst>
            <a:path path="rect">
              <a:fillToRect r="100000" b="10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A50021"/>
              </a:solidFill>
            </a:endParaRP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" y="5943600"/>
            <a:ext cx="8534400" cy="762000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smtClean="0">
                <a:sym typeface="Symbol" pitchFamily="18" charset="2"/>
              </a:rPr>
              <a:t></a:t>
            </a:r>
            <a:r>
              <a:rPr lang="en-US" sz="2400" smtClean="0"/>
              <a:t>-Antagonist may be either </a:t>
            </a:r>
            <a:r>
              <a:rPr lang="en-US" sz="2400" smtClean="0">
                <a:sym typeface="Symbol" pitchFamily="18" charset="2"/>
              </a:rPr>
              <a:t></a:t>
            </a:r>
            <a:r>
              <a:rPr lang="en-US" sz="2400" baseline="-25000" smtClean="0"/>
              <a:t>1</a:t>
            </a:r>
            <a:r>
              <a:rPr lang="en-US" sz="2400" smtClean="0"/>
              <a:t>-cardioselective or non-cardioselective (</a:t>
            </a:r>
            <a:r>
              <a:rPr lang="en-US" sz="2400" smtClean="0">
                <a:sym typeface="Symbol" pitchFamily="18" charset="2"/>
              </a:rPr>
              <a:t></a:t>
            </a:r>
            <a:r>
              <a:rPr lang="en-US" sz="2400" baseline="-25000" smtClean="0"/>
              <a:t>1</a:t>
            </a:r>
            <a:r>
              <a:rPr lang="en-US" sz="2400" smtClean="0"/>
              <a:t>- </a:t>
            </a:r>
            <a:r>
              <a:rPr lang="en-US" sz="2400" smtClean="0">
                <a:sym typeface="Symbol" pitchFamily="18" charset="2"/>
              </a:rPr>
              <a:t></a:t>
            </a:r>
            <a:r>
              <a:rPr lang="en-US" sz="2400" baseline="-25000" smtClean="0"/>
              <a:t>2</a:t>
            </a:r>
            <a:r>
              <a:rPr lang="en-US" sz="2400" smtClean="0"/>
              <a:t> antagonism).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19800" y="1295400"/>
            <a:ext cx="2133600" cy="1066800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tabLst>
                <a:tab pos="3538538" algn="l"/>
                <a:tab pos="5653088" algn="l"/>
              </a:tabLst>
              <a:defRPr/>
            </a:pPr>
            <a:r>
              <a:rPr lang="en-US" sz="1800" smtClean="0"/>
              <a:t>Bradycardia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3538538" algn="l"/>
                <a:tab pos="5653088" algn="l"/>
              </a:tabLst>
              <a:defRPr/>
            </a:pPr>
            <a:endParaRPr lang="en-US" sz="1800" smtClean="0"/>
          </a:p>
          <a:p>
            <a:pPr marL="0" indent="0">
              <a:lnSpc>
                <a:spcPct val="90000"/>
              </a:lnSpc>
              <a:buFontTx/>
              <a:buNone/>
              <a:tabLst>
                <a:tab pos="3538538" algn="l"/>
                <a:tab pos="5653088" algn="l"/>
              </a:tabLst>
              <a:defRPr/>
            </a:pPr>
            <a:r>
              <a:rPr lang="en-US" sz="1800" smtClean="0"/>
              <a:t>Negative inotropy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3538538" algn="l"/>
                <a:tab pos="5653088" algn="l"/>
              </a:tabLst>
              <a:defRPr/>
            </a:pPr>
            <a:endParaRPr lang="en-US" sz="1800" smtClean="0"/>
          </a:p>
          <a:p>
            <a:pPr marL="0" indent="0">
              <a:lnSpc>
                <a:spcPct val="90000"/>
              </a:lnSpc>
              <a:buFontTx/>
              <a:buNone/>
              <a:tabLst>
                <a:tab pos="3538538" algn="l"/>
                <a:tab pos="5653088" algn="l"/>
              </a:tabLst>
              <a:defRPr/>
            </a:pPr>
            <a:endParaRPr lang="en-US" sz="1800" smtClean="0"/>
          </a:p>
          <a:p>
            <a:pPr marL="0" indent="0">
              <a:lnSpc>
                <a:spcPct val="90000"/>
              </a:lnSpc>
              <a:buFontTx/>
              <a:buNone/>
              <a:tabLst>
                <a:tab pos="3538538" algn="l"/>
                <a:tab pos="5653088" algn="l"/>
              </a:tabLst>
              <a:defRPr/>
            </a:pPr>
            <a:endParaRPr lang="en-US" sz="1800" smtClean="0"/>
          </a:p>
          <a:p>
            <a:pPr marL="0" indent="0">
              <a:lnSpc>
                <a:spcPct val="90000"/>
              </a:lnSpc>
              <a:buFontTx/>
              <a:buNone/>
              <a:tabLst>
                <a:tab pos="3538538" algn="l"/>
                <a:tab pos="5653088" algn="l"/>
              </a:tabLst>
              <a:defRPr/>
            </a:pPr>
            <a:r>
              <a:rPr lang="en-US" sz="1800" smtClean="0"/>
              <a:t>Less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3538538" algn="l"/>
                <a:tab pos="5653088" algn="l"/>
              </a:tabLst>
              <a:defRPr/>
            </a:pPr>
            <a:r>
              <a:rPr lang="en-US" sz="1800" smtClean="0"/>
              <a:t>bronchopasm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2438400" y="228600"/>
            <a:ext cx="426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3538538" algn="l"/>
                <a:tab pos="5653088" algn="l"/>
              </a:tabLst>
              <a:defRPr/>
            </a:pPr>
            <a:r>
              <a:rPr lang="en-US" sz="1800" b="1" i="1">
                <a:solidFill>
                  <a:srgbClr val="00FF00"/>
                </a:solidFill>
              </a:rPr>
              <a:t>GOOD ANTIHYPERTENSIVE EFFECT</a:t>
            </a:r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81000" y="2438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3538538" algn="l"/>
                <a:tab pos="5653088" algn="l"/>
              </a:tabLst>
              <a:defRPr/>
            </a:pPr>
            <a:r>
              <a:rPr lang="en-US" sz="1800" b="1" i="1">
                <a:solidFill>
                  <a:srgbClr val="00FF00"/>
                </a:solidFill>
                <a:sym typeface="Symbol" pitchFamily="18" charset="2"/>
              </a:rPr>
              <a:t></a:t>
            </a:r>
            <a:r>
              <a:rPr lang="en-US" sz="1800" b="1" i="1" baseline="-25000">
                <a:solidFill>
                  <a:srgbClr val="00FF00"/>
                </a:solidFill>
              </a:rPr>
              <a:t>1</a:t>
            </a:r>
            <a:r>
              <a:rPr lang="en-US" sz="1800" b="1" i="1">
                <a:solidFill>
                  <a:srgbClr val="00FF00"/>
                </a:solidFill>
              </a:rPr>
              <a:t>-SELECTIVE</a:t>
            </a: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2667000" y="3733800"/>
            <a:ext cx="426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tabLst>
                <a:tab pos="2857500" algn="l"/>
                <a:tab pos="5653088" algn="l"/>
              </a:tabLst>
              <a:defRPr/>
            </a:pPr>
            <a:r>
              <a:rPr lang="en-US" sz="1800">
                <a:solidFill>
                  <a:schemeClr val="bg1"/>
                </a:solidFill>
              </a:rPr>
              <a:t>	    	Metabolic</a:t>
            </a:r>
            <a:endParaRPr lang="en-US" sz="90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tabLst>
                <a:tab pos="2857500" algn="l"/>
                <a:tab pos="5653088" algn="l"/>
              </a:tabLst>
              <a:defRPr/>
            </a:pPr>
            <a:r>
              <a:rPr lang="en-US" sz="1800">
                <a:solidFill>
                  <a:schemeClr val="bg1"/>
                </a:solidFill>
              </a:rPr>
              <a:t>Fewer peripheral effects</a:t>
            </a:r>
          </a:p>
          <a:p>
            <a:pPr marL="342900" indent="-342900">
              <a:spcBef>
                <a:spcPct val="20000"/>
              </a:spcBef>
              <a:tabLst>
                <a:tab pos="2857500" algn="l"/>
                <a:tab pos="5653088" algn="l"/>
              </a:tabLst>
              <a:defRPr/>
            </a:pPr>
            <a:r>
              <a:rPr lang="en-US" sz="1800">
                <a:solidFill>
                  <a:schemeClr val="bg1"/>
                </a:solidFill>
              </a:rPr>
              <a:t>		Circulatory</a:t>
            </a:r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457200" y="49530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>
              <a:spcBef>
                <a:spcPct val="20000"/>
              </a:spcBef>
              <a:tabLst>
                <a:tab pos="3538538" algn="l"/>
                <a:tab pos="5653088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</a:rPr>
              <a:t>NONSELECTIVE</a:t>
            </a:r>
          </a:p>
          <a:p>
            <a:pPr>
              <a:spcBef>
                <a:spcPct val="20000"/>
              </a:spcBef>
              <a:tabLst>
                <a:tab pos="3538538" algn="l"/>
                <a:tab pos="5653088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</a:rPr>
              <a:t>(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</a:t>
            </a:r>
            <a:r>
              <a:rPr lang="en-US" sz="1800" b="1" baseline="-25000" dirty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</a:rPr>
              <a:t>-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</a:t>
            </a:r>
            <a:r>
              <a:rPr lang="en-US" sz="1800" b="1" baseline="-25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3581400" y="4800600"/>
            <a:ext cx="495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>
              <a:spcBef>
                <a:spcPct val="20000"/>
              </a:spcBef>
              <a:tabLst>
                <a:tab pos="3538538" algn="l"/>
                <a:tab pos="5653088" algn="l"/>
              </a:tabLst>
              <a:defRPr/>
            </a:pPr>
            <a:r>
              <a:rPr lang="en-US" sz="1800">
                <a:solidFill>
                  <a:schemeClr val="bg1"/>
                </a:solidFill>
              </a:rPr>
              <a:t>Similar cardiac and antihypertensive effects</a:t>
            </a:r>
          </a:p>
          <a:p>
            <a:pPr>
              <a:spcBef>
                <a:spcPct val="20000"/>
              </a:spcBef>
              <a:tabLst>
                <a:tab pos="3538538" algn="l"/>
                <a:tab pos="5653088" algn="l"/>
              </a:tabLst>
              <a:defRPr/>
            </a:pPr>
            <a:endParaRPr lang="en-US" sz="180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tabLst>
                <a:tab pos="3538538" algn="l"/>
                <a:tab pos="5653088" algn="l"/>
              </a:tabLst>
              <a:defRPr/>
            </a:pPr>
            <a:r>
              <a:rPr lang="en-US" sz="1800">
                <a:solidFill>
                  <a:schemeClr val="bg1"/>
                </a:solidFill>
              </a:rPr>
              <a:t>More marked pulmonary and peripheral effects</a:t>
            </a:r>
          </a:p>
        </p:txBody>
      </p:sp>
      <p:pic>
        <p:nvPicPr>
          <p:cNvPr id="63501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1150" y="1066800"/>
            <a:ext cx="9842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</p:pic>
      <p:sp>
        <p:nvSpPr>
          <p:cNvPr id="26638" name="Freeform 14"/>
          <p:cNvSpPr>
            <a:spLocks/>
          </p:cNvSpPr>
          <p:nvPr/>
        </p:nvSpPr>
        <p:spPr bwMode="auto">
          <a:xfrm>
            <a:off x="5289550" y="3970338"/>
            <a:ext cx="273050" cy="525462"/>
          </a:xfrm>
          <a:custGeom>
            <a:avLst/>
            <a:gdLst>
              <a:gd name="T0" fmla="*/ 2147483647 w 545"/>
              <a:gd name="T1" fmla="*/ 0 h 400"/>
              <a:gd name="T2" fmla="*/ 0 w 545"/>
              <a:gd name="T3" fmla="*/ 2147483647 h 400"/>
              <a:gd name="T4" fmla="*/ 2147483647 w 545"/>
              <a:gd name="T5" fmla="*/ 2147483647 h 400"/>
              <a:gd name="T6" fmla="*/ 0 60000 65536"/>
              <a:gd name="T7" fmla="*/ 0 60000 65536"/>
              <a:gd name="T8" fmla="*/ 0 60000 65536"/>
              <a:gd name="T9" fmla="*/ 0 w 545"/>
              <a:gd name="T10" fmla="*/ 0 h 400"/>
              <a:gd name="T11" fmla="*/ 545 w 545"/>
              <a:gd name="T12" fmla="*/ 400 h 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5" h="400">
                <a:moveTo>
                  <a:pt x="533" y="0"/>
                </a:moveTo>
                <a:lnTo>
                  <a:pt x="0" y="219"/>
                </a:lnTo>
                <a:lnTo>
                  <a:pt x="545" y="400"/>
                </a:lnTo>
              </a:path>
            </a:pathLst>
          </a:cu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V="1">
            <a:off x="1371600" y="750888"/>
            <a:ext cx="1503363" cy="1495425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1336675" y="2970213"/>
            <a:ext cx="1330325" cy="1220787"/>
          </a:xfrm>
          <a:prstGeom prst="line">
            <a:avLst/>
          </a:prstGeom>
          <a:noFill/>
          <a:ln w="28575">
            <a:solidFill>
              <a:srgbClr val="FFCC00"/>
            </a:solidFill>
            <a:prstDash val="sysDot"/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1900238" y="3009900"/>
            <a:ext cx="1833562" cy="419100"/>
          </a:xfrm>
          <a:prstGeom prst="line">
            <a:avLst/>
          </a:prstGeom>
          <a:noFill/>
          <a:ln w="28575">
            <a:solidFill>
              <a:srgbClr val="FFCC00"/>
            </a:solidFill>
            <a:prstDash val="sysDot"/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V="1">
            <a:off x="1912938" y="1765300"/>
            <a:ext cx="2046287" cy="479425"/>
          </a:xfrm>
          <a:prstGeom prst="line">
            <a:avLst/>
          </a:prstGeom>
          <a:noFill/>
          <a:ln w="28575">
            <a:solidFill>
              <a:srgbClr val="FFCC00"/>
            </a:solidFill>
            <a:prstDash val="sysDot"/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5019675" y="1462088"/>
            <a:ext cx="1023938" cy="1587"/>
          </a:xfrm>
          <a:prstGeom prst="line">
            <a:avLst/>
          </a:prstGeom>
          <a:noFill/>
          <a:ln w="28575">
            <a:solidFill>
              <a:srgbClr val="FFCC00"/>
            </a:solidFill>
            <a:prstDash val="sysDot"/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5145088" y="1841500"/>
            <a:ext cx="884237" cy="195263"/>
          </a:xfrm>
          <a:prstGeom prst="line">
            <a:avLst/>
          </a:prstGeom>
          <a:noFill/>
          <a:ln w="28575">
            <a:solidFill>
              <a:srgbClr val="FFCC00"/>
            </a:solidFill>
            <a:prstDash val="sysDot"/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5005388" y="3351213"/>
            <a:ext cx="1023937" cy="1587"/>
          </a:xfrm>
          <a:prstGeom prst="line">
            <a:avLst/>
          </a:prstGeom>
          <a:noFill/>
          <a:ln w="28575">
            <a:solidFill>
              <a:srgbClr val="FFCC00"/>
            </a:solidFill>
            <a:prstDash val="sysDot"/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Freeform 22"/>
          <p:cNvSpPr>
            <a:spLocks/>
          </p:cNvSpPr>
          <p:nvPr/>
        </p:nvSpPr>
        <p:spPr bwMode="auto">
          <a:xfrm>
            <a:off x="3886200" y="3000375"/>
            <a:ext cx="482600" cy="638175"/>
          </a:xfrm>
          <a:custGeom>
            <a:avLst/>
            <a:gdLst>
              <a:gd name="T0" fmla="*/ 2147483647 w 304"/>
              <a:gd name="T1" fmla="*/ 2147483647 h 402"/>
              <a:gd name="T2" fmla="*/ 2147483647 w 304"/>
              <a:gd name="T3" fmla="*/ 2147483647 h 402"/>
              <a:gd name="T4" fmla="*/ 2147483647 w 304"/>
              <a:gd name="T5" fmla="*/ 2147483647 h 402"/>
              <a:gd name="T6" fmla="*/ 2147483647 w 304"/>
              <a:gd name="T7" fmla="*/ 2147483647 h 402"/>
              <a:gd name="T8" fmla="*/ 2147483647 w 304"/>
              <a:gd name="T9" fmla="*/ 2147483647 h 402"/>
              <a:gd name="T10" fmla="*/ 2147483647 w 304"/>
              <a:gd name="T11" fmla="*/ 2147483647 h 402"/>
              <a:gd name="T12" fmla="*/ 2147483647 w 304"/>
              <a:gd name="T13" fmla="*/ 2147483647 h 402"/>
              <a:gd name="T14" fmla="*/ 2147483647 w 304"/>
              <a:gd name="T15" fmla="*/ 2147483647 h 402"/>
              <a:gd name="T16" fmla="*/ 2147483647 w 304"/>
              <a:gd name="T17" fmla="*/ 2147483647 h 402"/>
              <a:gd name="T18" fmla="*/ 2147483647 w 304"/>
              <a:gd name="T19" fmla="*/ 2147483647 h 402"/>
              <a:gd name="T20" fmla="*/ 2147483647 w 304"/>
              <a:gd name="T21" fmla="*/ 2147483647 h 402"/>
              <a:gd name="T22" fmla="*/ 2147483647 w 304"/>
              <a:gd name="T23" fmla="*/ 2147483647 h 402"/>
              <a:gd name="T24" fmla="*/ 2147483647 w 304"/>
              <a:gd name="T25" fmla="*/ 2147483647 h 402"/>
              <a:gd name="T26" fmla="*/ 2147483647 w 304"/>
              <a:gd name="T27" fmla="*/ 2147483647 h 402"/>
              <a:gd name="T28" fmla="*/ 2147483647 w 304"/>
              <a:gd name="T29" fmla="*/ 2147483647 h 402"/>
              <a:gd name="T30" fmla="*/ 2147483647 w 304"/>
              <a:gd name="T31" fmla="*/ 2147483647 h 402"/>
              <a:gd name="T32" fmla="*/ 2147483647 w 304"/>
              <a:gd name="T33" fmla="*/ 2147483647 h 402"/>
              <a:gd name="T34" fmla="*/ 2147483647 w 304"/>
              <a:gd name="T35" fmla="*/ 2147483647 h 402"/>
              <a:gd name="T36" fmla="*/ 2147483647 w 304"/>
              <a:gd name="T37" fmla="*/ 2147483647 h 402"/>
              <a:gd name="T38" fmla="*/ 2147483647 w 304"/>
              <a:gd name="T39" fmla="*/ 2147483647 h 402"/>
              <a:gd name="T40" fmla="*/ 2147483647 w 304"/>
              <a:gd name="T41" fmla="*/ 2147483647 h 402"/>
              <a:gd name="T42" fmla="*/ 2147483647 w 304"/>
              <a:gd name="T43" fmla="*/ 2147483647 h 402"/>
              <a:gd name="T44" fmla="*/ 2147483647 w 304"/>
              <a:gd name="T45" fmla="*/ 2147483647 h 402"/>
              <a:gd name="T46" fmla="*/ 2147483647 w 304"/>
              <a:gd name="T47" fmla="*/ 2147483647 h 402"/>
              <a:gd name="T48" fmla="*/ 2147483647 w 304"/>
              <a:gd name="T49" fmla="*/ 2147483647 h 402"/>
              <a:gd name="T50" fmla="*/ 2147483647 w 304"/>
              <a:gd name="T51" fmla="*/ 2147483647 h 402"/>
              <a:gd name="T52" fmla="*/ 2147483647 w 304"/>
              <a:gd name="T53" fmla="*/ 2147483647 h 402"/>
              <a:gd name="T54" fmla="*/ 2147483647 w 304"/>
              <a:gd name="T55" fmla="*/ 2147483647 h 402"/>
              <a:gd name="T56" fmla="*/ 2147483647 w 304"/>
              <a:gd name="T57" fmla="*/ 2147483647 h 402"/>
              <a:gd name="T58" fmla="*/ 0 w 304"/>
              <a:gd name="T59" fmla="*/ 2147483647 h 402"/>
              <a:gd name="T60" fmla="*/ 2147483647 w 304"/>
              <a:gd name="T61" fmla="*/ 2147483647 h 402"/>
              <a:gd name="T62" fmla="*/ 2147483647 w 304"/>
              <a:gd name="T63" fmla="*/ 2147483647 h 402"/>
              <a:gd name="T64" fmla="*/ 2147483647 w 304"/>
              <a:gd name="T65" fmla="*/ 2147483647 h 402"/>
              <a:gd name="T66" fmla="*/ 2147483647 w 304"/>
              <a:gd name="T67" fmla="*/ 2147483647 h 402"/>
              <a:gd name="T68" fmla="*/ 2147483647 w 304"/>
              <a:gd name="T69" fmla="*/ 2147483647 h 402"/>
              <a:gd name="T70" fmla="*/ 2147483647 w 304"/>
              <a:gd name="T71" fmla="*/ 2147483647 h 402"/>
              <a:gd name="T72" fmla="*/ 2147483647 w 304"/>
              <a:gd name="T73" fmla="*/ 2147483647 h 402"/>
              <a:gd name="T74" fmla="*/ 2147483647 w 304"/>
              <a:gd name="T75" fmla="*/ 0 h 402"/>
              <a:gd name="T76" fmla="*/ 2147483647 w 304"/>
              <a:gd name="T77" fmla="*/ 2147483647 h 40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04"/>
              <a:gd name="T118" fmla="*/ 0 h 402"/>
              <a:gd name="T119" fmla="*/ 304 w 304"/>
              <a:gd name="T120" fmla="*/ 402 h 40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04" h="402">
                <a:moveTo>
                  <a:pt x="165" y="4"/>
                </a:moveTo>
                <a:lnTo>
                  <a:pt x="192" y="12"/>
                </a:lnTo>
                <a:lnTo>
                  <a:pt x="214" y="37"/>
                </a:lnTo>
                <a:lnTo>
                  <a:pt x="232" y="61"/>
                </a:lnTo>
                <a:lnTo>
                  <a:pt x="256" y="94"/>
                </a:lnTo>
                <a:lnTo>
                  <a:pt x="273" y="117"/>
                </a:lnTo>
                <a:lnTo>
                  <a:pt x="283" y="139"/>
                </a:lnTo>
                <a:lnTo>
                  <a:pt x="283" y="168"/>
                </a:lnTo>
                <a:lnTo>
                  <a:pt x="289" y="196"/>
                </a:lnTo>
                <a:lnTo>
                  <a:pt x="300" y="219"/>
                </a:lnTo>
                <a:lnTo>
                  <a:pt x="304" y="267"/>
                </a:lnTo>
                <a:lnTo>
                  <a:pt x="295" y="286"/>
                </a:lnTo>
                <a:lnTo>
                  <a:pt x="294" y="328"/>
                </a:lnTo>
                <a:lnTo>
                  <a:pt x="280" y="348"/>
                </a:lnTo>
                <a:lnTo>
                  <a:pt x="262" y="339"/>
                </a:lnTo>
                <a:lnTo>
                  <a:pt x="246" y="343"/>
                </a:lnTo>
                <a:lnTo>
                  <a:pt x="231" y="352"/>
                </a:lnTo>
                <a:lnTo>
                  <a:pt x="214" y="346"/>
                </a:lnTo>
                <a:lnTo>
                  <a:pt x="199" y="351"/>
                </a:lnTo>
                <a:lnTo>
                  <a:pt x="187" y="367"/>
                </a:lnTo>
                <a:lnTo>
                  <a:pt x="159" y="370"/>
                </a:lnTo>
                <a:lnTo>
                  <a:pt x="141" y="378"/>
                </a:lnTo>
                <a:lnTo>
                  <a:pt x="124" y="388"/>
                </a:lnTo>
                <a:lnTo>
                  <a:pt x="96" y="388"/>
                </a:lnTo>
                <a:lnTo>
                  <a:pt x="63" y="394"/>
                </a:lnTo>
                <a:lnTo>
                  <a:pt x="42" y="402"/>
                </a:lnTo>
                <a:lnTo>
                  <a:pt x="24" y="391"/>
                </a:lnTo>
                <a:lnTo>
                  <a:pt x="16" y="381"/>
                </a:lnTo>
                <a:lnTo>
                  <a:pt x="6" y="363"/>
                </a:lnTo>
                <a:lnTo>
                  <a:pt x="0" y="328"/>
                </a:lnTo>
                <a:lnTo>
                  <a:pt x="6" y="286"/>
                </a:lnTo>
                <a:lnTo>
                  <a:pt x="3" y="241"/>
                </a:lnTo>
                <a:lnTo>
                  <a:pt x="6" y="189"/>
                </a:lnTo>
                <a:lnTo>
                  <a:pt x="19" y="136"/>
                </a:lnTo>
                <a:lnTo>
                  <a:pt x="37" y="82"/>
                </a:lnTo>
                <a:lnTo>
                  <a:pt x="67" y="39"/>
                </a:lnTo>
                <a:lnTo>
                  <a:pt x="97" y="13"/>
                </a:lnTo>
                <a:lnTo>
                  <a:pt x="135" y="0"/>
                </a:lnTo>
                <a:lnTo>
                  <a:pt x="165" y="4"/>
                </a:lnTo>
                <a:close/>
              </a:path>
            </a:pathLst>
          </a:custGeom>
          <a:solidFill>
            <a:srgbClr val="FF6767"/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7" name="Freeform 23"/>
          <p:cNvSpPr>
            <a:spLocks/>
          </p:cNvSpPr>
          <p:nvPr/>
        </p:nvSpPr>
        <p:spPr bwMode="auto">
          <a:xfrm flipH="1">
            <a:off x="4405313" y="2971800"/>
            <a:ext cx="482600" cy="638175"/>
          </a:xfrm>
          <a:custGeom>
            <a:avLst/>
            <a:gdLst>
              <a:gd name="T0" fmla="*/ 2147483647 w 304"/>
              <a:gd name="T1" fmla="*/ 2147483647 h 402"/>
              <a:gd name="T2" fmla="*/ 2147483647 w 304"/>
              <a:gd name="T3" fmla="*/ 2147483647 h 402"/>
              <a:gd name="T4" fmla="*/ 2147483647 w 304"/>
              <a:gd name="T5" fmla="*/ 2147483647 h 402"/>
              <a:gd name="T6" fmla="*/ 2147483647 w 304"/>
              <a:gd name="T7" fmla="*/ 2147483647 h 402"/>
              <a:gd name="T8" fmla="*/ 2147483647 w 304"/>
              <a:gd name="T9" fmla="*/ 2147483647 h 402"/>
              <a:gd name="T10" fmla="*/ 2147483647 w 304"/>
              <a:gd name="T11" fmla="*/ 2147483647 h 402"/>
              <a:gd name="T12" fmla="*/ 2147483647 w 304"/>
              <a:gd name="T13" fmla="*/ 2147483647 h 402"/>
              <a:gd name="T14" fmla="*/ 2147483647 w 304"/>
              <a:gd name="T15" fmla="*/ 2147483647 h 402"/>
              <a:gd name="T16" fmla="*/ 2147483647 w 304"/>
              <a:gd name="T17" fmla="*/ 2147483647 h 402"/>
              <a:gd name="T18" fmla="*/ 2147483647 w 304"/>
              <a:gd name="T19" fmla="*/ 2147483647 h 402"/>
              <a:gd name="T20" fmla="*/ 2147483647 w 304"/>
              <a:gd name="T21" fmla="*/ 2147483647 h 402"/>
              <a:gd name="T22" fmla="*/ 2147483647 w 304"/>
              <a:gd name="T23" fmla="*/ 2147483647 h 402"/>
              <a:gd name="T24" fmla="*/ 2147483647 w 304"/>
              <a:gd name="T25" fmla="*/ 2147483647 h 402"/>
              <a:gd name="T26" fmla="*/ 2147483647 w 304"/>
              <a:gd name="T27" fmla="*/ 2147483647 h 402"/>
              <a:gd name="T28" fmla="*/ 2147483647 w 304"/>
              <a:gd name="T29" fmla="*/ 2147483647 h 402"/>
              <a:gd name="T30" fmla="*/ 2147483647 w 304"/>
              <a:gd name="T31" fmla="*/ 2147483647 h 402"/>
              <a:gd name="T32" fmla="*/ 2147483647 w 304"/>
              <a:gd name="T33" fmla="*/ 2147483647 h 402"/>
              <a:gd name="T34" fmla="*/ 2147483647 w 304"/>
              <a:gd name="T35" fmla="*/ 2147483647 h 402"/>
              <a:gd name="T36" fmla="*/ 2147483647 w 304"/>
              <a:gd name="T37" fmla="*/ 2147483647 h 402"/>
              <a:gd name="T38" fmla="*/ 2147483647 w 304"/>
              <a:gd name="T39" fmla="*/ 2147483647 h 402"/>
              <a:gd name="T40" fmla="*/ 2147483647 w 304"/>
              <a:gd name="T41" fmla="*/ 2147483647 h 402"/>
              <a:gd name="T42" fmla="*/ 2147483647 w 304"/>
              <a:gd name="T43" fmla="*/ 2147483647 h 402"/>
              <a:gd name="T44" fmla="*/ 2147483647 w 304"/>
              <a:gd name="T45" fmla="*/ 2147483647 h 402"/>
              <a:gd name="T46" fmla="*/ 2147483647 w 304"/>
              <a:gd name="T47" fmla="*/ 2147483647 h 402"/>
              <a:gd name="T48" fmla="*/ 2147483647 w 304"/>
              <a:gd name="T49" fmla="*/ 2147483647 h 402"/>
              <a:gd name="T50" fmla="*/ 2147483647 w 304"/>
              <a:gd name="T51" fmla="*/ 2147483647 h 402"/>
              <a:gd name="T52" fmla="*/ 2147483647 w 304"/>
              <a:gd name="T53" fmla="*/ 2147483647 h 402"/>
              <a:gd name="T54" fmla="*/ 2147483647 w 304"/>
              <a:gd name="T55" fmla="*/ 2147483647 h 402"/>
              <a:gd name="T56" fmla="*/ 2147483647 w 304"/>
              <a:gd name="T57" fmla="*/ 2147483647 h 402"/>
              <a:gd name="T58" fmla="*/ 0 w 304"/>
              <a:gd name="T59" fmla="*/ 2147483647 h 402"/>
              <a:gd name="T60" fmla="*/ 2147483647 w 304"/>
              <a:gd name="T61" fmla="*/ 2147483647 h 402"/>
              <a:gd name="T62" fmla="*/ 2147483647 w 304"/>
              <a:gd name="T63" fmla="*/ 2147483647 h 402"/>
              <a:gd name="T64" fmla="*/ 2147483647 w 304"/>
              <a:gd name="T65" fmla="*/ 2147483647 h 402"/>
              <a:gd name="T66" fmla="*/ 2147483647 w 304"/>
              <a:gd name="T67" fmla="*/ 2147483647 h 402"/>
              <a:gd name="T68" fmla="*/ 2147483647 w 304"/>
              <a:gd name="T69" fmla="*/ 2147483647 h 402"/>
              <a:gd name="T70" fmla="*/ 2147483647 w 304"/>
              <a:gd name="T71" fmla="*/ 2147483647 h 402"/>
              <a:gd name="T72" fmla="*/ 2147483647 w 304"/>
              <a:gd name="T73" fmla="*/ 2147483647 h 402"/>
              <a:gd name="T74" fmla="*/ 2147483647 w 304"/>
              <a:gd name="T75" fmla="*/ 0 h 402"/>
              <a:gd name="T76" fmla="*/ 2147483647 w 304"/>
              <a:gd name="T77" fmla="*/ 2147483647 h 40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04"/>
              <a:gd name="T118" fmla="*/ 0 h 402"/>
              <a:gd name="T119" fmla="*/ 304 w 304"/>
              <a:gd name="T120" fmla="*/ 402 h 40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04" h="402">
                <a:moveTo>
                  <a:pt x="165" y="4"/>
                </a:moveTo>
                <a:lnTo>
                  <a:pt x="192" y="12"/>
                </a:lnTo>
                <a:lnTo>
                  <a:pt x="214" y="37"/>
                </a:lnTo>
                <a:lnTo>
                  <a:pt x="232" y="61"/>
                </a:lnTo>
                <a:lnTo>
                  <a:pt x="256" y="94"/>
                </a:lnTo>
                <a:lnTo>
                  <a:pt x="273" y="117"/>
                </a:lnTo>
                <a:lnTo>
                  <a:pt x="283" y="139"/>
                </a:lnTo>
                <a:lnTo>
                  <a:pt x="283" y="168"/>
                </a:lnTo>
                <a:lnTo>
                  <a:pt x="289" y="196"/>
                </a:lnTo>
                <a:lnTo>
                  <a:pt x="300" y="219"/>
                </a:lnTo>
                <a:lnTo>
                  <a:pt x="304" y="267"/>
                </a:lnTo>
                <a:lnTo>
                  <a:pt x="295" y="286"/>
                </a:lnTo>
                <a:lnTo>
                  <a:pt x="294" y="328"/>
                </a:lnTo>
                <a:lnTo>
                  <a:pt x="280" y="348"/>
                </a:lnTo>
                <a:lnTo>
                  <a:pt x="262" y="339"/>
                </a:lnTo>
                <a:lnTo>
                  <a:pt x="246" y="343"/>
                </a:lnTo>
                <a:lnTo>
                  <a:pt x="231" y="352"/>
                </a:lnTo>
                <a:lnTo>
                  <a:pt x="214" y="346"/>
                </a:lnTo>
                <a:lnTo>
                  <a:pt x="199" y="351"/>
                </a:lnTo>
                <a:lnTo>
                  <a:pt x="187" y="367"/>
                </a:lnTo>
                <a:lnTo>
                  <a:pt x="159" y="370"/>
                </a:lnTo>
                <a:lnTo>
                  <a:pt x="141" y="378"/>
                </a:lnTo>
                <a:lnTo>
                  <a:pt x="124" y="388"/>
                </a:lnTo>
                <a:lnTo>
                  <a:pt x="96" y="388"/>
                </a:lnTo>
                <a:lnTo>
                  <a:pt x="63" y="394"/>
                </a:lnTo>
                <a:lnTo>
                  <a:pt x="42" y="402"/>
                </a:lnTo>
                <a:lnTo>
                  <a:pt x="24" y="391"/>
                </a:lnTo>
                <a:lnTo>
                  <a:pt x="16" y="381"/>
                </a:lnTo>
                <a:lnTo>
                  <a:pt x="6" y="363"/>
                </a:lnTo>
                <a:lnTo>
                  <a:pt x="0" y="328"/>
                </a:lnTo>
                <a:lnTo>
                  <a:pt x="6" y="286"/>
                </a:lnTo>
                <a:lnTo>
                  <a:pt x="3" y="241"/>
                </a:lnTo>
                <a:lnTo>
                  <a:pt x="6" y="189"/>
                </a:lnTo>
                <a:lnTo>
                  <a:pt x="19" y="136"/>
                </a:lnTo>
                <a:lnTo>
                  <a:pt x="37" y="82"/>
                </a:lnTo>
                <a:lnTo>
                  <a:pt x="67" y="39"/>
                </a:lnTo>
                <a:lnTo>
                  <a:pt x="97" y="13"/>
                </a:lnTo>
                <a:lnTo>
                  <a:pt x="135" y="0"/>
                </a:lnTo>
                <a:lnTo>
                  <a:pt x="165" y="4"/>
                </a:lnTo>
                <a:close/>
              </a:path>
            </a:pathLst>
          </a:custGeom>
          <a:solidFill>
            <a:srgbClr val="FF6767"/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8" name="Freeform 24"/>
          <p:cNvSpPr>
            <a:spLocks/>
          </p:cNvSpPr>
          <p:nvPr/>
        </p:nvSpPr>
        <p:spPr bwMode="auto">
          <a:xfrm>
            <a:off x="4000500" y="2797175"/>
            <a:ext cx="730250" cy="631825"/>
          </a:xfrm>
          <a:custGeom>
            <a:avLst/>
            <a:gdLst>
              <a:gd name="T0" fmla="*/ 2147483647 w 460"/>
              <a:gd name="T1" fmla="*/ 2147483647 h 398"/>
              <a:gd name="T2" fmla="*/ 2147483647 w 460"/>
              <a:gd name="T3" fmla="*/ 2147483647 h 398"/>
              <a:gd name="T4" fmla="*/ 2147483647 w 460"/>
              <a:gd name="T5" fmla="*/ 2147483647 h 398"/>
              <a:gd name="T6" fmla="*/ 2147483647 w 460"/>
              <a:gd name="T7" fmla="*/ 2147483647 h 398"/>
              <a:gd name="T8" fmla="*/ 2147483647 w 460"/>
              <a:gd name="T9" fmla="*/ 2147483647 h 398"/>
              <a:gd name="T10" fmla="*/ 0 w 460"/>
              <a:gd name="T11" fmla="*/ 2147483647 h 398"/>
              <a:gd name="T12" fmla="*/ 2147483647 w 460"/>
              <a:gd name="T13" fmla="*/ 2147483647 h 398"/>
              <a:gd name="T14" fmla="*/ 2147483647 w 460"/>
              <a:gd name="T15" fmla="*/ 2147483647 h 398"/>
              <a:gd name="T16" fmla="*/ 2147483647 w 460"/>
              <a:gd name="T17" fmla="*/ 2147483647 h 398"/>
              <a:gd name="T18" fmla="*/ 2147483647 w 460"/>
              <a:gd name="T19" fmla="*/ 2147483647 h 398"/>
              <a:gd name="T20" fmla="*/ 2147483647 w 460"/>
              <a:gd name="T21" fmla="*/ 2147483647 h 398"/>
              <a:gd name="T22" fmla="*/ 2147483647 w 460"/>
              <a:gd name="T23" fmla="*/ 2147483647 h 398"/>
              <a:gd name="T24" fmla="*/ 2147483647 w 460"/>
              <a:gd name="T25" fmla="*/ 2147483647 h 398"/>
              <a:gd name="T26" fmla="*/ 2147483647 w 460"/>
              <a:gd name="T27" fmla="*/ 2147483647 h 398"/>
              <a:gd name="T28" fmla="*/ 2147483647 w 460"/>
              <a:gd name="T29" fmla="*/ 2147483647 h 398"/>
              <a:gd name="T30" fmla="*/ 2147483647 w 460"/>
              <a:gd name="T31" fmla="*/ 2147483647 h 398"/>
              <a:gd name="T32" fmla="*/ 2147483647 w 460"/>
              <a:gd name="T33" fmla="*/ 2147483647 h 398"/>
              <a:gd name="T34" fmla="*/ 2147483647 w 460"/>
              <a:gd name="T35" fmla="*/ 2147483647 h 398"/>
              <a:gd name="T36" fmla="*/ 2147483647 w 460"/>
              <a:gd name="T37" fmla="*/ 2147483647 h 398"/>
              <a:gd name="T38" fmla="*/ 2147483647 w 460"/>
              <a:gd name="T39" fmla="*/ 2147483647 h 398"/>
              <a:gd name="T40" fmla="*/ 2147483647 w 460"/>
              <a:gd name="T41" fmla="*/ 2147483647 h 398"/>
              <a:gd name="T42" fmla="*/ 2147483647 w 460"/>
              <a:gd name="T43" fmla="*/ 2147483647 h 398"/>
              <a:gd name="T44" fmla="*/ 2147483647 w 460"/>
              <a:gd name="T45" fmla="*/ 2147483647 h 398"/>
              <a:gd name="T46" fmla="*/ 2147483647 w 460"/>
              <a:gd name="T47" fmla="*/ 2147483647 h 398"/>
              <a:gd name="T48" fmla="*/ 2147483647 w 460"/>
              <a:gd name="T49" fmla="*/ 2147483647 h 398"/>
              <a:gd name="T50" fmla="*/ 2147483647 w 460"/>
              <a:gd name="T51" fmla="*/ 2147483647 h 398"/>
              <a:gd name="T52" fmla="*/ 2147483647 w 460"/>
              <a:gd name="T53" fmla="*/ 2147483647 h 398"/>
              <a:gd name="T54" fmla="*/ 2147483647 w 460"/>
              <a:gd name="T55" fmla="*/ 2147483647 h 398"/>
              <a:gd name="T56" fmla="*/ 2147483647 w 460"/>
              <a:gd name="T57" fmla="*/ 2147483647 h 398"/>
              <a:gd name="T58" fmla="*/ 2147483647 w 460"/>
              <a:gd name="T59" fmla="*/ 2147483647 h 398"/>
              <a:gd name="T60" fmla="*/ 2147483647 w 460"/>
              <a:gd name="T61" fmla="*/ 2147483647 h 398"/>
              <a:gd name="T62" fmla="*/ 2147483647 w 460"/>
              <a:gd name="T63" fmla="*/ 2147483647 h 398"/>
              <a:gd name="T64" fmla="*/ 2147483647 w 460"/>
              <a:gd name="T65" fmla="*/ 2147483647 h 398"/>
              <a:gd name="T66" fmla="*/ 2147483647 w 460"/>
              <a:gd name="T67" fmla="*/ 2147483647 h 398"/>
              <a:gd name="T68" fmla="*/ 2147483647 w 460"/>
              <a:gd name="T69" fmla="*/ 2147483647 h 398"/>
              <a:gd name="T70" fmla="*/ 2147483647 w 460"/>
              <a:gd name="T71" fmla="*/ 2147483647 h 398"/>
              <a:gd name="T72" fmla="*/ 2147483647 w 460"/>
              <a:gd name="T73" fmla="*/ 2147483647 h 398"/>
              <a:gd name="T74" fmla="*/ 2147483647 w 460"/>
              <a:gd name="T75" fmla="*/ 2147483647 h 398"/>
              <a:gd name="T76" fmla="*/ 2147483647 w 460"/>
              <a:gd name="T77" fmla="*/ 2147483647 h 398"/>
              <a:gd name="T78" fmla="*/ 2147483647 w 460"/>
              <a:gd name="T79" fmla="*/ 2147483647 h 398"/>
              <a:gd name="T80" fmla="*/ 2147483647 w 460"/>
              <a:gd name="T81" fmla="*/ 2147483647 h 398"/>
              <a:gd name="T82" fmla="*/ 2147483647 w 460"/>
              <a:gd name="T83" fmla="*/ 2147483647 h 398"/>
              <a:gd name="T84" fmla="*/ 2147483647 w 460"/>
              <a:gd name="T85" fmla="*/ 2147483647 h 398"/>
              <a:gd name="T86" fmla="*/ 2147483647 w 460"/>
              <a:gd name="T87" fmla="*/ 2147483647 h 398"/>
              <a:gd name="T88" fmla="*/ 2147483647 w 460"/>
              <a:gd name="T89" fmla="*/ 2147483647 h 398"/>
              <a:gd name="T90" fmla="*/ 2147483647 w 460"/>
              <a:gd name="T91" fmla="*/ 2147483647 h 398"/>
              <a:gd name="T92" fmla="*/ 2147483647 w 460"/>
              <a:gd name="T93" fmla="*/ 2147483647 h 398"/>
              <a:gd name="T94" fmla="*/ 2147483647 w 460"/>
              <a:gd name="T95" fmla="*/ 2147483647 h 398"/>
              <a:gd name="T96" fmla="*/ 2147483647 w 460"/>
              <a:gd name="T97" fmla="*/ 0 h 39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0"/>
              <a:gd name="T148" fmla="*/ 0 h 398"/>
              <a:gd name="T149" fmla="*/ 460 w 460"/>
              <a:gd name="T150" fmla="*/ 398 h 39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0" h="398">
                <a:moveTo>
                  <a:pt x="208" y="3"/>
                </a:moveTo>
                <a:lnTo>
                  <a:pt x="210" y="128"/>
                </a:lnTo>
                <a:lnTo>
                  <a:pt x="202" y="176"/>
                </a:lnTo>
                <a:lnTo>
                  <a:pt x="175" y="207"/>
                </a:lnTo>
                <a:lnTo>
                  <a:pt x="144" y="228"/>
                </a:lnTo>
                <a:lnTo>
                  <a:pt x="108" y="239"/>
                </a:lnTo>
                <a:lnTo>
                  <a:pt x="66" y="225"/>
                </a:lnTo>
                <a:lnTo>
                  <a:pt x="27" y="209"/>
                </a:lnTo>
                <a:lnTo>
                  <a:pt x="25" y="222"/>
                </a:lnTo>
                <a:lnTo>
                  <a:pt x="51" y="231"/>
                </a:lnTo>
                <a:lnTo>
                  <a:pt x="36" y="248"/>
                </a:lnTo>
                <a:lnTo>
                  <a:pt x="0" y="275"/>
                </a:lnTo>
                <a:lnTo>
                  <a:pt x="7" y="287"/>
                </a:lnTo>
                <a:lnTo>
                  <a:pt x="52" y="252"/>
                </a:lnTo>
                <a:lnTo>
                  <a:pt x="81" y="243"/>
                </a:lnTo>
                <a:lnTo>
                  <a:pt x="106" y="246"/>
                </a:lnTo>
                <a:lnTo>
                  <a:pt x="108" y="263"/>
                </a:lnTo>
                <a:lnTo>
                  <a:pt x="87" y="290"/>
                </a:lnTo>
                <a:lnTo>
                  <a:pt x="54" y="284"/>
                </a:lnTo>
                <a:lnTo>
                  <a:pt x="60" y="305"/>
                </a:lnTo>
                <a:lnTo>
                  <a:pt x="19" y="351"/>
                </a:lnTo>
                <a:lnTo>
                  <a:pt x="57" y="309"/>
                </a:lnTo>
                <a:lnTo>
                  <a:pt x="78" y="338"/>
                </a:lnTo>
                <a:lnTo>
                  <a:pt x="91" y="306"/>
                </a:lnTo>
                <a:lnTo>
                  <a:pt x="121" y="284"/>
                </a:lnTo>
                <a:lnTo>
                  <a:pt x="129" y="296"/>
                </a:lnTo>
                <a:lnTo>
                  <a:pt x="67" y="386"/>
                </a:lnTo>
                <a:lnTo>
                  <a:pt x="100" y="345"/>
                </a:lnTo>
                <a:lnTo>
                  <a:pt x="120" y="341"/>
                </a:lnTo>
                <a:lnTo>
                  <a:pt x="148" y="398"/>
                </a:lnTo>
                <a:lnTo>
                  <a:pt x="133" y="353"/>
                </a:lnTo>
                <a:lnTo>
                  <a:pt x="135" y="293"/>
                </a:lnTo>
                <a:lnTo>
                  <a:pt x="145" y="291"/>
                </a:lnTo>
                <a:lnTo>
                  <a:pt x="159" y="330"/>
                </a:lnTo>
                <a:lnTo>
                  <a:pt x="178" y="327"/>
                </a:lnTo>
                <a:lnTo>
                  <a:pt x="162" y="278"/>
                </a:lnTo>
                <a:lnTo>
                  <a:pt x="168" y="248"/>
                </a:lnTo>
                <a:lnTo>
                  <a:pt x="196" y="213"/>
                </a:lnTo>
                <a:lnTo>
                  <a:pt x="228" y="182"/>
                </a:lnTo>
                <a:lnTo>
                  <a:pt x="240" y="171"/>
                </a:lnTo>
                <a:lnTo>
                  <a:pt x="258" y="173"/>
                </a:lnTo>
                <a:lnTo>
                  <a:pt x="286" y="192"/>
                </a:lnTo>
                <a:lnTo>
                  <a:pt x="300" y="233"/>
                </a:lnTo>
                <a:lnTo>
                  <a:pt x="306" y="276"/>
                </a:lnTo>
                <a:lnTo>
                  <a:pt x="289" y="320"/>
                </a:lnTo>
                <a:lnTo>
                  <a:pt x="307" y="258"/>
                </a:lnTo>
                <a:lnTo>
                  <a:pt x="325" y="288"/>
                </a:lnTo>
                <a:lnTo>
                  <a:pt x="319" y="318"/>
                </a:lnTo>
                <a:lnTo>
                  <a:pt x="339" y="363"/>
                </a:lnTo>
                <a:lnTo>
                  <a:pt x="319" y="312"/>
                </a:lnTo>
                <a:lnTo>
                  <a:pt x="355" y="312"/>
                </a:lnTo>
                <a:lnTo>
                  <a:pt x="324" y="305"/>
                </a:lnTo>
                <a:lnTo>
                  <a:pt x="324" y="272"/>
                </a:lnTo>
                <a:lnTo>
                  <a:pt x="333" y="267"/>
                </a:lnTo>
                <a:lnTo>
                  <a:pt x="369" y="300"/>
                </a:lnTo>
                <a:lnTo>
                  <a:pt x="334" y="270"/>
                </a:lnTo>
                <a:lnTo>
                  <a:pt x="331" y="242"/>
                </a:lnTo>
                <a:lnTo>
                  <a:pt x="363" y="260"/>
                </a:lnTo>
                <a:lnTo>
                  <a:pt x="384" y="287"/>
                </a:lnTo>
                <a:lnTo>
                  <a:pt x="397" y="314"/>
                </a:lnTo>
                <a:lnTo>
                  <a:pt x="390" y="372"/>
                </a:lnTo>
                <a:lnTo>
                  <a:pt x="399" y="332"/>
                </a:lnTo>
                <a:lnTo>
                  <a:pt x="424" y="338"/>
                </a:lnTo>
                <a:lnTo>
                  <a:pt x="439" y="350"/>
                </a:lnTo>
                <a:lnTo>
                  <a:pt x="411" y="327"/>
                </a:lnTo>
                <a:lnTo>
                  <a:pt x="409" y="305"/>
                </a:lnTo>
                <a:lnTo>
                  <a:pt x="460" y="323"/>
                </a:lnTo>
                <a:lnTo>
                  <a:pt x="415" y="299"/>
                </a:lnTo>
                <a:lnTo>
                  <a:pt x="414" y="275"/>
                </a:lnTo>
                <a:lnTo>
                  <a:pt x="429" y="263"/>
                </a:lnTo>
                <a:lnTo>
                  <a:pt x="370" y="249"/>
                </a:lnTo>
                <a:lnTo>
                  <a:pt x="342" y="233"/>
                </a:lnTo>
                <a:lnTo>
                  <a:pt x="339" y="218"/>
                </a:lnTo>
                <a:lnTo>
                  <a:pt x="348" y="200"/>
                </a:lnTo>
                <a:lnTo>
                  <a:pt x="370" y="200"/>
                </a:lnTo>
                <a:lnTo>
                  <a:pt x="408" y="234"/>
                </a:lnTo>
                <a:lnTo>
                  <a:pt x="417" y="219"/>
                </a:lnTo>
                <a:lnTo>
                  <a:pt x="432" y="218"/>
                </a:lnTo>
                <a:lnTo>
                  <a:pt x="454" y="252"/>
                </a:lnTo>
                <a:lnTo>
                  <a:pt x="432" y="215"/>
                </a:lnTo>
                <a:lnTo>
                  <a:pt x="435" y="192"/>
                </a:lnTo>
                <a:lnTo>
                  <a:pt x="460" y="168"/>
                </a:lnTo>
                <a:lnTo>
                  <a:pt x="426" y="191"/>
                </a:lnTo>
                <a:lnTo>
                  <a:pt x="411" y="186"/>
                </a:lnTo>
                <a:lnTo>
                  <a:pt x="390" y="180"/>
                </a:lnTo>
                <a:lnTo>
                  <a:pt x="399" y="152"/>
                </a:lnTo>
                <a:lnTo>
                  <a:pt x="369" y="173"/>
                </a:lnTo>
                <a:lnTo>
                  <a:pt x="352" y="179"/>
                </a:lnTo>
                <a:lnTo>
                  <a:pt x="352" y="147"/>
                </a:lnTo>
                <a:lnTo>
                  <a:pt x="328" y="177"/>
                </a:lnTo>
                <a:lnTo>
                  <a:pt x="304" y="183"/>
                </a:lnTo>
                <a:lnTo>
                  <a:pt x="283" y="161"/>
                </a:lnTo>
                <a:lnTo>
                  <a:pt x="261" y="128"/>
                </a:lnTo>
                <a:lnTo>
                  <a:pt x="253" y="86"/>
                </a:lnTo>
                <a:lnTo>
                  <a:pt x="252" y="30"/>
                </a:lnTo>
                <a:lnTo>
                  <a:pt x="252" y="2"/>
                </a:lnTo>
                <a:lnTo>
                  <a:pt x="240" y="0"/>
                </a:lnTo>
                <a:lnTo>
                  <a:pt x="222" y="0"/>
                </a:lnTo>
                <a:lnTo>
                  <a:pt x="208" y="3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3" name="Rectangle 25"/>
          <p:cNvSpPr>
            <a:spLocks noChangeArrowheads="1"/>
          </p:cNvSpPr>
          <p:nvPr/>
        </p:nvSpPr>
        <p:spPr bwMode="auto">
          <a:xfrm>
            <a:off x="4114800" y="695325"/>
            <a:ext cx="3200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tabLst>
                <a:tab pos="1597025" algn="l"/>
              </a:tabLst>
              <a:defRPr/>
            </a:pPr>
            <a:r>
              <a:rPr lang="en-US" sz="1600">
                <a:solidFill>
                  <a:schemeClr val="bg1"/>
                </a:solidFill>
                <a:latin typeface="Arial" charset="0"/>
              </a:rPr>
              <a:t>Sinus rate	Renin inhibiton</a:t>
            </a:r>
          </a:p>
        </p:txBody>
      </p:sp>
      <p:sp>
        <p:nvSpPr>
          <p:cNvPr id="26650" name="AutoShape 26"/>
          <p:cNvSpPr>
            <a:spLocks noChangeArrowheads="1"/>
          </p:cNvSpPr>
          <p:nvPr/>
        </p:nvSpPr>
        <p:spPr bwMode="auto">
          <a:xfrm>
            <a:off x="5124450" y="733425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gradFill rotWithShape="0">
            <a:gsLst>
              <a:gs pos="0">
                <a:srgbClr val="00FF00"/>
              </a:gs>
              <a:gs pos="100000">
                <a:srgbClr val="0076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2. Anti Heart Failure Properties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250825" y="1268413"/>
            <a:ext cx="8675688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FF0000"/>
              </a:buClr>
              <a:buFont typeface="Symbol" pitchFamily="18" charset="2"/>
              <a:buChar char="·"/>
              <a:defRPr/>
            </a:pPr>
            <a:r>
              <a:rPr lang="en-US" sz="3200" kern="0" dirty="0">
                <a:solidFill>
                  <a:schemeClr val="bg1"/>
                </a:solidFill>
                <a:latin typeface="+mn-lt"/>
                <a:cs typeface="+mn-cs"/>
              </a:rPr>
              <a:t>New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F0000"/>
              </a:buClr>
              <a:buFont typeface="Symbol" pitchFamily="18" charset="2"/>
              <a:buChar char="·"/>
              <a:defRPr/>
            </a:pPr>
            <a:r>
              <a:rPr lang="en-US" sz="3200" kern="0" dirty="0">
                <a:solidFill>
                  <a:srgbClr val="FFFF66"/>
                </a:solidFill>
                <a:latin typeface="+mn-lt"/>
                <a:cs typeface="+mn-cs"/>
              </a:rPr>
              <a:t>NOT</a:t>
            </a:r>
            <a:r>
              <a:rPr lang="en-US" sz="3200" kern="0" dirty="0">
                <a:solidFill>
                  <a:schemeClr val="bg1"/>
                </a:solidFill>
                <a:latin typeface="+mn-lt"/>
                <a:cs typeface="+mn-cs"/>
              </a:rPr>
              <a:t> all beta blockers are </a:t>
            </a:r>
            <a:r>
              <a:rPr lang="en-US" sz="3200" kern="0" dirty="0">
                <a:solidFill>
                  <a:srgbClr val="FFFF66"/>
                </a:solidFill>
                <a:latin typeface="+mn-lt"/>
                <a:cs typeface="+mn-cs"/>
              </a:rPr>
              <a:t>EQUAL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F0000"/>
              </a:buClr>
              <a:buFont typeface="Symbol" pitchFamily="18" charset="2"/>
              <a:buChar char="·"/>
              <a:defRPr/>
            </a:pPr>
            <a:r>
              <a:rPr lang="en-US" sz="3200" kern="0" dirty="0">
                <a:solidFill>
                  <a:srgbClr val="FFFF66"/>
                </a:solidFill>
                <a:latin typeface="+mn-lt"/>
                <a:cs typeface="+mn-cs"/>
              </a:rPr>
              <a:t>NON-ISA </a:t>
            </a:r>
            <a:r>
              <a:rPr lang="en-US" sz="3200" kern="0" dirty="0">
                <a:solidFill>
                  <a:schemeClr val="bg1"/>
                </a:solidFill>
                <a:latin typeface="+mn-lt"/>
                <a:cs typeface="+mn-cs"/>
              </a:rPr>
              <a:t>is vital component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F0000"/>
              </a:buClr>
              <a:buFont typeface="Symbol" pitchFamily="18" charset="2"/>
              <a:buChar char="·"/>
              <a:defRPr/>
            </a:pPr>
            <a:endParaRPr lang="en-US" sz="3200" kern="0" dirty="0">
              <a:solidFill>
                <a:schemeClr val="bg1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FF0000"/>
              </a:buClr>
              <a:buFont typeface="Symbol" pitchFamily="18" charset="2"/>
              <a:buChar char="·"/>
              <a:defRPr/>
            </a:pPr>
            <a:endParaRPr lang="en-US" sz="3200" kern="0" dirty="0">
              <a:solidFill>
                <a:schemeClr val="bg1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FF0000"/>
              </a:buClr>
              <a:buFont typeface="Symbol" pitchFamily="18" charset="2"/>
              <a:buChar char="·"/>
              <a:defRPr/>
            </a:pPr>
            <a:endParaRPr lang="en-US" sz="3200" kern="0" dirty="0">
              <a:solidFill>
                <a:schemeClr val="bg1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FF0000"/>
              </a:buClr>
              <a:buFont typeface="Symbol" pitchFamily="18" charset="2"/>
              <a:buChar char="·"/>
              <a:defRPr/>
            </a:pPr>
            <a:endParaRPr lang="en-US" sz="3200" kern="0" dirty="0">
              <a:solidFill>
                <a:schemeClr val="bg1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FF0000"/>
              </a:buClr>
              <a:buFont typeface="Symbol" pitchFamily="18" charset="2"/>
              <a:buChar char="·"/>
              <a:defRPr/>
            </a:pPr>
            <a:r>
              <a:rPr lang="en-US" sz="3200" kern="0" dirty="0" err="1">
                <a:solidFill>
                  <a:srgbClr val="FFC000"/>
                </a:solidFill>
                <a:latin typeface="+mn-lt"/>
                <a:cs typeface="+mn-cs"/>
              </a:rPr>
              <a:t>Bisoprolol</a:t>
            </a:r>
            <a:r>
              <a:rPr lang="en-US" sz="3200" kern="0" dirty="0">
                <a:solidFill>
                  <a:srgbClr val="FFC000"/>
                </a:solidFill>
                <a:latin typeface="+mn-lt"/>
                <a:cs typeface="+mn-cs"/>
              </a:rPr>
              <a:t>, </a:t>
            </a:r>
            <a:r>
              <a:rPr lang="en-US" sz="3200" kern="0" dirty="0" err="1">
                <a:solidFill>
                  <a:srgbClr val="FFC000"/>
                </a:solidFill>
                <a:latin typeface="+mn-lt"/>
                <a:cs typeface="+mn-cs"/>
              </a:rPr>
              <a:t>Carvedilol</a:t>
            </a:r>
            <a:r>
              <a:rPr lang="en-US" sz="3200" kern="0" dirty="0">
                <a:solidFill>
                  <a:srgbClr val="FFC000"/>
                </a:solidFill>
                <a:latin typeface="+mn-lt"/>
                <a:cs typeface="+mn-cs"/>
              </a:rPr>
              <a:t>, </a:t>
            </a:r>
            <a:r>
              <a:rPr lang="en-US" sz="3200" kern="0" dirty="0" err="1">
                <a:solidFill>
                  <a:srgbClr val="FFC000"/>
                </a:solidFill>
                <a:latin typeface="+mn-lt"/>
                <a:cs typeface="+mn-cs"/>
              </a:rPr>
              <a:t>Metoprolol</a:t>
            </a:r>
            <a:r>
              <a:rPr lang="en-US" sz="3200" kern="0" dirty="0">
                <a:solidFill>
                  <a:srgbClr val="FFC000"/>
                </a:solidFill>
                <a:latin typeface="+mn-lt"/>
                <a:cs typeface="+mn-cs"/>
              </a:rPr>
              <a:t>: Mort &lt;35%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906588" y="3213100"/>
            <a:ext cx="1655762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00FF00"/>
                </a:solidFill>
              </a:rPr>
              <a:t>Xamoterol</a:t>
            </a:r>
          </a:p>
          <a:p>
            <a:pPr algn="ctr" eaLnBrk="0" hangingPunct="0"/>
            <a:endParaRPr lang="en-US">
              <a:solidFill>
                <a:srgbClr val="00FF00"/>
              </a:solidFill>
            </a:endParaRPr>
          </a:p>
          <a:p>
            <a:pPr algn="ctr" eaLnBrk="0" hangingPunct="0"/>
            <a:r>
              <a:rPr lang="en-US">
                <a:solidFill>
                  <a:srgbClr val="00FF00"/>
                </a:solidFill>
              </a:rPr>
              <a:t>Bucindolol</a:t>
            </a:r>
          </a:p>
          <a:p>
            <a:pPr algn="ctr" eaLnBrk="0" hangingPunct="0"/>
            <a:endParaRPr lang="en-US">
              <a:solidFill>
                <a:srgbClr val="00FF00"/>
              </a:solidFill>
            </a:endParaRPr>
          </a:p>
          <a:p>
            <a:pPr algn="ctr" eaLnBrk="0" hangingPunct="0"/>
            <a:r>
              <a:rPr lang="en-US">
                <a:solidFill>
                  <a:srgbClr val="00FF00"/>
                </a:solidFill>
              </a:rPr>
              <a:t>Nevibolol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706813" y="3213100"/>
            <a:ext cx="50419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>
                <a:solidFill>
                  <a:schemeClr val="bg1"/>
                </a:solidFill>
              </a:rPr>
              <a:t>Mortality &gt;25%</a:t>
            </a:r>
          </a:p>
          <a:p>
            <a:pPr algn="just" eaLnBrk="0" hangingPunct="0"/>
            <a:endParaRPr lang="en-US">
              <a:solidFill>
                <a:schemeClr val="bg1"/>
              </a:solidFill>
            </a:endParaRPr>
          </a:p>
          <a:p>
            <a:pPr algn="just" eaLnBrk="0" hangingPunct="0"/>
            <a:r>
              <a:rPr lang="en-US">
                <a:solidFill>
                  <a:schemeClr val="bg1"/>
                </a:solidFill>
              </a:rPr>
              <a:t>Mortality n.n. &lt;10%                 ISA +</a:t>
            </a:r>
          </a:p>
          <a:p>
            <a:pPr algn="just" eaLnBrk="0" hangingPunct="0"/>
            <a:endParaRPr lang="en-US">
              <a:solidFill>
                <a:schemeClr val="bg1"/>
              </a:solidFill>
            </a:endParaRPr>
          </a:p>
          <a:p>
            <a:pPr algn="just" eaLnBrk="0" hangingPunct="0"/>
            <a:r>
              <a:rPr lang="en-US">
                <a:solidFill>
                  <a:schemeClr val="bg1"/>
                </a:solidFill>
              </a:rPr>
              <a:t>Mortality n.s.&lt;12% (elderly)</a:t>
            </a:r>
          </a:p>
        </p:txBody>
      </p:sp>
      <p:sp>
        <p:nvSpPr>
          <p:cNvPr id="27654" name="AutoShape 12"/>
          <p:cNvSpPr>
            <a:spLocks/>
          </p:cNvSpPr>
          <p:nvPr/>
        </p:nvSpPr>
        <p:spPr bwMode="auto">
          <a:xfrm>
            <a:off x="7315200" y="3357563"/>
            <a:ext cx="71438" cy="1655762"/>
          </a:xfrm>
          <a:prstGeom prst="rightBracket">
            <a:avLst>
              <a:gd name="adj" fmla="val 19314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00"/>
                </a:solidFill>
              </a:rPr>
              <a:t>Mechanism of anti heart failure</a:t>
            </a:r>
          </a:p>
        </p:txBody>
      </p:sp>
      <p:sp>
        <p:nvSpPr>
          <p:cNvPr id="28675" name="Rectangle 1027"/>
          <p:cNvSpPr>
            <a:spLocks noChangeArrowheads="1"/>
          </p:cNvSpPr>
          <p:nvPr/>
        </p:nvSpPr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>
                <a:solidFill>
                  <a:schemeClr val="bg1"/>
                </a:solidFill>
                <a:latin typeface="Calibri" pitchFamily="34" charset="0"/>
              </a:rPr>
              <a:t>Bradycardia-prolonged diastolic coronary filling time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>
                <a:solidFill>
                  <a:schemeClr val="bg1"/>
                </a:solidFill>
                <a:latin typeface="Calibri" pitchFamily="34" charset="0"/>
              </a:rPr>
              <a:t>Anti-ischaemia-decreased oxyg. requirement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>
                <a:solidFill>
                  <a:schemeClr val="bg1"/>
                </a:solidFill>
                <a:latin typeface="Calibri" pitchFamily="34" charset="0"/>
              </a:rPr>
              <a:t>Anti-arrhythmic( sudden death)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>
                <a:solidFill>
                  <a:srgbClr val="FF0000"/>
                </a:solidFill>
                <a:latin typeface="Calibri" pitchFamily="34" charset="0"/>
              </a:rPr>
              <a:t>Inhibition of catecholamine-induced necrosis and apoptosis (beta-1)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en-GB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en-GB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en-GB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en-GB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8676" name="Rectangle 1028"/>
          <p:cNvSpPr>
            <a:spLocks noChangeArrowheads="1"/>
          </p:cNvSpPr>
          <p:nvPr/>
        </p:nvSpPr>
        <p:spPr bwMode="auto">
          <a:xfrm>
            <a:off x="4648200" y="1600200"/>
            <a:ext cx="4038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2800">
                <a:solidFill>
                  <a:schemeClr val="bg1"/>
                </a:solidFill>
                <a:latin typeface="Calibri" pitchFamily="34" charset="0"/>
              </a:rPr>
              <a:t>Up-regulation of B-1 receptors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2800">
                <a:solidFill>
                  <a:schemeClr val="bg1"/>
                </a:solidFill>
                <a:latin typeface="Calibri" pitchFamily="34" charset="0"/>
              </a:rPr>
              <a:t>Inhibition of renin-angiotensin-aldosterone system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2800">
                <a:solidFill>
                  <a:schemeClr val="bg1"/>
                </a:solidFill>
                <a:latin typeface="Calibri" pitchFamily="34" charset="0"/>
              </a:rPr>
              <a:t>Increase in atrial natriuretic factor</a:t>
            </a: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52425" y="252413"/>
            <a:ext cx="84312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GB" sz="3600" b="1">
                <a:solidFill>
                  <a:srgbClr val="FFFF00"/>
                </a:solidFill>
                <a:latin typeface="Calibri" pitchFamily="34" charset="0"/>
              </a:rPr>
              <a:t>CIBIS III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61950" y="847725"/>
            <a:ext cx="84312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GB" sz="3000" b="1">
                <a:solidFill>
                  <a:srgbClr val="00FF00"/>
                </a:solidFill>
                <a:latin typeface="Calibri" pitchFamily="34" charset="0"/>
              </a:rPr>
              <a:t>Dose titration</a:t>
            </a:r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341313" y="2003425"/>
            <a:ext cx="8542337" cy="4291013"/>
            <a:chOff x="215" y="1262"/>
            <a:chExt cx="5381" cy="2703"/>
          </a:xfrm>
        </p:grpSpPr>
        <p:sp>
          <p:nvSpPr>
            <p:cNvPr id="29701" name="Freeform 5"/>
            <p:cNvSpPr>
              <a:spLocks/>
            </p:cNvSpPr>
            <p:nvPr/>
          </p:nvSpPr>
          <p:spPr bwMode="auto">
            <a:xfrm>
              <a:off x="3116" y="1943"/>
              <a:ext cx="2095" cy="321"/>
            </a:xfrm>
            <a:custGeom>
              <a:avLst/>
              <a:gdLst>
                <a:gd name="T0" fmla="*/ 2095 w 2095"/>
                <a:gd name="T1" fmla="*/ 321 h 321"/>
                <a:gd name="T2" fmla="*/ 0 w 2095"/>
                <a:gd name="T3" fmla="*/ 321 h 321"/>
                <a:gd name="T4" fmla="*/ 0 w 2095"/>
                <a:gd name="T5" fmla="*/ 249 h 321"/>
                <a:gd name="T6" fmla="*/ 293 w 2095"/>
                <a:gd name="T7" fmla="*/ 249 h 321"/>
                <a:gd name="T8" fmla="*/ 293 w 2095"/>
                <a:gd name="T9" fmla="*/ 163 h 321"/>
                <a:gd name="T10" fmla="*/ 588 w 2095"/>
                <a:gd name="T11" fmla="*/ 163 h 321"/>
                <a:gd name="T12" fmla="*/ 588 w 2095"/>
                <a:gd name="T13" fmla="*/ 0 h 321"/>
                <a:gd name="T14" fmla="*/ 2095 w 2095"/>
                <a:gd name="T15" fmla="*/ 0 h 321"/>
                <a:gd name="T16" fmla="*/ 2095 w 2095"/>
                <a:gd name="T17" fmla="*/ 321 h 3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95"/>
                <a:gd name="T28" fmla="*/ 0 h 321"/>
                <a:gd name="T29" fmla="*/ 2095 w 2095"/>
                <a:gd name="T30" fmla="*/ 321 h 3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95" h="321">
                  <a:moveTo>
                    <a:pt x="2095" y="321"/>
                  </a:moveTo>
                  <a:lnTo>
                    <a:pt x="0" y="321"/>
                  </a:lnTo>
                  <a:lnTo>
                    <a:pt x="0" y="249"/>
                  </a:lnTo>
                  <a:lnTo>
                    <a:pt x="293" y="249"/>
                  </a:lnTo>
                  <a:lnTo>
                    <a:pt x="293" y="163"/>
                  </a:lnTo>
                  <a:lnTo>
                    <a:pt x="588" y="163"/>
                  </a:lnTo>
                  <a:lnTo>
                    <a:pt x="588" y="0"/>
                  </a:lnTo>
                  <a:lnTo>
                    <a:pt x="2095" y="0"/>
                  </a:lnTo>
                  <a:lnTo>
                    <a:pt x="2095" y="321"/>
                  </a:lnTo>
                  <a:close/>
                </a:path>
              </a:pathLst>
            </a:custGeom>
            <a:solidFill>
              <a:srgbClr val="67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02" name="Freeform 6"/>
            <p:cNvSpPr>
              <a:spLocks noEditPoints="1"/>
            </p:cNvSpPr>
            <p:nvPr/>
          </p:nvSpPr>
          <p:spPr bwMode="auto">
            <a:xfrm>
              <a:off x="3114" y="1941"/>
              <a:ext cx="2099" cy="325"/>
            </a:xfrm>
            <a:custGeom>
              <a:avLst/>
              <a:gdLst>
                <a:gd name="T0" fmla="*/ 2 w 2099"/>
                <a:gd name="T1" fmla="*/ 325 h 325"/>
                <a:gd name="T2" fmla="*/ 2097 w 2099"/>
                <a:gd name="T3" fmla="*/ 321 h 325"/>
                <a:gd name="T4" fmla="*/ 2 w 2099"/>
                <a:gd name="T5" fmla="*/ 325 h 325"/>
                <a:gd name="T6" fmla="*/ 0 w 2099"/>
                <a:gd name="T7" fmla="*/ 323 h 325"/>
                <a:gd name="T8" fmla="*/ 2 w 2099"/>
                <a:gd name="T9" fmla="*/ 325 h 325"/>
                <a:gd name="T10" fmla="*/ 0 w 2099"/>
                <a:gd name="T11" fmla="*/ 251 h 325"/>
                <a:gd name="T12" fmla="*/ 4 w 2099"/>
                <a:gd name="T13" fmla="*/ 323 h 325"/>
                <a:gd name="T14" fmla="*/ 0 w 2099"/>
                <a:gd name="T15" fmla="*/ 251 h 325"/>
                <a:gd name="T16" fmla="*/ 2 w 2099"/>
                <a:gd name="T17" fmla="*/ 249 h 325"/>
                <a:gd name="T18" fmla="*/ 0 w 2099"/>
                <a:gd name="T19" fmla="*/ 251 h 325"/>
                <a:gd name="T20" fmla="*/ 295 w 2099"/>
                <a:gd name="T21" fmla="*/ 249 h 325"/>
                <a:gd name="T22" fmla="*/ 2 w 2099"/>
                <a:gd name="T23" fmla="*/ 253 h 325"/>
                <a:gd name="T24" fmla="*/ 297 w 2099"/>
                <a:gd name="T25" fmla="*/ 251 h 325"/>
                <a:gd name="T26" fmla="*/ 295 w 2099"/>
                <a:gd name="T27" fmla="*/ 253 h 325"/>
                <a:gd name="T28" fmla="*/ 297 w 2099"/>
                <a:gd name="T29" fmla="*/ 251 h 325"/>
                <a:gd name="T30" fmla="*/ 293 w 2099"/>
                <a:gd name="T31" fmla="*/ 165 h 325"/>
                <a:gd name="T32" fmla="*/ 297 w 2099"/>
                <a:gd name="T33" fmla="*/ 251 h 325"/>
                <a:gd name="T34" fmla="*/ 293 w 2099"/>
                <a:gd name="T35" fmla="*/ 165 h 325"/>
                <a:gd name="T36" fmla="*/ 295 w 2099"/>
                <a:gd name="T37" fmla="*/ 163 h 325"/>
                <a:gd name="T38" fmla="*/ 293 w 2099"/>
                <a:gd name="T39" fmla="*/ 165 h 325"/>
                <a:gd name="T40" fmla="*/ 590 w 2099"/>
                <a:gd name="T41" fmla="*/ 163 h 325"/>
                <a:gd name="T42" fmla="*/ 295 w 2099"/>
                <a:gd name="T43" fmla="*/ 167 h 325"/>
                <a:gd name="T44" fmla="*/ 592 w 2099"/>
                <a:gd name="T45" fmla="*/ 165 h 325"/>
                <a:gd name="T46" fmla="*/ 590 w 2099"/>
                <a:gd name="T47" fmla="*/ 167 h 325"/>
                <a:gd name="T48" fmla="*/ 592 w 2099"/>
                <a:gd name="T49" fmla="*/ 165 h 325"/>
                <a:gd name="T50" fmla="*/ 588 w 2099"/>
                <a:gd name="T51" fmla="*/ 2 h 325"/>
                <a:gd name="T52" fmla="*/ 592 w 2099"/>
                <a:gd name="T53" fmla="*/ 165 h 325"/>
                <a:gd name="T54" fmla="*/ 588 w 2099"/>
                <a:gd name="T55" fmla="*/ 2 h 325"/>
                <a:gd name="T56" fmla="*/ 590 w 2099"/>
                <a:gd name="T57" fmla="*/ 0 h 325"/>
                <a:gd name="T58" fmla="*/ 588 w 2099"/>
                <a:gd name="T59" fmla="*/ 2 h 325"/>
                <a:gd name="T60" fmla="*/ 2097 w 2099"/>
                <a:gd name="T61" fmla="*/ 0 h 325"/>
                <a:gd name="T62" fmla="*/ 590 w 2099"/>
                <a:gd name="T63" fmla="*/ 4 h 325"/>
                <a:gd name="T64" fmla="*/ 2097 w 2099"/>
                <a:gd name="T65" fmla="*/ 0 h 325"/>
                <a:gd name="T66" fmla="*/ 2099 w 2099"/>
                <a:gd name="T67" fmla="*/ 2 h 325"/>
                <a:gd name="T68" fmla="*/ 2097 w 2099"/>
                <a:gd name="T69" fmla="*/ 0 h 325"/>
                <a:gd name="T70" fmla="*/ 2099 w 2099"/>
                <a:gd name="T71" fmla="*/ 323 h 325"/>
                <a:gd name="T72" fmla="*/ 2095 w 2099"/>
                <a:gd name="T73" fmla="*/ 2 h 325"/>
                <a:gd name="T74" fmla="*/ 2099 w 2099"/>
                <a:gd name="T75" fmla="*/ 323 h 325"/>
                <a:gd name="T76" fmla="*/ 2097 w 2099"/>
                <a:gd name="T77" fmla="*/ 325 h 325"/>
                <a:gd name="T78" fmla="*/ 2099 w 2099"/>
                <a:gd name="T79" fmla="*/ 323 h 32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099"/>
                <a:gd name="T121" fmla="*/ 0 h 325"/>
                <a:gd name="T122" fmla="*/ 2099 w 2099"/>
                <a:gd name="T123" fmla="*/ 325 h 32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099" h="325">
                  <a:moveTo>
                    <a:pt x="2097" y="325"/>
                  </a:moveTo>
                  <a:lnTo>
                    <a:pt x="2" y="325"/>
                  </a:lnTo>
                  <a:lnTo>
                    <a:pt x="2" y="321"/>
                  </a:lnTo>
                  <a:lnTo>
                    <a:pt x="2097" y="321"/>
                  </a:lnTo>
                  <a:lnTo>
                    <a:pt x="2097" y="325"/>
                  </a:lnTo>
                  <a:close/>
                  <a:moveTo>
                    <a:pt x="2" y="325"/>
                  </a:moveTo>
                  <a:lnTo>
                    <a:pt x="0" y="325"/>
                  </a:lnTo>
                  <a:lnTo>
                    <a:pt x="0" y="323"/>
                  </a:lnTo>
                  <a:lnTo>
                    <a:pt x="2" y="323"/>
                  </a:lnTo>
                  <a:lnTo>
                    <a:pt x="2" y="325"/>
                  </a:lnTo>
                  <a:close/>
                  <a:moveTo>
                    <a:pt x="0" y="323"/>
                  </a:moveTo>
                  <a:lnTo>
                    <a:pt x="0" y="251"/>
                  </a:lnTo>
                  <a:lnTo>
                    <a:pt x="4" y="251"/>
                  </a:lnTo>
                  <a:lnTo>
                    <a:pt x="4" y="323"/>
                  </a:lnTo>
                  <a:lnTo>
                    <a:pt x="0" y="323"/>
                  </a:lnTo>
                  <a:close/>
                  <a:moveTo>
                    <a:pt x="0" y="251"/>
                  </a:moveTo>
                  <a:lnTo>
                    <a:pt x="0" y="249"/>
                  </a:lnTo>
                  <a:lnTo>
                    <a:pt x="2" y="249"/>
                  </a:lnTo>
                  <a:lnTo>
                    <a:pt x="2" y="251"/>
                  </a:lnTo>
                  <a:lnTo>
                    <a:pt x="0" y="251"/>
                  </a:lnTo>
                  <a:close/>
                  <a:moveTo>
                    <a:pt x="2" y="249"/>
                  </a:moveTo>
                  <a:lnTo>
                    <a:pt x="295" y="249"/>
                  </a:lnTo>
                  <a:lnTo>
                    <a:pt x="295" y="253"/>
                  </a:lnTo>
                  <a:lnTo>
                    <a:pt x="2" y="253"/>
                  </a:lnTo>
                  <a:lnTo>
                    <a:pt x="2" y="249"/>
                  </a:lnTo>
                  <a:close/>
                  <a:moveTo>
                    <a:pt x="297" y="251"/>
                  </a:moveTo>
                  <a:lnTo>
                    <a:pt x="297" y="253"/>
                  </a:lnTo>
                  <a:lnTo>
                    <a:pt x="295" y="253"/>
                  </a:lnTo>
                  <a:lnTo>
                    <a:pt x="295" y="251"/>
                  </a:lnTo>
                  <a:lnTo>
                    <a:pt x="297" y="251"/>
                  </a:lnTo>
                  <a:close/>
                  <a:moveTo>
                    <a:pt x="293" y="251"/>
                  </a:moveTo>
                  <a:lnTo>
                    <a:pt x="293" y="165"/>
                  </a:lnTo>
                  <a:lnTo>
                    <a:pt x="297" y="165"/>
                  </a:lnTo>
                  <a:lnTo>
                    <a:pt x="297" y="251"/>
                  </a:lnTo>
                  <a:lnTo>
                    <a:pt x="293" y="251"/>
                  </a:lnTo>
                  <a:close/>
                  <a:moveTo>
                    <a:pt x="293" y="165"/>
                  </a:moveTo>
                  <a:lnTo>
                    <a:pt x="293" y="163"/>
                  </a:lnTo>
                  <a:lnTo>
                    <a:pt x="295" y="163"/>
                  </a:lnTo>
                  <a:lnTo>
                    <a:pt x="295" y="165"/>
                  </a:lnTo>
                  <a:lnTo>
                    <a:pt x="293" y="165"/>
                  </a:lnTo>
                  <a:close/>
                  <a:moveTo>
                    <a:pt x="295" y="163"/>
                  </a:moveTo>
                  <a:lnTo>
                    <a:pt x="590" y="163"/>
                  </a:lnTo>
                  <a:lnTo>
                    <a:pt x="590" y="167"/>
                  </a:lnTo>
                  <a:lnTo>
                    <a:pt x="295" y="167"/>
                  </a:lnTo>
                  <a:lnTo>
                    <a:pt x="295" y="163"/>
                  </a:lnTo>
                  <a:close/>
                  <a:moveTo>
                    <a:pt x="592" y="165"/>
                  </a:moveTo>
                  <a:lnTo>
                    <a:pt x="592" y="167"/>
                  </a:lnTo>
                  <a:lnTo>
                    <a:pt x="590" y="167"/>
                  </a:lnTo>
                  <a:lnTo>
                    <a:pt x="590" y="165"/>
                  </a:lnTo>
                  <a:lnTo>
                    <a:pt x="592" y="165"/>
                  </a:lnTo>
                  <a:close/>
                  <a:moveTo>
                    <a:pt x="588" y="165"/>
                  </a:moveTo>
                  <a:lnTo>
                    <a:pt x="588" y="2"/>
                  </a:lnTo>
                  <a:lnTo>
                    <a:pt x="592" y="2"/>
                  </a:lnTo>
                  <a:lnTo>
                    <a:pt x="592" y="165"/>
                  </a:lnTo>
                  <a:lnTo>
                    <a:pt x="588" y="165"/>
                  </a:lnTo>
                  <a:close/>
                  <a:moveTo>
                    <a:pt x="588" y="2"/>
                  </a:moveTo>
                  <a:lnTo>
                    <a:pt x="588" y="0"/>
                  </a:lnTo>
                  <a:lnTo>
                    <a:pt x="590" y="0"/>
                  </a:lnTo>
                  <a:lnTo>
                    <a:pt x="590" y="2"/>
                  </a:lnTo>
                  <a:lnTo>
                    <a:pt x="588" y="2"/>
                  </a:lnTo>
                  <a:close/>
                  <a:moveTo>
                    <a:pt x="590" y="0"/>
                  </a:moveTo>
                  <a:lnTo>
                    <a:pt x="2097" y="0"/>
                  </a:lnTo>
                  <a:lnTo>
                    <a:pt x="2097" y="4"/>
                  </a:lnTo>
                  <a:lnTo>
                    <a:pt x="590" y="4"/>
                  </a:lnTo>
                  <a:lnTo>
                    <a:pt x="590" y="0"/>
                  </a:lnTo>
                  <a:close/>
                  <a:moveTo>
                    <a:pt x="2097" y="0"/>
                  </a:moveTo>
                  <a:lnTo>
                    <a:pt x="2099" y="0"/>
                  </a:lnTo>
                  <a:lnTo>
                    <a:pt x="2099" y="2"/>
                  </a:lnTo>
                  <a:lnTo>
                    <a:pt x="2097" y="2"/>
                  </a:lnTo>
                  <a:lnTo>
                    <a:pt x="2097" y="0"/>
                  </a:lnTo>
                  <a:close/>
                  <a:moveTo>
                    <a:pt x="2099" y="2"/>
                  </a:moveTo>
                  <a:lnTo>
                    <a:pt x="2099" y="323"/>
                  </a:lnTo>
                  <a:lnTo>
                    <a:pt x="2095" y="323"/>
                  </a:lnTo>
                  <a:lnTo>
                    <a:pt x="2095" y="2"/>
                  </a:lnTo>
                  <a:lnTo>
                    <a:pt x="2099" y="2"/>
                  </a:lnTo>
                  <a:close/>
                  <a:moveTo>
                    <a:pt x="2099" y="323"/>
                  </a:moveTo>
                  <a:lnTo>
                    <a:pt x="2099" y="325"/>
                  </a:lnTo>
                  <a:lnTo>
                    <a:pt x="2097" y="325"/>
                  </a:lnTo>
                  <a:lnTo>
                    <a:pt x="2097" y="323"/>
                  </a:lnTo>
                  <a:lnTo>
                    <a:pt x="2099" y="3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03" name="Freeform 7"/>
            <p:cNvSpPr>
              <a:spLocks/>
            </p:cNvSpPr>
            <p:nvPr/>
          </p:nvSpPr>
          <p:spPr bwMode="auto">
            <a:xfrm>
              <a:off x="714" y="2264"/>
              <a:ext cx="4497" cy="324"/>
            </a:xfrm>
            <a:custGeom>
              <a:avLst/>
              <a:gdLst>
                <a:gd name="T0" fmla="*/ 4497 w 4497"/>
                <a:gd name="T1" fmla="*/ 0 h 324"/>
                <a:gd name="T2" fmla="*/ 1496 w 4497"/>
                <a:gd name="T3" fmla="*/ 0 h 324"/>
                <a:gd name="T4" fmla="*/ 1496 w 4497"/>
                <a:gd name="T5" fmla="*/ 88 h 324"/>
                <a:gd name="T6" fmla="*/ 1201 w 4497"/>
                <a:gd name="T7" fmla="*/ 88 h 324"/>
                <a:gd name="T8" fmla="*/ 1201 w 4497"/>
                <a:gd name="T9" fmla="*/ 164 h 324"/>
                <a:gd name="T10" fmla="*/ 908 w 4497"/>
                <a:gd name="T11" fmla="*/ 164 h 324"/>
                <a:gd name="T12" fmla="*/ 908 w 4497"/>
                <a:gd name="T13" fmla="*/ 208 h 324"/>
                <a:gd name="T14" fmla="*/ 606 w 4497"/>
                <a:gd name="T15" fmla="*/ 208 h 324"/>
                <a:gd name="T16" fmla="*/ 606 w 4497"/>
                <a:gd name="T17" fmla="*/ 252 h 324"/>
                <a:gd name="T18" fmla="*/ 303 w 4497"/>
                <a:gd name="T19" fmla="*/ 252 h 324"/>
                <a:gd name="T20" fmla="*/ 303 w 4497"/>
                <a:gd name="T21" fmla="*/ 290 h 324"/>
                <a:gd name="T22" fmla="*/ 0 w 4497"/>
                <a:gd name="T23" fmla="*/ 290 h 324"/>
                <a:gd name="T24" fmla="*/ 0 w 4497"/>
                <a:gd name="T25" fmla="*/ 324 h 324"/>
                <a:gd name="T26" fmla="*/ 4497 w 4497"/>
                <a:gd name="T27" fmla="*/ 324 h 324"/>
                <a:gd name="T28" fmla="*/ 4497 w 4497"/>
                <a:gd name="T29" fmla="*/ 0 h 32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497"/>
                <a:gd name="T46" fmla="*/ 0 h 324"/>
                <a:gd name="T47" fmla="*/ 4497 w 4497"/>
                <a:gd name="T48" fmla="*/ 324 h 32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497" h="324">
                  <a:moveTo>
                    <a:pt x="4497" y="0"/>
                  </a:moveTo>
                  <a:lnTo>
                    <a:pt x="1496" y="0"/>
                  </a:lnTo>
                  <a:lnTo>
                    <a:pt x="1496" y="88"/>
                  </a:lnTo>
                  <a:lnTo>
                    <a:pt x="1201" y="88"/>
                  </a:lnTo>
                  <a:lnTo>
                    <a:pt x="1201" y="164"/>
                  </a:lnTo>
                  <a:lnTo>
                    <a:pt x="908" y="164"/>
                  </a:lnTo>
                  <a:lnTo>
                    <a:pt x="908" y="208"/>
                  </a:lnTo>
                  <a:lnTo>
                    <a:pt x="606" y="208"/>
                  </a:lnTo>
                  <a:lnTo>
                    <a:pt x="606" y="252"/>
                  </a:lnTo>
                  <a:lnTo>
                    <a:pt x="303" y="252"/>
                  </a:lnTo>
                  <a:lnTo>
                    <a:pt x="303" y="290"/>
                  </a:lnTo>
                  <a:lnTo>
                    <a:pt x="0" y="290"/>
                  </a:lnTo>
                  <a:lnTo>
                    <a:pt x="0" y="324"/>
                  </a:lnTo>
                  <a:lnTo>
                    <a:pt x="4497" y="324"/>
                  </a:lnTo>
                  <a:lnTo>
                    <a:pt x="4497" y="0"/>
                  </a:lnTo>
                  <a:close/>
                </a:path>
              </a:pathLst>
            </a:custGeom>
            <a:solidFill>
              <a:srgbClr val="FF1B1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04" name="Freeform 8"/>
            <p:cNvSpPr>
              <a:spLocks noEditPoints="1"/>
            </p:cNvSpPr>
            <p:nvPr/>
          </p:nvSpPr>
          <p:spPr bwMode="auto">
            <a:xfrm>
              <a:off x="712" y="2262"/>
              <a:ext cx="4501" cy="330"/>
            </a:xfrm>
            <a:custGeom>
              <a:avLst/>
              <a:gdLst>
                <a:gd name="T0" fmla="*/ 1498 w 4501"/>
                <a:gd name="T1" fmla="*/ 0 h 330"/>
                <a:gd name="T2" fmla="*/ 1496 w 4501"/>
                <a:gd name="T3" fmla="*/ 2 h 330"/>
                <a:gd name="T4" fmla="*/ 1498 w 4501"/>
                <a:gd name="T5" fmla="*/ 2 h 330"/>
                <a:gd name="T6" fmla="*/ 1500 w 4501"/>
                <a:gd name="T7" fmla="*/ 90 h 330"/>
                <a:gd name="T8" fmla="*/ 1500 w 4501"/>
                <a:gd name="T9" fmla="*/ 2 h 330"/>
                <a:gd name="T10" fmla="*/ 1498 w 4501"/>
                <a:gd name="T11" fmla="*/ 92 h 330"/>
                <a:gd name="T12" fmla="*/ 1498 w 4501"/>
                <a:gd name="T13" fmla="*/ 92 h 330"/>
                <a:gd name="T14" fmla="*/ 1498 w 4501"/>
                <a:gd name="T15" fmla="*/ 88 h 330"/>
                <a:gd name="T16" fmla="*/ 1199 w 4501"/>
                <a:gd name="T17" fmla="*/ 88 h 330"/>
                <a:gd name="T18" fmla="*/ 1199 w 4501"/>
                <a:gd name="T19" fmla="*/ 90 h 330"/>
                <a:gd name="T20" fmla="*/ 1199 w 4501"/>
                <a:gd name="T21" fmla="*/ 166 h 330"/>
                <a:gd name="T22" fmla="*/ 1205 w 4501"/>
                <a:gd name="T23" fmla="*/ 166 h 330"/>
                <a:gd name="T24" fmla="*/ 1203 w 4501"/>
                <a:gd name="T25" fmla="*/ 166 h 330"/>
                <a:gd name="T26" fmla="*/ 910 w 4501"/>
                <a:gd name="T27" fmla="*/ 168 h 330"/>
                <a:gd name="T28" fmla="*/ 1203 w 4501"/>
                <a:gd name="T29" fmla="*/ 168 h 330"/>
                <a:gd name="T30" fmla="*/ 910 w 4501"/>
                <a:gd name="T31" fmla="*/ 164 h 330"/>
                <a:gd name="T32" fmla="*/ 912 w 4501"/>
                <a:gd name="T33" fmla="*/ 166 h 330"/>
                <a:gd name="T34" fmla="*/ 908 w 4501"/>
                <a:gd name="T35" fmla="*/ 166 h 330"/>
                <a:gd name="T36" fmla="*/ 912 w 4501"/>
                <a:gd name="T37" fmla="*/ 212 h 330"/>
                <a:gd name="T38" fmla="*/ 912 w 4501"/>
                <a:gd name="T39" fmla="*/ 210 h 330"/>
                <a:gd name="T40" fmla="*/ 608 w 4501"/>
                <a:gd name="T41" fmla="*/ 208 h 330"/>
                <a:gd name="T42" fmla="*/ 604 w 4501"/>
                <a:gd name="T43" fmla="*/ 210 h 330"/>
                <a:gd name="T44" fmla="*/ 608 w 4501"/>
                <a:gd name="T45" fmla="*/ 210 h 330"/>
                <a:gd name="T46" fmla="*/ 610 w 4501"/>
                <a:gd name="T47" fmla="*/ 254 h 330"/>
                <a:gd name="T48" fmla="*/ 610 w 4501"/>
                <a:gd name="T49" fmla="*/ 210 h 330"/>
                <a:gd name="T50" fmla="*/ 608 w 4501"/>
                <a:gd name="T51" fmla="*/ 256 h 330"/>
                <a:gd name="T52" fmla="*/ 608 w 4501"/>
                <a:gd name="T53" fmla="*/ 256 h 330"/>
                <a:gd name="T54" fmla="*/ 608 w 4501"/>
                <a:gd name="T55" fmla="*/ 252 h 330"/>
                <a:gd name="T56" fmla="*/ 303 w 4501"/>
                <a:gd name="T57" fmla="*/ 252 h 330"/>
                <a:gd name="T58" fmla="*/ 303 w 4501"/>
                <a:gd name="T59" fmla="*/ 254 h 330"/>
                <a:gd name="T60" fmla="*/ 303 w 4501"/>
                <a:gd name="T61" fmla="*/ 292 h 330"/>
                <a:gd name="T62" fmla="*/ 307 w 4501"/>
                <a:gd name="T63" fmla="*/ 292 h 330"/>
                <a:gd name="T64" fmla="*/ 305 w 4501"/>
                <a:gd name="T65" fmla="*/ 292 h 330"/>
                <a:gd name="T66" fmla="*/ 2 w 4501"/>
                <a:gd name="T67" fmla="*/ 294 h 330"/>
                <a:gd name="T68" fmla="*/ 305 w 4501"/>
                <a:gd name="T69" fmla="*/ 294 h 330"/>
                <a:gd name="T70" fmla="*/ 2 w 4501"/>
                <a:gd name="T71" fmla="*/ 290 h 330"/>
                <a:gd name="T72" fmla="*/ 4 w 4501"/>
                <a:gd name="T73" fmla="*/ 292 h 330"/>
                <a:gd name="T74" fmla="*/ 0 w 4501"/>
                <a:gd name="T75" fmla="*/ 292 h 330"/>
                <a:gd name="T76" fmla="*/ 0 w 4501"/>
                <a:gd name="T77" fmla="*/ 330 h 330"/>
                <a:gd name="T78" fmla="*/ 2 w 4501"/>
                <a:gd name="T79" fmla="*/ 330 h 330"/>
                <a:gd name="T80" fmla="*/ 4499 w 4501"/>
                <a:gd name="T81" fmla="*/ 330 h 330"/>
                <a:gd name="T82" fmla="*/ 4501 w 4501"/>
                <a:gd name="T83" fmla="*/ 326 h 330"/>
                <a:gd name="T84" fmla="*/ 4499 w 4501"/>
                <a:gd name="T85" fmla="*/ 326 h 330"/>
                <a:gd name="T86" fmla="*/ 4497 w 4501"/>
                <a:gd name="T87" fmla="*/ 2 h 330"/>
                <a:gd name="T88" fmla="*/ 4497 w 4501"/>
                <a:gd name="T89" fmla="*/ 326 h 330"/>
                <a:gd name="T90" fmla="*/ 4501 w 4501"/>
                <a:gd name="T91" fmla="*/ 2 h 33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501"/>
                <a:gd name="T139" fmla="*/ 0 h 330"/>
                <a:gd name="T140" fmla="*/ 4501 w 4501"/>
                <a:gd name="T141" fmla="*/ 330 h 33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501" h="330">
                  <a:moveTo>
                    <a:pt x="4499" y="4"/>
                  </a:moveTo>
                  <a:lnTo>
                    <a:pt x="1498" y="4"/>
                  </a:lnTo>
                  <a:lnTo>
                    <a:pt x="1498" y="0"/>
                  </a:lnTo>
                  <a:lnTo>
                    <a:pt x="4499" y="0"/>
                  </a:lnTo>
                  <a:lnTo>
                    <a:pt x="4499" y="4"/>
                  </a:lnTo>
                  <a:close/>
                  <a:moveTo>
                    <a:pt x="1496" y="2"/>
                  </a:moveTo>
                  <a:lnTo>
                    <a:pt x="1496" y="0"/>
                  </a:lnTo>
                  <a:lnTo>
                    <a:pt x="1498" y="0"/>
                  </a:lnTo>
                  <a:lnTo>
                    <a:pt x="1498" y="2"/>
                  </a:lnTo>
                  <a:lnTo>
                    <a:pt x="1496" y="2"/>
                  </a:lnTo>
                  <a:close/>
                  <a:moveTo>
                    <a:pt x="1500" y="2"/>
                  </a:moveTo>
                  <a:lnTo>
                    <a:pt x="1500" y="90"/>
                  </a:lnTo>
                  <a:lnTo>
                    <a:pt x="1496" y="90"/>
                  </a:lnTo>
                  <a:lnTo>
                    <a:pt x="1496" y="2"/>
                  </a:lnTo>
                  <a:lnTo>
                    <a:pt x="1500" y="2"/>
                  </a:lnTo>
                  <a:close/>
                  <a:moveTo>
                    <a:pt x="1500" y="90"/>
                  </a:moveTo>
                  <a:lnTo>
                    <a:pt x="1500" y="92"/>
                  </a:lnTo>
                  <a:lnTo>
                    <a:pt x="1498" y="92"/>
                  </a:lnTo>
                  <a:lnTo>
                    <a:pt x="1498" y="90"/>
                  </a:lnTo>
                  <a:lnTo>
                    <a:pt x="1500" y="90"/>
                  </a:lnTo>
                  <a:close/>
                  <a:moveTo>
                    <a:pt x="1498" y="92"/>
                  </a:moveTo>
                  <a:lnTo>
                    <a:pt x="1203" y="92"/>
                  </a:lnTo>
                  <a:lnTo>
                    <a:pt x="1203" y="88"/>
                  </a:lnTo>
                  <a:lnTo>
                    <a:pt x="1498" y="88"/>
                  </a:lnTo>
                  <a:lnTo>
                    <a:pt x="1498" y="92"/>
                  </a:lnTo>
                  <a:close/>
                  <a:moveTo>
                    <a:pt x="1199" y="90"/>
                  </a:moveTo>
                  <a:lnTo>
                    <a:pt x="1199" y="88"/>
                  </a:lnTo>
                  <a:lnTo>
                    <a:pt x="1203" y="88"/>
                  </a:lnTo>
                  <a:lnTo>
                    <a:pt x="1203" y="90"/>
                  </a:lnTo>
                  <a:lnTo>
                    <a:pt x="1199" y="90"/>
                  </a:lnTo>
                  <a:close/>
                  <a:moveTo>
                    <a:pt x="1205" y="90"/>
                  </a:moveTo>
                  <a:lnTo>
                    <a:pt x="1205" y="166"/>
                  </a:lnTo>
                  <a:lnTo>
                    <a:pt x="1199" y="166"/>
                  </a:lnTo>
                  <a:lnTo>
                    <a:pt x="1199" y="90"/>
                  </a:lnTo>
                  <a:lnTo>
                    <a:pt x="1205" y="90"/>
                  </a:lnTo>
                  <a:close/>
                  <a:moveTo>
                    <a:pt x="1205" y="166"/>
                  </a:moveTo>
                  <a:lnTo>
                    <a:pt x="1205" y="168"/>
                  </a:lnTo>
                  <a:lnTo>
                    <a:pt x="1203" y="168"/>
                  </a:lnTo>
                  <a:lnTo>
                    <a:pt x="1203" y="166"/>
                  </a:lnTo>
                  <a:lnTo>
                    <a:pt x="1205" y="166"/>
                  </a:lnTo>
                  <a:close/>
                  <a:moveTo>
                    <a:pt x="1203" y="168"/>
                  </a:moveTo>
                  <a:lnTo>
                    <a:pt x="910" y="168"/>
                  </a:lnTo>
                  <a:lnTo>
                    <a:pt x="910" y="164"/>
                  </a:lnTo>
                  <a:lnTo>
                    <a:pt x="1203" y="164"/>
                  </a:lnTo>
                  <a:lnTo>
                    <a:pt x="1203" y="168"/>
                  </a:lnTo>
                  <a:close/>
                  <a:moveTo>
                    <a:pt x="908" y="166"/>
                  </a:moveTo>
                  <a:lnTo>
                    <a:pt x="908" y="164"/>
                  </a:lnTo>
                  <a:lnTo>
                    <a:pt x="910" y="164"/>
                  </a:lnTo>
                  <a:lnTo>
                    <a:pt x="910" y="166"/>
                  </a:lnTo>
                  <a:lnTo>
                    <a:pt x="908" y="166"/>
                  </a:lnTo>
                  <a:close/>
                  <a:moveTo>
                    <a:pt x="912" y="166"/>
                  </a:moveTo>
                  <a:lnTo>
                    <a:pt x="912" y="210"/>
                  </a:lnTo>
                  <a:lnTo>
                    <a:pt x="908" y="210"/>
                  </a:lnTo>
                  <a:lnTo>
                    <a:pt x="908" y="166"/>
                  </a:lnTo>
                  <a:lnTo>
                    <a:pt x="912" y="166"/>
                  </a:lnTo>
                  <a:close/>
                  <a:moveTo>
                    <a:pt x="912" y="210"/>
                  </a:moveTo>
                  <a:lnTo>
                    <a:pt x="912" y="212"/>
                  </a:lnTo>
                  <a:lnTo>
                    <a:pt x="910" y="212"/>
                  </a:lnTo>
                  <a:lnTo>
                    <a:pt x="910" y="210"/>
                  </a:lnTo>
                  <a:lnTo>
                    <a:pt x="912" y="210"/>
                  </a:lnTo>
                  <a:close/>
                  <a:moveTo>
                    <a:pt x="910" y="212"/>
                  </a:moveTo>
                  <a:lnTo>
                    <a:pt x="608" y="212"/>
                  </a:lnTo>
                  <a:lnTo>
                    <a:pt x="608" y="208"/>
                  </a:lnTo>
                  <a:lnTo>
                    <a:pt x="910" y="208"/>
                  </a:lnTo>
                  <a:lnTo>
                    <a:pt x="910" y="212"/>
                  </a:lnTo>
                  <a:close/>
                  <a:moveTo>
                    <a:pt x="604" y="210"/>
                  </a:moveTo>
                  <a:lnTo>
                    <a:pt x="604" y="208"/>
                  </a:lnTo>
                  <a:lnTo>
                    <a:pt x="608" y="208"/>
                  </a:lnTo>
                  <a:lnTo>
                    <a:pt x="608" y="210"/>
                  </a:lnTo>
                  <a:lnTo>
                    <a:pt x="604" y="210"/>
                  </a:lnTo>
                  <a:close/>
                  <a:moveTo>
                    <a:pt x="610" y="210"/>
                  </a:moveTo>
                  <a:lnTo>
                    <a:pt x="610" y="254"/>
                  </a:lnTo>
                  <a:lnTo>
                    <a:pt x="604" y="254"/>
                  </a:lnTo>
                  <a:lnTo>
                    <a:pt x="604" y="210"/>
                  </a:lnTo>
                  <a:lnTo>
                    <a:pt x="610" y="210"/>
                  </a:lnTo>
                  <a:close/>
                  <a:moveTo>
                    <a:pt x="610" y="254"/>
                  </a:moveTo>
                  <a:lnTo>
                    <a:pt x="610" y="256"/>
                  </a:lnTo>
                  <a:lnTo>
                    <a:pt x="608" y="256"/>
                  </a:lnTo>
                  <a:lnTo>
                    <a:pt x="608" y="254"/>
                  </a:lnTo>
                  <a:lnTo>
                    <a:pt x="610" y="254"/>
                  </a:lnTo>
                  <a:close/>
                  <a:moveTo>
                    <a:pt x="608" y="256"/>
                  </a:moveTo>
                  <a:lnTo>
                    <a:pt x="305" y="256"/>
                  </a:lnTo>
                  <a:lnTo>
                    <a:pt x="305" y="252"/>
                  </a:lnTo>
                  <a:lnTo>
                    <a:pt x="608" y="252"/>
                  </a:lnTo>
                  <a:lnTo>
                    <a:pt x="608" y="256"/>
                  </a:lnTo>
                  <a:close/>
                  <a:moveTo>
                    <a:pt x="303" y="254"/>
                  </a:moveTo>
                  <a:lnTo>
                    <a:pt x="303" y="252"/>
                  </a:lnTo>
                  <a:lnTo>
                    <a:pt x="305" y="252"/>
                  </a:lnTo>
                  <a:lnTo>
                    <a:pt x="305" y="254"/>
                  </a:lnTo>
                  <a:lnTo>
                    <a:pt x="303" y="254"/>
                  </a:lnTo>
                  <a:close/>
                  <a:moveTo>
                    <a:pt x="307" y="254"/>
                  </a:moveTo>
                  <a:lnTo>
                    <a:pt x="307" y="292"/>
                  </a:lnTo>
                  <a:lnTo>
                    <a:pt x="303" y="292"/>
                  </a:lnTo>
                  <a:lnTo>
                    <a:pt x="303" y="254"/>
                  </a:lnTo>
                  <a:lnTo>
                    <a:pt x="307" y="254"/>
                  </a:lnTo>
                  <a:close/>
                  <a:moveTo>
                    <a:pt x="307" y="292"/>
                  </a:moveTo>
                  <a:lnTo>
                    <a:pt x="307" y="294"/>
                  </a:lnTo>
                  <a:lnTo>
                    <a:pt x="305" y="294"/>
                  </a:lnTo>
                  <a:lnTo>
                    <a:pt x="305" y="292"/>
                  </a:lnTo>
                  <a:lnTo>
                    <a:pt x="307" y="292"/>
                  </a:lnTo>
                  <a:close/>
                  <a:moveTo>
                    <a:pt x="305" y="294"/>
                  </a:moveTo>
                  <a:lnTo>
                    <a:pt x="2" y="294"/>
                  </a:lnTo>
                  <a:lnTo>
                    <a:pt x="2" y="290"/>
                  </a:lnTo>
                  <a:lnTo>
                    <a:pt x="305" y="290"/>
                  </a:lnTo>
                  <a:lnTo>
                    <a:pt x="305" y="294"/>
                  </a:lnTo>
                  <a:close/>
                  <a:moveTo>
                    <a:pt x="0" y="292"/>
                  </a:moveTo>
                  <a:lnTo>
                    <a:pt x="0" y="290"/>
                  </a:lnTo>
                  <a:lnTo>
                    <a:pt x="2" y="290"/>
                  </a:lnTo>
                  <a:lnTo>
                    <a:pt x="2" y="292"/>
                  </a:lnTo>
                  <a:lnTo>
                    <a:pt x="0" y="292"/>
                  </a:lnTo>
                  <a:close/>
                  <a:moveTo>
                    <a:pt x="4" y="292"/>
                  </a:moveTo>
                  <a:lnTo>
                    <a:pt x="4" y="326"/>
                  </a:lnTo>
                  <a:lnTo>
                    <a:pt x="0" y="326"/>
                  </a:lnTo>
                  <a:lnTo>
                    <a:pt x="0" y="292"/>
                  </a:lnTo>
                  <a:lnTo>
                    <a:pt x="4" y="292"/>
                  </a:lnTo>
                  <a:close/>
                  <a:moveTo>
                    <a:pt x="2" y="330"/>
                  </a:moveTo>
                  <a:lnTo>
                    <a:pt x="0" y="330"/>
                  </a:lnTo>
                  <a:lnTo>
                    <a:pt x="0" y="326"/>
                  </a:lnTo>
                  <a:lnTo>
                    <a:pt x="2" y="326"/>
                  </a:lnTo>
                  <a:lnTo>
                    <a:pt x="2" y="330"/>
                  </a:lnTo>
                  <a:close/>
                  <a:moveTo>
                    <a:pt x="2" y="324"/>
                  </a:moveTo>
                  <a:lnTo>
                    <a:pt x="4499" y="324"/>
                  </a:lnTo>
                  <a:lnTo>
                    <a:pt x="4499" y="330"/>
                  </a:lnTo>
                  <a:lnTo>
                    <a:pt x="2" y="330"/>
                  </a:lnTo>
                  <a:lnTo>
                    <a:pt x="2" y="324"/>
                  </a:lnTo>
                  <a:close/>
                  <a:moveTo>
                    <a:pt x="4501" y="326"/>
                  </a:moveTo>
                  <a:lnTo>
                    <a:pt x="4501" y="330"/>
                  </a:lnTo>
                  <a:lnTo>
                    <a:pt x="4499" y="330"/>
                  </a:lnTo>
                  <a:lnTo>
                    <a:pt x="4499" y="326"/>
                  </a:lnTo>
                  <a:lnTo>
                    <a:pt x="4501" y="326"/>
                  </a:lnTo>
                  <a:close/>
                  <a:moveTo>
                    <a:pt x="4497" y="326"/>
                  </a:moveTo>
                  <a:lnTo>
                    <a:pt x="4497" y="2"/>
                  </a:lnTo>
                  <a:lnTo>
                    <a:pt x="4501" y="2"/>
                  </a:lnTo>
                  <a:lnTo>
                    <a:pt x="4501" y="326"/>
                  </a:lnTo>
                  <a:lnTo>
                    <a:pt x="4497" y="326"/>
                  </a:lnTo>
                  <a:close/>
                  <a:moveTo>
                    <a:pt x="4499" y="0"/>
                  </a:moveTo>
                  <a:lnTo>
                    <a:pt x="4501" y="0"/>
                  </a:lnTo>
                  <a:lnTo>
                    <a:pt x="4501" y="2"/>
                  </a:lnTo>
                  <a:lnTo>
                    <a:pt x="4499" y="2"/>
                  </a:lnTo>
                  <a:lnTo>
                    <a:pt x="449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05" name="Freeform 9"/>
            <p:cNvSpPr>
              <a:spLocks/>
            </p:cNvSpPr>
            <p:nvPr/>
          </p:nvSpPr>
          <p:spPr bwMode="auto">
            <a:xfrm>
              <a:off x="3116" y="2735"/>
              <a:ext cx="2095" cy="322"/>
            </a:xfrm>
            <a:custGeom>
              <a:avLst/>
              <a:gdLst>
                <a:gd name="T0" fmla="*/ 2095 w 2095"/>
                <a:gd name="T1" fmla="*/ 0 h 322"/>
                <a:gd name="T2" fmla="*/ 1484 w 2095"/>
                <a:gd name="T3" fmla="*/ 0 h 322"/>
                <a:gd name="T4" fmla="*/ 1484 w 2095"/>
                <a:gd name="T5" fmla="*/ 86 h 322"/>
                <a:gd name="T6" fmla="*/ 1187 w 2095"/>
                <a:gd name="T7" fmla="*/ 86 h 322"/>
                <a:gd name="T8" fmla="*/ 1187 w 2095"/>
                <a:gd name="T9" fmla="*/ 168 h 322"/>
                <a:gd name="T10" fmla="*/ 888 w 2095"/>
                <a:gd name="T11" fmla="*/ 168 h 322"/>
                <a:gd name="T12" fmla="*/ 888 w 2095"/>
                <a:gd name="T13" fmla="*/ 206 h 322"/>
                <a:gd name="T14" fmla="*/ 584 w 2095"/>
                <a:gd name="T15" fmla="*/ 206 h 322"/>
                <a:gd name="T16" fmla="*/ 584 w 2095"/>
                <a:gd name="T17" fmla="*/ 250 h 322"/>
                <a:gd name="T18" fmla="*/ 293 w 2095"/>
                <a:gd name="T19" fmla="*/ 250 h 322"/>
                <a:gd name="T20" fmla="*/ 293 w 2095"/>
                <a:gd name="T21" fmla="*/ 290 h 322"/>
                <a:gd name="T22" fmla="*/ 0 w 2095"/>
                <a:gd name="T23" fmla="*/ 290 h 322"/>
                <a:gd name="T24" fmla="*/ 0 w 2095"/>
                <a:gd name="T25" fmla="*/ 322 h 322"/>
                <a:gd name="T26" fmla="*/ 2095 w 2095"/>
                <a:gd name="T27" fmla="*/ 322 h 322"/>
                <a:gd name="T28" fmla="*/ 2095 w 2095"/>
                <a:gd name="T29" fmla="*/ 0 h 32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095"/>
                <a:gd name="T46" fmla="*/ 0 h 322"/>
                <a:gd name="T47" fmla="*/ 2095 w 2095"/>
                <a:gd name="T48" fmla="*/ 322 h 32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095" h="322">
                  <a:moveTo>
                    <a:pt x="2095" y="0"/>
                  </a:moveTo>
                  <a:lnTo>
                    <a:pt x="1484" y="0"/>
                  </a:lnTo>
                  <a:lnTo>
                    <a:pt x="1484" y="86"/>
                  </a:lnTo>
                  <a:lnTo>
                    <a:pt x="1187" y="86"/>
                  </a:lnTo>
                  <a:lnTo>
                    <a:pt x="1187" y="168"/>
                  </a:lnTo>
                  <a:lnTo>
                    <a:pt x="888" y="168"/>
                  </a:lnTo>
                  <a:lnTo>
                    <a:pt x="888" y="206"/>
                  </a:lnTo>
                  <a:lnTo>
                    <a:pt x="584" y="206"/>
                  </a:lnTo>
                  <a:lnTo>
                    <a:pt x="584" y="250"/>
                  </a:lnTo>
                  <a:lnTo>
                    <a:pt x="293" y="250"/>
                  </a:lnTo>
                  <a:lnTo>
                    <a:pt x="293" y="290"/>
                  </a:lnTo>
                  <a:lnTo>
                    <a:pt x="0" y="290"/>
                  </a:lnTo>
                  <a:lnTo>
                    <a:pt x="0" y="322"/>
                  </a:lnTo>
                  <a:lnTo>
                    <a:pt x="2095" y="322"/>
                  </a:lnTo>
                  <a:lnTo>
                    <a:pt x="2095" y="0"/>
                  </a:lnTo>
                  <a:close/>
                </a:path>
              </a:pathLst>
            </a:custGeom>
            <a:solidFill>
              <a:srgbClr val="FF1B1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06" name="Freeform 10"/>
            <p:cNvSpPr>
              <a:spLocks noEditPoints="1"/>
            </p:cNvSpPr>
            <p:nvPr/>
          </p:nvSpPr>
          <p:spPr bwMode="auto">
            <a:xfrm>
              <a:off x="3114" y="2733"/>
              <a:ext cx="2099" cy="326"/>
            </a:xfrm>
            <a:custGeom>
              <a:avLst/>
              <a:gdLst>
                <a:gd name="T0" fmla="*/ 1486 w 2099"/>
                <a:gd name="T1" fmla="*/ 0 h 326"/>
                <a:gd name="T2" fmla="*/ 1484 w 2099"/>
                <a:gd name="T3" fmla="*/ 2 h 326"/>
                <a:gd name="T4" fmla="*/ 1486 w 2099"/>
                <a:gd name="T5" fmla="*/ 2 h 326"/>
                <a:gd name="T6" fmla="*/ 1490 w 2099"/>
                <a:gd name="T7" fmla="*/ 88 h 326"/>
                <a:gd name="T8" fmla="*/ 1490 w 2099"/>
                <a:gd name="T9" fmla="*/ 2 h 326"/>
                <a:gd name="T10" fmla="*/ 1486 w 2099"/>
                <a:gd name="T11" fmla="*/ 90 h 326"/>
                <a:gd name="T12" fmla="*/ 1486 w 2099"/>
                <a:gd name="T13" fmla="*/ 90 h 326"/>
                <a:gd name="T14" fmla="*/ 1486 w 2099"/>
                <a:gd name="T15" fmla="*/ 86 h 326"/>
                <a:gd name="T16" fmla="*/ 1185 w 2099"/>
                <a:gd name="T17" fmla="*/ 86 h 326"/>
                <a:gd name="T18" fmla="*/ 1185 w 2099"/>
                <a:gd name="T19" fmla="*/ 88 h 326"/>
                <a:gd name="T20" fmla="*/ 1185 w 2099"/>
                <a:gd name="T21" fmla="*/ 170 h 326"/>
                <a:gd name="T22" fmla="*/ 1191 w 2099"/>
                <a:gd name="T23" fmla="*/ 170 h 326"/>
                <a:gd name="T24" fmla="*/ 1189 w 2099"/>
                <a:gd name="T25" fmla="*/ 170 h 326"/>
                <a:gd name="T26" fmla="*/ 890 w 2099"/>
                <a:gd name="T27" fmla="*/ 172 h 326"/>
                <a:gd name="T28" fmla="*/ 1189 w 2099"/>
                <a:gd name="T29" fmla="*/ 172 h 326"/>
                <a:gd name="T30" fmla="*/ 890 w 2099"/>
                <a:gd name="T31" fmla="*/ 168 h 326"/>
                <a:gd name="T32" fmla="*/ 892 w 2099"/>
                <a:gd name="T33" fmla="*/ 170 h 326"/>
                <a:gd name="T34" fmla="*/ 888 w 2099"/>
                <a:gd name="T35" fmla="*/ 170 h 326"/>
                <a:gd name="T36" fmla="*/ 892 w 2099"/>
                <a:gd name="T37" fmla="*/ 210 h 326"/>
                <a:gd name="T38" fmla="*/ 892 w 2099"/>
                <a:gd name="T39" fmla="*/ 208 h 326"/>
                <a:gd name="T40" fmla="*/ 586 w 2099"/>
                <a:gd name="T41" fmla="*/ 206 h 326"/>
                <a:gd name="T42" fmla="*/ 584 w 2099"/>
                <a:gd name="T43" fmla="*/ 208 h 326"/>
                <a:gd name="T44" fmla="*/ 586 w 2099"/>
                <a:gd name="T45" fmla="*/ 208 h 326"/>
                <a:gd name="T46" fmla="*/ 590 w 2099"/>
                <a:gd name="T47" fmla="*/ 252 h 326"/>
                <a:gd name="T48" fmla="*/ 590 w 2099"/>
                <a:gd name="T49" fmla="*/ 208 h 326"/>
                <a:gd name="T50" fmla="*/ 586 w 2099"/>
                <a:gd name="T51" fmla="*/ 254 h 326"/>
                <a:gd name="T52" fmla="*/ 586 w 2099"/>
                <a:gd name="T53" fmla="*/ 254 h 326"/>
                <a:gd name="T54" fmla="*/ 586 w 2099"/>
                <a:gd name="T55" fmla="*/ 250 h 326"/>
                <a:gd name="T56" fmla="*/ 293 w 2099"/>
                <a:gd name="T57" fmla="*/ 250 h 326"/>
                <a:gd name="T58" fmla="*/ 293 w 2099"/>
                <a:gd name="T59" fmla="*/ 252 h 326"/>
                <a:gd name="T60" fmla="*/ 293 w 2099"/>
                <a:gd name="T61" fmla="*/ 292 h 326"/>
                <a:gd name="T62" fmla="*/ 297 w 2099"/>
                <a:gd name="T63" fmla="*/ 292 h 326"/>
                <a:gd name="T64" fmla="*/ 295 w 2099"/>
                <a:gd name="T65" fmla="*/ 292 h 326"/>
                <a:gd name="T66" fmla="*/ 2 w 2099"/>
                <a:gd name="T67" fmla="*/ 296 h 326"/>
                <a:gd name="T68" fmla="*/ 295 w 2099"/>
                <a:gd name="T69" fmla="*/ 296 h 326"/>
                <a:gd name="T70" fmla="*/ 2 w 2099"/>
                <a:gd name="T71" fmla="*/ 290 h 326"/>
                <a:gd name="T72" fmla="*/ 4 w 2099"/>
                <a:gd name="T73" fmla="*/ 292 h 326"/>
                <a:gd name="T74" fmla="*/ 0 w 2099"/>
                <a:gd name="T75" fmla="*/ 292 h 326"/>
                <a:gd name="T76" fmla="*/ 0 w 2099"/>
                <a:gd name="T77" fmla="*/ 326 h 326"/>
                <a:gd name="T78" fmla="*/ 2 w 2099"/>
                <a:gd name="T79" fmla="*/ 326 h 326"/>
                <a:gd name="T80" fmla="*/ 2097 w 2099"/>
                <a:gd name="T81" fmla="*/ 326 h 326"/>
                <a:gd name="T82" fmla="*/ 2099 w 2099"/>
                <a:gd name="T83" fmla="*/ 324 h 326"/>
                <a:gd name="T84" fmla="*/ 2097 w 2099"/>
                <a:gd name="T85" fmla="*/ 324 h 326"/>
                <a:gd name="T86" fmla="*/ 2095 w 2099"/>
                <a:gd name="T87" fmla="*/ 2 h 326"/>
                <a:gd name="T88" fmla="*/ 2095 w 2099"/>
                <a:gd name="T89" fmla="*/ 324 h 326"/>
                <a:gd name="T90" fmla="*/ 2099 w 2099"/>
                <a:gd name="T91" fmla="*/ 2 h 32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99"/>
                <a:gd name="T139" fmla="*/ 0 h 326"/>
                <a:gd name="T140" fmla="*/ 2099 w 2099"/>
                <a:gd name="T141" fmla="*/ 326 h 32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99" h="326">
                  <a:moveTo>
                    <a:pt x="2097" y="6"/>
                  </a:moveTo>
                  <a:lnTo>
                    <a:pt x="1486" y="6"/>
                  </a:lnTo>
                  <a:lnTo>
                    <a:pt x="1486" y="0"/>
                  </a:lnTo>
                  <a:lnTo>
                    <a:pt x="2097" y="0"/>
                  </a:lnTo>
                  <a:lnTo>
                    <a:pt x="2097" y="6"/>
                  </a:lnTo>
                  <a:close/>
                  <a:moveTo>
                    <a:pt x="1484" y="2"/>
                  </a:moveTo>
                  <a:lnTo>
                    <a:pt x="1484" y="0"/>
                  </a:lnTo>
                  <a:lnTo>
                    <a:pt x="1486" y="0"/>
                  </a:lnTo>
                  <a:lnTo>
                    <a:pt x="1486" y="2"/>
                  </a:lnTo>
                  <a:lnTo>
                    <a:pt x="1484" y="2"/>
                  </a:lnTo>
                  <a:close/>
                  <a:moveTo>
                    <a:pt x="1490" y="2"/>
                  </a:moveTo>
                  <a:lnTo>
                    <a:pt x="1490" y="88"/>
                  </a:lnTo>
                  <a:lnTo>
                    <a:pt x="1484" y="88"/>
                  </a:lnTo>
                  <a:lnTo>
                    <a:pt x="1484" y="2"/>
                  </a:lnTo>
                  <a:lnTo>
                    <a:pt x="1490" y="2"/>
                  </a:lnTo>
                  <a:close/>
                  <a:moveTo>
                    <a:pt x="1490" y="88"/>
                  </a:moveTo>
                  <a:lnTo>
                    <a:pt x="1490" y="90"/>
                  </a:lnTo>
                  <a:lnTo>
                    <a:pt x="1486" y="90"/>
                  </a:lnTo>
                  <a:lnTo>
                    <a:pt x="1486" y="88"/>
                  </a:lnTo>
                  <a:lnTo>
                    <a:pt x="1490" y="88"/>
                  </a:lnTo>
                  <a:close/>
                  <a:moveTo>
                    <a:pt x="1486" y="90"/>
                  </a:moveTo>
                  <a:lnTo>
                    <a:pt x="1189" y="90"/>
                  </a:lnTo>
                  <a:lnTo>
                    <a:pt x="1189" y="86"/>
                  </a:lnTo>
                  <a:lnTo>
                    <a:pt x="1486" y="86"/>
                  </a:lnTo>
                  <a:lnTo>
                    <a:pt x="1486" y="90"/>
                  </a:lnTo>
                  <a:close/>
                  <a:moveTo>
                    <a:pt x="1185" y="88"/>
                  </a:moveTo>
                  <a:lnTo>
                    <a:pt x="1185" y="86"/>
                  </a:lnTo>
                  <a:lnTo>
                    <a:pt x="1189" y="86"/>
                  </a:lnTo>
                  <a:lnTo>
                    <a:pt x="1189" y="88"/>
                  </a:lnTo>
                  <a:lnTo>
                    <a:pt x="1185" y="88"/>
                  </a:lnTo>
                  <a:close/>
                  <a:moveTo>
                    <a:pt x="1191" y="88"/>
                  </a:moveTo>
                  <a:lnTo>
                    <a:pt x="1191" y="170"/>
                  </a:lnTo>
                  <a:lnTo>
                    <a:pt x="1185" y="170"/>
                  </a:lnTo>
                  <a:lnTo>
                    <a:pt x="1185" y="88"/>
                  </a:lnTo>
                  <a:lnTo>
                    <a:pt x="1191" y="88"/>
                  </a:lnTo>
                  <a:close/>
                  <a:moveTo>
                    <a:pt x="1191" y="170"/>
                  </a:moveTo>
                  <a:lnTo>
                    <a:pt x="1191" y="172"/>
                  </a:lnTo>
                  <a:lnTo>
                    <a:pt x="1189" y="172"/>
                  </a:lnTo>
                  <a:lnTo>
                    <a:pt x="1189" y="170"/>
                  </a:lnTo>
                  <a:lnTo>
                    <a:pt x="1191" y="170"/>
                  </a:lnTo>
                  <a:close/>
                  <a:moveTo>
                    <a:pt x="1189" y="172"/>
                  </a:moveTo>
                  <a:lnTo>
                    <a:pt x="890" y="172"/>
                  </a:lnTo>
                  <a:lnTo>
                    <a:pt x="890" y="168"/>
                  </a:lnTo>
                  <a:lnTo>
                    <a:pt x="1189" y="168"/>
                  </a:lnTo>
                  <a:lnTo>
                    <a:pt x="1189" y="172"/>
                  </a:lnTo>
                  <a:close/>
                  <a:moveTo>
                    <a:pt x="888" y="170"/>
                  </a:moveTo>
                  <a:lnTo>
                    <a:pt x="888" y="168"/>
                  </a:lnTo>
                  <a:lnTo>
                    <a:pt x="890" y="168"/>
                  </a:lnTo>
                  <a:lnTo>
                    <a:pt x="890" y="170"/>
                  </a:lnTo>
                  <a:lnTo>
                    <a:pt x="888" y="170"/>
                  </a:lnTo>
                  <a:close/>
                  <a:moveTo>
                    <a:pt x="892" y="170"/>
                  </a:moveTo>
                  <a:lnTo>
                    <a:pt x="892" y="208"/>
                  </a:lnTo>
                  <a:lnTo>
                    <a:pt x="888" y="208"/>
                  </a:lnTo>
                  <a:lnTo>
                    <a:pt x="888" y="170"/>
                  </a:lnTo>
                  <a:lnTo>
                    <a:pt x="892" y="170"/>
                  </a:lnTo>
                  <a:close/>
                  <a:moveTo>
                    <a:pt x="892" y="208"/>
                  </a:moveTo>
                  <a:lnTo>
                    <a:pt x="892" y="210"/>
                  </a:lnTo>
                  <a:lnTo>
                    <a:pt x="890" y="210"/>
                  </a:lnTo>
                  <a:lnTo>
                    <a:pt x="890" y="208"/>
                  </a:lnTo>
                  <a:lnTo>
                    <a:pt x="892" y="208"/>
                  </a:lnTo>
                  <a:close/>
                  <a:moveTo>
                    <a:pt x="890" y="210"/>
                  </a:moveTo>
                  <a:lnTo>
                    <a:pt x="586" y="210"/>
                  </a:lnTo>
                  <a:lnTo>
                    <a:pt x="586" y="206"/>
                  </a:lnTo>
                  <a:lnTo>
                    <a:pt x="890" y="206"/>
                  </a:lnTo>
                  <a:lnTo>
                    <a:pt x="890" y="210"/>
                  </a:lnTo>
                  <a:close/>
                  <a:moveTo>
                    <a:pt x="584" y="208"/>
                  </a:moveTo>
                  <a:lnTo>
                    <a:pt x="584" y="206"/>
                  </a:lnTo>
                  <a:lnTo>
                    <a:pt x="586" y="206"/>
                  </a:lnTo>
                  <a:lnTo>
                    <a:pt x="586" y="208"/>
                  </a:lnTo>
                  <a:lnTo>
                    <a:pt x="584" y="208"/>
                  </a:lnTo>
                  <a:close/>
                  <a:moveTo>
                    <a:pt x="590" y="208"/>
                  </a:moveTo>
                  <a:lnTo>
                    <a:pt x="590" y="252"/>
                  </a:lnTo>
                  <a:lnTo>
                    <a:pt x="584" y="252"/>
                  </a:lnTo>
                  <a:lnTo>
                    <a:pt x="584" y="208"/>
                  </a:lnTo>
                  <a:lnTo>
                    <a:pt x="590" y="208"/>
                  </a:lnTo>
                  <a:close/>
                  <a:moveTo>
                    <a:pt x="590" y="252"/>
                  </a:moveTo>
                  <a:lnTo>
                    <a:pt x="590" y="254"/>
                  </a:lnTo>
                  <a:lnTo>
                    <a:pt x="586" y="254"/>
                  </a:lnTo>
                  <a:lnTo>
                    <a:pt x="586" y="252"/>
                  </a:lnTo>
                  <a:lnTo>
                    <a:pt x="590" y="252"/>
                  </a:lnTo>
                  <a:close/>
                  <a:moveTo>
                    <a:pt x="586" y="254"/>
                  </a:moveTo>
                  <a:lnTo>
                    <a:pt x="295" y="254"/>
                  </a:lnTo>
                  <a:lnTo>
                    <a:pt x="295" y="250"/>
                  </a:lnTo>
                  <a:lnTo>
                    <a:pt x="586" y="250"/>
                  </a:lnTo>
                  <a:lnTo>
                    <a:pt x="586" y="254"/>
                  </a:lnTo>
                  <a:close/>
                  <a:moveTo>
                    <a:pt x="293" y="252"/>
                  </a:moveTo>
                  <a:lnTo>
                    <a:pt x="293" y="250"/>
                  </a:lnTo>
                  <a:lnTo>
                    <a:pt x="295" y="250"/>
                  </a:lnTo>
                  <a:lnTo>
                    <a:pt x="295" y="252"/>
                  </a:lnTo>
                  <a:lnTo>
                    <a:pt x="293" y="252"/>
                  </a:lnTo>
                  <a:close/>
                  <a:moveTo>
                    <a:pt x="297" y="252"/>
                  </a:moveTo>
                  <a:lnTo>
                    <a:pt x="297" y="292"/>
                  </a:lnTo>
                  <a:lnTo>
                    <a:pt x="293" y="292"/>
                  </a:lnTo>
                  <a:lnTo>
                    <a:pt x="293" y="252"/>
                  </a:lnTo>
                  <a:lnTo>
                    <a:pt x="297" y="252"/>
                  </a:lnTo>
                  <a:close/>
                  <a:moveTo>
                    <a:pt x="297" y="292"/>
                  </a:moveTo>
                  <a:lnTo>
                    <a:pt x="297" y="296"/>
                  </a:lnTo>
                  <a:lnTo>
                    <a:pt x="295" y="296"/>
                  </a:lnTo>
                  <a:lnTo>
                    <a:pt x="295" y="292"/>
                  </a:lnTo>
                  <a:lnTo>
                    <a:pt x="297" y="292"/>
                  </a:lnTo>
                  <a:close/>
                  <a:moveTo>
                    <a:pt x="295" y="296"/>
                  </a:moveTo>
                  <a:lnTo>
                    <a:pt x="2" y="296"/>
                  </a:lnTo>
                  <a:lnTo>
                    <a:pt x="2" y="290"/>
                  </a:lnTo>
                  <a:lnTo>
                    <a:pt x="295" y="290"/>
                  </a:lnTo>
                  <a:lnTo>
                    <a:pt x="295" y="296"/>
                  </a:lnTo>
                  <a:close/>
                  <a:moveTo>
                    <a:pt x="0" y="292"/>
                  </a:moveTo>
                  <a:lnTo>
                    <a:pt x="0" y="290"/>
                  </a:lnTo>
                  <a:lnTo>
                    <a:pt x="2" y="290"/>
                  </a:lnTo>
                  <a:lnTo>
                    <a:pt x="2" y="292"/>
                  </a:lnTo>
                  <a:lnTo>
                    <a:pt x="0" y="292"/>
                  </a:lnTo>
                  <a:close/>
                  <a:moveTo>
                    <a:pt x="4" y="292"/>
                  </a:moveTo>
                  <a:lnTo>
                    <a:pt x="4" y="324"/>
                  </a:lnTo>
                  <a:lnTo>
                    <a:pt x="0" y="324"/>
                  </a:lnTo>
                  <a:lnTo>
                    <a:pt x="0" y="292"/>
                  </a:lnTo>
                  <a:lnTo>
                    <a:pt x="4" y="292"/>
                  </a:lnTo>
                  <a:close/>
                  <a:moveTo>
                    <a:pt x="2" y="326"/>
                  </a:moveTo>
                  <a:lnTo>
                    <a:pt x="0" y="326"/>
                  </a:lnTo>
                  <a:lnTo>
                    <a:pt x="0" y="324"/>
                  </a:lnTo>
                  <a:lnTo>
                    <a:pt x="2" y="324"/>
                  </a:lnTo>
                  <a:lnTo>
                    <a:pt x="2" y="326"/>
                  </a:lnTo>
                  <a:close/>
                  <a:moveTo>
                    <a:pt x="2" y="322"/>
                  </a:moveTo>
                  <a:lnTo>
                    <a:pt x="2097" y="322"/>
                  </a:lnTo>
                  <a:lnTo>
                    <a:pt x="2097" y="326"/>
                  </a:lnTo>
                  <a:lnTo>
                    <a:pt x="2" y="326"/>
                  </a:lnTo>
                  <a:lnTo>
                    <a:pt x="2" y="322"/>
                  </a:lnTo>
                  <a:close/>
                  <a:moveTo>
                    <a:pt x="2099" y="324"/>
                  </a:moveTo>
                  <a:lnTo>
                    <a:pt x="2099" y="326"/>
                  </a:lnTo>
                  <a:lnTo>
                    <a:pt x="2097" y="326"/>
                  </a:lnTo>
                  <a:lnTo>
                    <a:pt x="2097" y="324"/>
                  </a:lnTo>
                  <a:lnTo>
                    <a:pt x="2099" y="324"/>
                  </a:lnTo>
                  <a:close/>
                  <a:moveTo>
                    <a:pt x="2095" y="324"/>
                  </a:moveTo>
                  <a:lnTo>
                    <a:pt x="2095" y="2"/>
                  </a:lnTo>
                  <a:lnTo>
                    <a:pt x="2099" y="2"/>
                  </a:lnTo>
                  <a:lnTo>
                    <a:pt x="2099" y="324"/>
                  </a:lnTo>
                  <a:lnTo>
                    <a:pt x="2095" y="324"/>
                  </a:lnTo>
                  <a:close/>
                  <a:moveTo>
                    <a:pt x="2097" y="0"/>
                  </a:moveTo>
                  <a:lnTo>
                    <a:pt x="2099" y="0"/>
                  </a:lnTo>
                  <a:lnTo>
                    <a:pt x="2099" y="2"/>
                  </a:lnTo>
                  <a:lnTo>
                    <a:pt x="2097" y="2"/>
                  </a:lnTo>
                  <a:lnTo>
                    <a:pt x="209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07" name="Freeform 11"/>
            <p:cNvSpPr>
              <a:spLocks/>
            </p:cNvSpPr>
            <p:nvPr/>
          </p:nvSpPr>
          <p:spPr bwMode="auto">
            <a:xfrm>
              <a:off x="714" y="3057"/>
              <a:ext cx="4497" cy="321"/>
            </a:xfrm>
            <a:custGeom>
              <a:avLst/>
              <a:gdLst>
                <a:gd name="T0" fmla="*/ 4497 w 4497"/>
                <a:gd name="T1" fmla="*/ 0 h 321"/>
                <a:gd name="T2" fmla="*/ 4497 w 4497"/>
                <a:gd name="T3" fmla="*/ 321 h 321"/>
                <a:gd name="T4" fmla="*/ 0 w 4497"/>
                <a:gd name="T5" fmla="*/ 321 h 321"/>
                <a:gd name="T6" fmla="*/ 0 w 4497"/>
                <a:gd name="T7" fmla="*/ 245 h 321"/>
                <a:gd name="T8" fmla="*/ 303 w 4497"/>
                <a:gd name="T9" fmla="*/ 245 h 321"/>
                <a:gd name="T10" fmla="*/ 303 w 4497"/>
                <a:gd name="T11" fmla="*/ 151 h 321"/>
                <a:gd name="T12" fmla="*/ 606 w 4497"/>
                <a:gd name="T13" fmla="*/ 151 h 321"/>
                <a:gd name="T14" fmla="*/ 606 w 4497"/>
                <a:gd name="T15" fmla="*/ 0 h 321"/>
                <a:gd name="T16" fmla="*/ 4497 w 4497"/>
                <a:gd name="T17" fmla="*/ 0 h 3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497"/>
                <a:gd name="T28" fmla="*/ 0 h 321"/>
                <a:gd name="T29" fmla="*/ 4497 w 4497"/>
                <a:gd name="T30" fmla="*/ 321 h 3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497" h="321">
                  <a:moveTo>
                    <a:pt x="4497" y="0"/>
                  </a:moveTo>
                  <a:lnTo>
                    <a:pt x="4497" y="321"/>
                  </a:lnTo>
                  <a:lnTo>
                    <a:pt x="0" y="321"/>
                  </a:lnTo>
                  <a:lnTo>
                    <a:pt x="0" y="245"/>
                  </a:lnTo>
                  <a:lnTo>
                    <a:pt x="303" y="245"/>
                  </a:lnTo>
                  <a:lnTo>
                    <a:pt x="303" y="151"/>
                  </a:lnTo>
                  <a:lnTo>
                    <a:pt x="606" y="151"/>
                  </a:lnTo>
                  <a:lnTo>
                    <a:pt x="606" y="0"/>
                  </a:lnTo>
                  <a:lnTo>
                    <a:pt x="4497" y="0"/>
                  </a:lnTo>
                  <a:close/>
                </a:path>
              </a:pathLst>
            </a:custGeom>
            <a:solidFill>
              <a:srgbClr val="67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08" name="Freeform 12"/>
            <p:cNvSpPr>
              <a:spLocks noEditPoints="1"/>
            </p:cNvSpPr>
            <p:nvPr/>
          </p:nvSpPr>
          <p:spPr bwMode="auto">
            <a:xfrm>
              <a:off x="712" y="3055"/>
              <a:ext cx="4501" cy="325"/>
            </a:xfrm>
            <a:custGeom>
              <a:avLst/>
              <a:gdLst>
                <a:gd name="T0" fmla="*/ 4501 w 4501"/>
                <a:gd name="T1" fmla="*/ 323 h 325"/>
                <a:gd name="T2" fmla="*/ 4497 w 4501"/>
                <a:gd name="T3" fmla="*/ 2 h 325"/>
                <a:gd name="T4" fmla="*/ 4501 w 4501"/>
                <a:gd name="T5" fmla="*/ 323 h 325"/>
                <a:gd name="T6" fmla="*/ 4499 w 4501"/>
                <a:gd name="T7" fmla="*/ 325 h 325"/>
                <a:gd name="T8" fmla="*/ 4501 w 4501"/>
                <a:gd name="T9" fmla="*/ 323 h 325"/>
                <a:gd name="T10" fmla="*/ 2 w 4501"/>
                <a:gd name="T11" fmla="*/ 325 h 325"/>
                <a:gd name="T12" fmla="*/ 4499 w 4501"/>
                <a:gd name="T13" fmla="*/ 321 h 325"/>
                <a:gd name="T14" fmla="*/ 2 w 4501"/>
                <a:gd name="T15" fmla="*/ 325 h 325"/>
                <a:gd name="T16" fmla="*/ 0 w 4501"/>
                <a:gd name="T17" fmla="*/ 323 h 325"/>
                <a:gd name="T18" fmla="*/ 2 w 4501"/>
                <a:gd name="T19" fmla="*/ 325 h 325"/>
                <a:gd name="T20" fmla="*/ 0 w 4501"/>
                <a:gd name="T21" fmla="*/ 247 h 325"/>
                <a:gd name="T22" fmla="*/ 4 w 4501"/>
                <a:gd name="T23" fmla="*/ 323 h 325"/>
                <a:gd name="T24" fmla="*/ 0 w 4501"/>
                <a:gd name="T25" fmla="*/ 247 h 325"/>
                <a:gd name="T26" fmla="*/ 2 w 4501"/>
                <a:gd name="T27" fmla="*/ 245 h 325"/>
                <a:gd name="T28" fmla="*/ 0 w 4501"/>
                <a:gd name="T29" fmla="*/ 247 h 325"/>
                <a:gd name="T30" fmla="*/ 305 w 4501"/>
                <a:gd name="T31" fmla="*/ 245 h 325"/>
                <a:gd name="T32" fmla="*/ 2 w 4501"/>
                <a:gd name="T33" fmla="*/ 249 h 325"/>
                <a:gd name="T34" fmla="*/ 307 w 4501"/>
                <a:gd name="T35" fmla="*/ 247 h 325"/>
                <a:gd name="T36" fmla="*/ 305 w 4501"/>
                <a:gd name="T37" fmla="*/ 249 h 325"/>
                <a:gd name="T38" fmla="*/ 307 w 4501"/>
                <a:gd name="T39" fmla="*/ 247 h 325"/>
                <a:gd name="T40" fmla="*/ 303 w 4501"/>
                <a:gd name="T41" fmla="*/ 153 h 325"/>
                <a:gd name="T42" fmla="*/ 307 w 4501"/>
                <a:gd name="T43" fmla="*/ 247 h 325"/>
                <a:gd name="T44" fmla="*/ 303 w 4501"/>
                <a:gd name="T45" fmla="*/ 153 h 325"/>
                <a:gd name="T46" fmla="*/ 305 w 4501"/>
                <a:gd name="T47" fmla="*/ 151 h 325"/>
                <a:gd name="T48" fmla="*/ 303 w 4501"/>
                <a:gd name="T49" fmla="*/ 153 h 325"/>
                <a:gd name="T50" fmla="*/ 608 w 4501"/>
                <a:gd name="T51" fmla="*/ 151 h 325"/>
                <a:gd name="T52" fmla="*/ 305 w 4501"/>
                <a:gd name="T53" fmla="*/ 155 h 325"/>
                <a:gd name="T54" fmla="*/ 610 w 4501"/>
                <a:gd name="T55" fmla="*/ 153 h 325"/>
                <a:gd name="T56" fmla="*/ 608 w 4501"/>
                <a:gd name="T57" fmla="*/ 155 h 325"/>
                <a:gd name="T58" fmla="*/ 610 w 4501"/>
                <a:gd name="T59" fmla="*/ 153 h 325"/>
                <a:gd name="T60" fmla="*/ 604 w 4501"/>
                <a:gd name="T61" fmla="*/ 2 h 325"/>
                <a:gd name="T62" fmla="*/ 610 w 4501"/>
                <a:gd name="T63" fmla="*/ 153 h 325"/>
                <a:gd name="T64" fmla="*/ 604 w 4501"/>
                <a:gd name="T65" fmla="*/ 2 h 325"/>
                <a:gd name="T66" fmla="*/ 608 w 4501"/>
                <a:gd name="T67" fmla="*/ 0 h 325"/>
                <a:gd name="T68" fmla="*/ 604 w 4501"/>
                <a:gd name="T69" fmla="*/ 2 h 325"/>
                <a:gd name="T70" fmla="*/ 4499 w 4501"/>
                <a:gd name="T71" fmla="*/ 0 h 325"/>
                <a:gd name="T72" fmla="*/ 608 w 4501"/>
                <a:gd name="T73" fmla="*/ 4 h 325"/>
                <a:gd name="T74" fmla="*/ 4499 w 4501"/>
                <a:gd name="T75" fmla="*/ 0 h 325"/>
                <a:gd name="T76" fmla="*/ 4501 w 4501"/>
                <a:gd name="T77" fmla="*/ 2 h 325"/>
                <a:gd name="T78" fmla="*/ 4499 w 4501"/>
                <a:gd name="T79" fmla="*/ 0 h 32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501"/>
                <a:gd name="T121" fmla="*/ 0 h 325"/>
                <a:gd name="T122" fmla="*/ 4501 w 4501"/>
                <a:gd name="T123" fmla="*/ 325 h 32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501" h="325">
                  <a:moveTo>
                    <a:pt x="4501" y="2"/>
                  </a:moveTo>
                  <a:lnTo>
                    <a:pt x="4501" y="323"/>
                  </a:lnTo>
                  <a:lnTo>
                    <a:pt x="4497" y="323"/>
                  </a:lnTo>
                  <a:lnTo>
                    <a:pt x="4497" y="2"/>
                  </a:lnTo>
                  <a:lnTo>
                    <a:pt x="4501" y="2"/>
                  </a:lnTo>
                  <a:close/>
                  <a:moveTo>
                    <a:pt x="4501" y="323"/>
                  </a:moveTo>
                  <a:lnTo>
                    <a:pt x="4501" y="325"/>
                  </a:lnTo>
                  <a:lnTo>
                    <a:pt x="4499" y="325"/>
                  </a:lnTo>
                  <a:lnTo>
                    <a:pt x="4499" y="323"/>
                  </a:lnTo>
                  <a:lnTo>
                    <a:pt x="4501" y="323"/>
                  </a:lnTo>
                  <a:close/>
                  <a:moveTo>
                    <a:pt x="4499" y="325"/>
                  </a:moveTo>
                  <a:lnTo>
                    <a:pt x="2" y="325"/>
                  </a:lnTo>
                  <a:lnTo>
                    <a:pt x="2" y="321"/>
                  </a:lnTo>
                  <a:lnTo>
                    <a:pt x="4499" y="321"/>
                  </a:lnTo>
                  <a:lnTo>
                    <a:pt x="4499" y="325"/>
                  </a:lnTo>
                  <a:close/>
                  <a:moveTo>
                    <a:pt x="2" y="325"/>
                  </a:moveTo>
                  <a:lnTo>
                    <a:pt x="0" y="325"/>
                  </a:lnTo>
                  <a:lnTo>
                    <a:pt x="0" y="323"/>
                  </a:lnTo>
                  <a:lnTo>
                    <a:pt x="2" y="323"/>
                  </a:lnTo>
                  <a:lnTo>
                    <a:pt x="2" y="325"/>
                  </a:lnTo>
                  <a:close/>
                  <a:moveTo>
                    <a:pt x="0" y="323"/>
                  </a:moveTo>
                  <a:lnTo>
                    <a:pt x="0" y="247"/>
                  </a:lnTo>
                  <a:lnTo>
                    <a:pt x="4" y="247"/>
                  </a:lnTo>
                  <a:lnTo>
                    <a:pt x="4" y="323"/>
                  </a:lnTo>
                  <a:lnTo>
                    <a:pt x="0" y="323"/>
                  </a:lnTo>
                  <a:close/>
                  <a:moveTo>
                    <a:pt x="0" y="247"/>
                  </a:moveTo>
                  <a:lnTo>
                    <a:pt x="0" y="245"/>
                  </a:lnTo>
                  <a:lnTo>
                    <a:pt x="2" y="245"/>
                  </a:lnTo>
                  <a:lnTo>
                    <a:pt x="2" y="247"/>
                  </a:lnTo>
                  <a:lnTo>
                    <a:pt x="0" y="247"/>
                  </a:lnTo>
                  <a:close/>
                  <a:moveTo>
                    <a:pt x="2" y="245"/>
                  </a:moveTo>
                  <a:lnTo>
                    <a:pt x="305" y="245"/>
                  </a:lnTo>
                  <a:lnTo>
                    <a:pt x="305" y="249"/>
                  </a:lnTo>
                  <a:lnTo>
                    <a:pt x="2" y="249"/>
                  </a:lnTo>
                  <a:lnTo>
                    <a:pt x="2" y="245"/>
                  </a:lnTo>
                  <a:close/>
                  <a:moveTo>
                    <a:pt x="307" y="247"/>
                  </a:moveTo>
                  <a:lnTo>
                    <a:pt x="307" y="249"/>
                  </a:lnTo>
                  <a:lnTo>
                    <a:pt x="305" y="249"/>
                  </a:lnTo>
                  <a:lnTo>
                    <a:pt x="305" y="247"/>
                  </a:lnTo>
                  <a:lnTo>
                    <a:pt x="307" y="247"/>
                  </a:lnTo>
                  <a:close/>
                  <a:moveTo>
                    <a:pt x="303" y="247"/>
                  </a:moveTo>
                  <a:lnTo>
                    <a:pt x="303" y="153"/>
                  </a:lnTo>
                  <a:lnTo>
                    <a:pt x="307" y="153"/>
                  </a:lnTo>
                  <a:lnTo>
                    <a:pt x="307" y="247"/>
                  </a:lnTo>
                  <a:lnTo>
                    <a:pt x="303" y="247"/>
                  </a:lnTo>
                  <a:close/>
                  <a:moveTo>
                    <a:pt x="303" y="153"/>
                  </a:moveTo>
                  <a:lnTo>
                    <a:pt x="303" y="151"/>
                  </a:lnTo>
                  <a:lnTo>
                    <a:pt x="305" y="151"/>
                  </a:lnTo>
                  <a:lnTo>
                    <a:pt x="305" y="153"/>
                  </a:lnTo>
                  <a:lnTo>
                    <a:pt x="303" y="153"/>
                  </a:lnTo>
                  <a:close/>
                  <a:moveTo>
                    <a:pt x="305" y="151"/>
                  </a:moveTo>
                  <a:lnTo>
                    <a:pt x="608" y="151"/>
                  </a:lnTo>
                  <a:lnTo>
                    <a:pt x="608" y="155"/>
                  </a:lnTo>
                  <a:lnTo>
                    <a:pt x="305" y="155"/>
                  </a:lnTo>
                  <a:lnTo>
                    <a:pt x="305" y="151"/>
                  </a:lnTo>
                  <a:close/>
                  <a:moveTo>
                    <a:pt x="610" y="153"/>
                  </a:moveTo>
                  <a:lnTo>
                    <a:pt x="610" y="155"/>
                  </a:lnTo>
                  <a:lnTo>
                    <a:pt x="608" y="155"/>
                  </a:lnTo>
                  <a:lnTo>
                    <a:pt x="608" y="153"/>
                  </a:lnTo>
                  <a:lnTo>
                    <a:pt x="610" y="153"/>
                  </a:lnTo>
                  <a:close/>
                  <a:moveTo>
                    <a:pt x="604" y="153"/>
                  </a:moveTo>
                  <a:lnTo>
                    <a:pt x="604" y="2"/>
                  </a:lnTo>
                  <a:lnTo>
                    <a:pt x="610" y="2"/>
                  </a:lnTo>
                  <a:lnTo>
                    <a:pt x="610" y="153"/>
                  </a:lnTo>
                  <a:lnTo>
                    <a:pt x="604" y="153"/>
                  </a:lnTo>
                  <a:close/>
                  <a:moveTo>
                    <a:pt x="604" y="2"/>
                  </a:moveTo>
                  <a:lnTo>
                    <a:pt x="604" y="0"/>
                  </a:lnTo>
                  <a:lnTo>
                    <a:pt x="608" y="0"/>
                  </a:lnTo>
                  <a:lnTo>
                    <a:pt x="608" y="2"/>
                  </a:lnTo>
                  <a:lnTo>
                    <a:pt x="604" y="2"/>
                  </a:lnTo>
                  <a:close/>
                  <a:moveTo>
                    <a:pt x="608" y="0"/>
                  </a:moveTo>
                  <a:lnTo>
                    <a:pt x="4499" y="0"/>
                  </a:lnTo>
                  <a:lnTo>
                    <a:pt x="4499" y="4"/>
                  </a:lnTo>
                  <a:lnTo>
                    <a:pt x="608" y="4"/>
                  </a:lnTo>
                  <a:lnTo>
                    <a:pt x="608" y="0"/>
                  </a:lnTo>
                  <a:close/>
                  <a:moveTo>
                    <a:pt x="4499" y="0"/>
                  </a:moveTo>
                  <a:lnTo>
                    <a:pt x="4501" y="0"/>
                  </a:lnTo>
                  <a:lnTo>
                    <a:pt x="4501" y="2"/>
                  </a:lnTo>
                  <a:lnTo>
                    <a:pt x="4499" y="2"/>
                  </a:lnTo>
                  <a:lnTo>
                    <a:pt x="449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706" y="1673"/>
              <a:ext cx="16" cy="1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1009" y="1673"/>
              <a:ext cx="16" cy="1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1312" y="1673"/>
              <a:ext cx="14" cy="1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1614" y="1673"/>
              <a:ext cx="16" cy="1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1907" y="1673"/>
              <a:ext cx="16" cy="1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14" name="Rectangle 18"/>
            <p:cNvSpPr>
              <a:spLocks noChangeArrowheads="1"/>
            </p:cNvSpPr>
            <p:nvPr/>
          </p:nvSpPr>
          <p:spPr bwMode="auto">
            <a:xfrm>
              <a:off x="2202" y="1673"/>
              <a:ext cx="16" cy="1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15" name="Rectangle 19"/>
            <p:cNvSpPr>
              <a:spLocks noChangeArrowheads="1"/>
            </p:cNvSpPr>
            <p:nvPr/>
          </p:nvSpPr>
          <p:spPr bwMode="auto">
            <a:xfrm>
              <a:off x="2503" y="1673"/>
              <a:ext cx="16" cy="1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16" name="Rectangle 20"/>
            <p:cNvSpPr>
              <a:spLocks noChangeArrowheads="1"/>
            </p:cNvSpPr>
            <p:nvPr/>
          </p:nvSpPr>
          <p:spPr bwMode="auto">
            <a:xfrm>
              <a:off x="3401" y="1673"/>
              <a:ext cx="16" cy="1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17" name="Rectangle 21"/>
            <p:cNvSpPr>
              <a:spLocks noChangeArrowheads="1"/>
            </p:cNvSpPr>
            <p:nvPr/>
          </p:nvSpPr>
          <p:spPr bwMode="auto">
            <a:xfrm>
              <a:off x="3694" y="1673"/>
              <a:ext cx="14" cy="1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18" name="Rectangle 22"/>
            <p:cNvSpPr>
              <a:spLocks noChangeArrowheads="1"/>
            </p:cNvSpPr>
            <p:nvPr/>
          </p:nvSpPr>
          <p:spPr bwMode="auto">
            <a:xfrm>
              <a:off x="3996" y="1673"/>
              <a:ext cx="16" cy="1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4295" y="1673"/>
              <a:ext cx="14" cy="1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20" name="Rectangle 24"/>
            <p:cNvSpPr>
              <a:spLocks noChangeArrowheads="1"/>
            </p:cNvSpPr>
            <p:nvPr/>
          </p:nvSpPr>
          <p:spPr bwMode="auto">
            <a:xfrm>
              <a:off x="4594" y="1673"/>
              <a:ext cx="14" cy="1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714" y="1725"/>
              <a:ext cx="4497" cy="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22" name="Rectangle 26"/>
            <p:cNvSpPr>
              <a:spLocks noChangeArrowheads="1"/>
            </p:cNvSpPr>
            <p:nvPr/>
          </p:nvSpPr>
          <p:spPr bwMode="auto">
            <a:xfrm>
              <a:off x="3106" y="1452"/>
              <a:ext cx="20" cy="20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23" name="Rectangle 27"/>
            <p:cNvSpPr>
              <a:spLocks noChangeArrowheads="1"/>
            </p:cNvSpPr>
            <p:nvPr/>
          </p:nvSpPr>
          <p:spPr bwMode="auto">
            <a:xfrm>
              <a:off x="5201" y="1450"/>
              <a:ext cx="20" cy="20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24" name="Rectangle 28"/>
            <p:cNvSpPr>
              <a:spLocks noChangeArrowheads="1"/>
            </p:cNvSpPr>
            <p:nvPr/>
          </p:nvSpPr>
          <p:spPr bwMode="auto">
            <a:xfrm>
              <a:off x="3224" y="3450"/>
              <a:ext cx="1869" cy="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25" name="Freeform 29"/>
            <p:cNvSpPr>
              <a:spLocks/>
            </p:cNvSpPr>
            <p:nvPr/>
          </p:nvSpPr>
          <p:spPr bwMode="auto">
            <a:xfrm>
              <a:off x="722" y="2663"/>
              <a:ext cx="78" cy="146"/>
            </a:xfrm>
            <a:custGeom>
              <a:avLst/>
              <a:gdLst>
                <a:gd name="T0" fmla="*/ 78 w 78"/>
                <a:gd name="T1" fmla="*/ 146 h 146"/>
                <a:gd name="T2" fmla="*/ 40 w 78"/>
                <a:gd name="T3" fmla="*/ 0 h 146"/>
                <a:gd name="T4" fmla="*/ 0 w 78"/>
                <a:gd name="T5" fmla="*/ 146 h 146"/>
                <a:gd name="T6" fmla="*/ 40 w 78"/>
                <a:gd name="T7" fmla="*/ 126 h 146"/>
                <a:gd name="T8" fmla="*/ 78 w 78"/>
                <a:gd name="T9" fmla="*/ 146 h 1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146"/>
                <a:gd name="T17" fmla="*/ 78 w 78"/>
                <a:gd name="T18" fmla="*/ 146 h 1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146">
                  <a:moveTo>
                    <a:pt x="78" y="146"/>
                  </a:moveTo>
                  <a:lnTo>
                    <a:pt x="40" y="0"/>
                  </a:lnTo>
                  <a:lnTo>
                    <a:pt x="0" y="146"/>
                  </a:lnTo>
                  <a:lnTo>
                    <a:pt x="40" y="126"/>
                  </a:lnTo>
                  <a:lnTo>
                    <a:pt x="78" y="14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26" name="Freeform 30"/>
            <p:cNvSpPr>
              <a:spLocks/>
            </p:cNvSpPr>
            <p:nvPr/>
          </p:nvSpPr>
          <p:spPr bwMode="auto">
            <a:xfrm>
              <a:off x="722" y="2663"/>
              <a:ext cx="78" cy="146"/>
            </a:xfrm>
            <a:custGeom>
              <a:avLst/>
              <a:gdLst>
                <a:gd name="T0" fmla="*/ 78 w 78"/>
                <a:gd name="T1" fmla="*/ 146 h 146"/>
                <a:gd name="T2" fmla="*/ 40 w 78"/>
                <a:gd name="T3" fmla="*/ 0 h 146"/>
                <a:gd name="T4" fmla="*/ 0 w 78"/>
                <a:gd name="T5" fmla="*/ 146 h 146"/>
                <a:gd name="T6" fmla="*/ 40 w 78"/>
                <a:gd name="T7" fmla="*/ 126 h 146"/>
                <a:gd name="T8" fmla="*/ 78 w 78"/>
                <a:gd name="T9" fmla="*/ 146 h 1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146"/>
                <a:gd name="T17" fmla="*/ 78 w 78"/>
                <a:gd name="T18" fmla="*/ 146 h 1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146">
                  <a:moveTo>
                    <a:pt x="78" y="146"/>
                  </a:moveTo>
                  <a:lnTo>
                    <a:pt x="40" y="0"/>
                  </a:lnTo>
                  <a:lnTo>
                    <a:pt x="0" y="146"/>
                  </a:lnTo>
                  <a:lnTo>
                    <a:pt x="40" y="126"/>
                  </a:lnTo>
                  <a:lnTo>
                    <a:pt x="78" y="146"/>
                  </a:lnTo>
                </a:path>
              </a:pathLst>
            </a:cu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27" name="Freeform 31"/>
            <p:cNvSpPr>
              <a:spLocks/>
            </p:cNvSpPr>
            <p:nvPr/>
          </p:nvSpPr>
          <p:spPr bwMode="auto">
            <a:xfrm>
              <a:off x="722" y="3069"/>
              <a:ext cx="78" cy="145"/>
            </a:xfrm>
            <a:custGeom>
              <a:avLst/>
              <a:gdLst>
                <a:gd name="T0" fmla="*/ 0 w 78"/>
                <a:gd name="T1" fmla="*/ 0 h 145"/>
                <a:gd name="T2" fmla="*/ 40 w 78"/>
                <a:gd name="T3" fmla="*/ 145 h 145"/>
                <a:gd name="T4" fmla="*/ 78 w 78"/>
                <a:gd name="T5" fmla="*/ 0 h 145"/>
                <a:gd name="T6" fmla="*/ 40 w 78"/>
                <a:gd name="T7" fmla="*/ 20 h 145"/>
                <a:gd name="T8" fmla="*/ 0 w 78"/>
                <a:gd name="T9" fmla="*/ 0 h 1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145"/>
                <a:gd name="T17" fmla="*/ 78 w 78"/>
                <a:gd name="T18" fmla="*/ 145 h 1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145">
                  <a:moveTo>
                    <a:pt x="0" y="0"/>
                  </a:moveTo>
                  <a:lnTo>
                    <a:pt x="40" y="145"/>
                  </a:lnTo>
                  <a:lnTo>
                    <a:pt x="78" y="0"/>
                  </a:lnTo>
                  <a:lnTo>
                    <a:pt x="4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28" name="Freeform 32"/>
            <p:cNvSpPr>
              <a:spLocks/>
            </p:cNvSpPr>
            <p:nvPr/>
          </p:nvSpPr>
          <p:spPr bwMode="auto">
            <a:xfrm>
              <a:off x="722" y="3069"/>
              <a:ext cx="78" cy="145"/>
            </a:xfrm>
            <a:custGeom>
              <a:avLst/>
              <a:gdLst>
                <a:gd name="T0" fmla="*/ 0 w 78"/>
                <a:gd name="T1" fmla="*/ 0 h 145"/>
                <a:gd name="T2" fmla="*/ 40 w 78"/>
                <a:gd name="T3" fmla="*/ 145 h 145"/>
                <a:gd name="T4" fmla="*/ 78 w 78"/>
                <a:gd name="T5" fmla="*/ 0 h 145"/>
                <a:gd name="T6" fmla="*/ 40 w 78"/>
                <a:gd name="T7" fmla="*/ 20 h 145"/>
                <a:gd name="T8" fmla="*/ 0 w 78"/>
                <a:gd name="T9" fmla="*/ 0 h 1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145"/>
                <a:gd name="T17" fmla="*/ 78 w 78"/>
                <a:gd name="T18" fmla="*/ 145 h 1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145">
                  <a:moveTo>
                    <a:pt x="0" y="0"/>
                  </a:moveTo>
                  <a:lnTo>
                    <a:pt x="40" y="145"/>
                  </a:lnTo>
                  <a:lnTo>
                    <a:pt x="78" y="0"/>
                  </a:lnTo>
                  <a:lnTo>
                    <a:pt x="40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29" name="Freeform 33"/>
            <p:cNvSpPr>
              <a:spLocks/>
            </p:cNvSpPr>
            <p:nvPr/>
          </p:nvSpPr>
          <p:spPr bwMode="auto">
            <a:xfrm>
              <a:off x="3132" y="3422"/>
              <a:ext cx="144" cy="78"/>
            </a:xfrm>
            <a:custGeom>
              <a:avLst/>
              <a:gdLst>
                <a:gd name="T0" fmla="*/ 144 w 144"/>
                <a:gd name="T1" fmla="*/ 0 h 78"/>
                <a:gd name="T2" fmla="*/ 0 w 144"/>
                <a:gd name="T3" fmla="*/ 38 h 78"/>
                <a:gd name="T4" fmla="*/ 144 w 144"/>
                <a:gd name="T5" fmla="*/ 78 h 78"/>
                <a:gd name="T6" fmla="*/ 126 w 144"/>
                <a:gd name="T7" fmla="*/ 38 h 78"/>
                <a:gd name="T8" fmla="*/ 144 w 144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78"/>
                <a:gd name="T17" fmla="*/ 144 w 144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78">
                  <a:moveTo>
                    <a:pt x="144" y="0"/>
                  </a:moveTo>
                  <a:lnTo>
                    <a:pt x="0" y="38"/>
                  </a:lnTo>
                  <a:lnTo>
                    <a:pt x="144" y="78"/>
                  </a:lnTo>
                  <a:lnTo>
                    <a:pt x="126" y="38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30" name="Freeform 34"/>
            <p:cNvSpPr>
              <a:spLocks/>
            </p:cNvSpPr>
            <p:nvPr/>
          </p:nvSpPr>
          <p:spPr bwMode="auto">
            <a:xfrm>
              <a:off x="3132" y="3422"/>
              <a:ext cx="144" cy="78"/>
            </a:xfrm>
            <a:custGeom>
              <a:avLst/>
              <a:gdLst>
                <a:gd name="T0" fmla="*/ 144 w 144"/>
                <a:gd name="T1" fmla="*/ 0 h 78"/>
                <a:gd name="T2" fmla="*/ 0 w 144"/>
                <a:gd name="T3" fmla="*/ 38 h 78"/>
                <a:gd name="T4" fmla="*/ 144 w 144"/>
                <a:gd name="T5" fmla="*/ 78 h 78"/>
                <a:gd name="T6" fmla="*/ 126 w 144"/>
                <a:gd name="T7" fmla="*/ 38 h 78"/>
                <a:gd name="T8" fmla="*/ 144 w 144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78"/>
                <a:gd name="T17" fmla="*/ 144 w 144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78">
                  <a:moveTo>
                    <a:pt x="144" y="0"/>
                  </a:moveTo>
                  <a:lnTo>
                    <a:pt x="0" y="38"/>
                  </a:lnTo>
                  <a:lnTo>
                    <a:pt x="144" y="78"/>
                  </a:lnTo>
                  <a:lnTo>
                    <a:pt x="126" y="38"/>
                  </a:lnTo>
                  <a:lnTo>
                    <a:pt x="144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31" name="Freeform 35"/>
            <p:cNvSpPr>
              <a:spLocks/>
            </p:cNvSpPr>
            <p:nvPr/>
          </p:nvSpPr>
          <p:spPr bwMode="auto">
            <a:xfrm>
              <a:off x="714" y="3422"/>
              <a:ext cx="145" cy="78"/>
            </a:xfrm>
            <a:custGeom>
              <a:avLst/>
              <a:gdLst>
                <a:gd name="T0" fmla="*/ 145 w 145"/>
                <a:gd name="T1" fmla="*/ 0 h 78"/>
                <a:gd name="T2" fmla="*/ 0 w 145"/>
                <a:gd name="T3" fmla="*/ 38 h 78"/>
                <a:gd name="T4" fmla="*/ 145 w 145"/>
                <a:gd name="T5" fmla="*/ 78 h 78"/>
                <a:gd name="T6" fmla="*/ 125 w 145"/>
                <a:gd name="T7" fmla="*/ 38 h 78"/>
                <a:gd name="T8" fmla="*/ 145 w 145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78"/>
                <a:gd name="T17" fmla="*/ 145 w 145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78">
                  <a:moveTo>
                    <a:pt x="145" y="0"/>
                  </a:moveTo>
                  <a:lnTo>
                    <a:pt x="0" y="38"/>
                  </a:lnTo>
                  <a:lnTo>
                    <a:pt x="145" y="78"/>
                  </a:lnTo>
                  <a:lnTo>
                    <a:pt x="125" y="38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32" name="Freeform 36"/>
            <p:cNvSpPr>
              <a:spLocks/>
            </p:cNvSpPr>
            <p:nvPr/>
          </p:nvSpPr>
          <p:spPr bwMode="auto">
            <a:xfrm>
              <a:off x="714" y="3422"/>
              <a:ext cx="145" cy="78"/>
            </a:xfrm>
            <a:custGeom>
              <a:avLst/>
              <a:gdLst>
                <a:gd name="T0" fmla="*/ 145 w 145"/>
                <a:gd name="T1" fmla="*/ 0 h 78"/>
                <a:gd name="T2" fmla="*/ 0 w 145"/>
                <a:gd name="T3" fmla="*/ 38 h 78"/>
                <a:gd name="T4" fmla="*/ 145 w 145"/>
                <a:gd name="T5" fmla="*/ 78 h 78"/>
                <a:gd name="T6" fmla="*/ 125 w 145"/>
                <a:gd name="T7" fmla="*/ 38 h 78"/>
                <a:gd name="T8" fmla="*/ 145 w 145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78"/>
                <a:gd name="T17" fmla="*/ 145 w 145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78">
                  <a:moveTo>
                    <a:pt x="145" y="0"/>
                  </a:moveTo>
                  <a:lnTo>
                    <a:pt x="0" y="38"/>
                  </a:lnTo>
                  <a:lnTo>
                    <a:pt x="145" y="78"/>
                  </a:lnTo>
                  <a:lnTo>
                    <a:pt x="125" y="38"/>
                  </a:lnTo>
                  <a:lnTo>
                    <a:pt x="145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33" name="Freeform 37"/>
            <p:cNvSpPr>
              <a:spLocks/>
            </p:cNvSpPr>
            <p:nvPr/>
          </p:nvSpPr>
          <p:spPr bwMode="auto">
            <a:xfrm>
              <a:off x="2960" y="3422"/>
              <a:ext cx="144" cy="78"/>
            </a:xfrm>
            <a:custGeom>
              <a:avLst/>
              <a:gdLst>
                <a:gd name="T0" fmla="*/ 0 w 144"/>
                <a:gd name="T1" fmla="*/ 78 h 78"/>
                <a:gd name="T2" fmla="*/ 144 w 144"/>
                <a:gd name="T3" fmla="*/ 38 h 78"/>
                <a:gd name="T4" fmla="*/ 0 w 144"/>
                <a:gd name="T5" fmla="*/ 0 h 78"/>
                <a:gd name="T6" fmla="*/ 18 w 144"/>
                <a:gd name="T7" fmla="*/ 38 h 78"/>
                <a:gd name="T8" fmla="*/ 0 w 144"/>
                <a:gd name="T9" fmla="*/ 78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78"/>
                <a:gd name="T17" fmla="*/ 144 w 144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78">
                  <a:moveTo>
                    <a:pt x="0" y="78"/>
                  </a:moveTo>
                  <a:lnTo>
                    <a:pt x="144" y="38"/>
                  </a:lnTo>
                  <a:lnTo>
                    <a:pt x="0" y="0"/>
                  </a:lnTo>
                  <a:lnTo>
                    <a:pt x="18" y="3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34" name="Freeform 38"/>
            <p:cNvSpPr>
              <a:spLocks/>
            </p:cNvSpPr>
            <p:nvPr/>
          </p:nvSpPr>
          <p:spPr bwMode="auto">
            <a:xfrm>
              <a:off x="2960" y="3422"/>
              <a:ext cx="144" cy="78"/>
            </a:xfrm>
            <a:custGeom>
              <a:avLst/>
              <a:gdLst>
                <a:gd name="T0" fmla="*/ 0 w 144"/>
                <a:gd name="T1" fmla="*/ 78 h 78"/>
                <a:gd name="T2" fmla="*/ 144 w 144"/>
                <a:gd name="T3" fmla="*/ 38 h 78"/>
                <a:gd name="T4" fmla="*/ 0 w 144"/>
                <a:gd name="T5" fmla="*/ 0 h 78"/>
                <a:gd name="T6" fmla="*/ 18 w 144"/>
                <a:gd name="T7" fmla="*/ 38 h 78"/>
                <a:gd name="T8" fmla="*/ 0 w 144"/>
                <a:gd name="T9" fmla="*/ 78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78"/>
                <a:gd name="T17" fmla="*/ 144 w 144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78">
                  <a:moveTo>
                    <a:pt x="0" y="78"/>
                  </a:moveTo>
                  <a:lnTo>
                    <a:pt x="144" y="38"/>
                  </a:lnTo>
                  <a:lnTo>
                    <a:pt x="0" y="0"/>
                  </a:lnTo>
                  <a:lnTo>
                    <a:pt x="18" y="38"/>
                  </a:lnTo>
                  <a:lnTo>
                    <a:pt x="0" y="78"/>
                  </a:lnTo>
                </a:path>
              </a:pathLst>
            </a:cu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35" name="Freeform 39"/>
            <p:cNvSpPr>
              <a:spLocks/>
            </p:cNvSpPr>
            <p:nvPr/>
          </p:nvSpPr>
          <p:spPr bwMode="auto">
            <a:xfrm>
              <a:off x="5053" y="3422"/>
              <a:ext cx="146" cy="78"/>
            </a:xfrm>
            <a:custGeom>
              <a:avLst/>
              <a:gdLst>
                <a:gd name="T0" fmla="*/ 0 w 146"/>
                <a:gd name="T1" fmla="*/ 78 h 78"/>
                <a:gd name="T2" fmla="*/ 146 w 146"/>
                <a:gd name="T3" fmla="*/ 38 h 78"/>
                <a:gd name="T4" fmla="*/ 0 w 146"/>
                <a:gd name="T5" fmla="*/ 0 h 78"/>
                <a:gd name="T6" fmla="*/ 20 w 146"/>
                <a:gd name="T7" fmla="*/ 38 h 78"/>
                <a:gd name="T8" fmla="*/ 0 w 146"/>
                <a:gd name="T9" fmla="*/ 78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6"/>
                <a:gd name="T16" fmla="*/ 0 h 78"/>
                <a:gd name="T17" fmla="*/ 146 w 146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6" h="78">
                  <a:moveTo>
                    <a:pt x="0" y="78"/>
                  </a:moveTo>
                  <a:lnTo>
                    <a:pt x="146" y="38"/>
                  </a:lnTo>
                  <a:lnTo>
                    <a:pt x="0" y="0"/>
                  </a:lnTo>
                  <a:lnTo>
                    <a:pt x="20" y="3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36" name="Freeform 40"/>
            <p:cNvSpPr>
              <a:spLocks/>
            </p:cNvSpPr>
            <p:nvPr/>
          </p:nvSpPr>
          <p:spPr bwMode="auto">
            <a:xfrm>
              <a:off x="5053" y="3422"/>
              <a:ext cx="146" cy="78"/>
            </a:xfrm>
            <a:custGeom>
              <a:avLst/>
              <a:gdLst>
                <a:gd name="T0" fmla="*/ 0 w 146"/>
                <a:gd name="T1" fmla="*/ 78 h 78"/>
                <a:gd name="T2" fmla="*/ 146 w 146"/>
                <a:gd name="T3" fmla="*/ 38 h 78"/>
                <a:gd name="T4" fmla="*/ 0 w 146"/>
                <a:gd name="T5" fmla="*/ 0 h 78"/>
                <a:gd name="T6" fmla="*/ 20 w 146"/>
                <a:gd name="T7" fmla="*/ 38 h 78"/>
                <a:gd name="T8" fmla="*/ 0 w 146"/>
                <a:gd name="T9" fmla="*/ 78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6"/>
                <a:gd name="T16" fmla="*/ 0 h 78"/>
                <a:gd name="T17" fmla="*/ 146 w 146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6" h="78">
                  <a:moveTo>
                    <a:pt x="0" y="78"/>
                  </a:moveTo>
                  <a:lnTo>
                    <a:pt x="146" y="38"/>
                  </a:lnTo>
                  <a:lnTo>
                    <a:pt x="0" y="0"/>
                  </a:lnTo>
                  <a:lnTo>
                    <a:pt x="20" y="38"/>
                  </a:lnTo>
                  <a:lnTo>
                    <a:pt x="0" y="78"/>
                  </a:lnTo>
                </a:path>
              </a:pathLst>
            </a:custGeom>
            <a:noFill/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37" name="Rectangle 41"/>
            <p:cNvSpPr>
              <a:spLocks noChangeArrowheads="1"/>
            </p:cNvSpPr>
            <p:nvPr/>
          </p:nvSpPr>
          <p:spPr bwMode="auto">
            <a:xfrm>
              <a:off x="752" y="2773"/>
              <a:ext cx="20" cy="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38" name="Rectangle 42"/>
            <p:cNvSpPr>
              <a:spLocks noChangeArrowheads="1"/>
            </p:cNvSpPr>
            <p:nvPr/>
          </p:nvSpPr>
          <p:spPr bwMode="auto">
            <a:xfrm>
              <a:off x="823" y="3450"/>
              <a:ext cx="2173" cy="2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29739" name="Rectangle 43"/>
            <p:cNvSpPr>
              <a:spLocks noChangeArrowheads="1"/>
            </p:cNvSpPr>
            <p:nvPr/>
          </p:nvSpPr>
          <p:spPr bwMode="auto">
            <a:xfrm>
              <a:off x="774" y="2424"/>
              <a:ext cx="233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1.25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40" name="Rectangle 44"/>
            <p:cNvSpPr>
              <a:spLocks noChangeArrowheads="1"/>
            </p:cNvSpPr>
            <p:nvPr/>
          </p:nvSpPr>
          <p:spPr bwMode="auto">
            <a:xfrm>
              <a:off x="1103" y="2382"/>
              <a:ext cx="180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2.5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41" name="Rectangle 45"/>
            <p:cNvSpPr>
              <a:spLocks noChangeArrowheads="1"/>
            </p:cNvSpPr>
            <p:nvPr/>
          </p:nvSpPr>
          <p:spPr bwMode="auto">
            <a:xfrm>
              <a:off x="1376" y="2346"/>
              <a:ext cx="233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3.75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42" name="Rectangle 46"/>
            <p:cNvSpPr>
              <a:spLocks noChangeArrowheads="1"/>
            </p:cNvSpPr>
            <p:nvPr/>
          </p:nvSpPr>
          <p:spPr bwMode="auto">
            <a:xfrm>
              <a:off x="1418" y="2933"/>
              <a:ext cx="152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20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43" name="Rectangle 47"/>
            <p:cNvSpPr>
              <a:spLocks noChangeArrowheads="1"/>
            </p:cNvSpPr>
            <p:nvPr/>
          </p:nvSpPr>
          <p:spPr bwMode="auto">
            <a:xfrm>
              <a:off x="1113" y="3088"/>
              <a:ext cx="152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10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44" name="Rectangle 48"/>
            <p:cNvSpPr>
              <a:spLocks noChangeArrowheads="1"/>
            </p:cNvSpPr>
            <p:nvPr/>
          </p:nvSpPr>
          <p:spPr bwMode="auto">
            <a:xfrm>
              <a:off x="839" y="3182"/>
              <a:ext cx="9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5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45" name="Rectangle 49"/>
            <p:cNvSpPr>
              <a:spLocks noChangeArrowheads="1"/>
            </p:cNvSpPr>
            <p:nvPr/>
          </p:nvSpPr>
          <p:spPr bwMode="auto">
            <a:xfrm>
              <a:off x="215" y="2789"/>
              <a:ext cx="545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Random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46" name="Rectangle 50"/>
            <p:cNvSpPr>
              <a:spLocks noChangeArrowheads="1"/>
            </p:cNvSpPr>
            <p:nvPr/>
          </p:nvSpPr>
          <p:spPr bwMode="auto">
            <a:xfrm>
              <a:off x="249" y="2931"/>
              <a:ext cx="41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-isation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47" name="Rectangle 51"/>
            <p:cNvSpPr>
              <a:spLocks noChangeArrowheads="1"/>
            </p:cNvSpPr>
            <p:nvPr/>
          </p:nvSpPr>
          <p:spPr bwMode="auto">
            <a:xfrm>
              <a:off x="1388" y="3527"/>
              <a:ext cx="89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900">
                  <a:solidFill>
                    <a:srgbClr val="FFFFFF"/>
                  </a:solidFill>
                  <a:latin typeface="Calibri" pitchFamily="34" charset="0"/>
                </a:rPr>
                <a:t>Monotherapy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48" name="Rectangle 52"/>
            <p:cNvSpPr>
              <a:spLocks noChangeArrowheads="1"/>
            </p:cNvSpPr>
            <p:nvPr/>
          </p:nvSpPr>
          <p:spPr bwMode="auto">
            <a:xfrm>
              <a:off x="3465" y="3527"/>
              <a:ext cx="141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900">
                  <a:solidFill>
                    <a:srgbClr val="FFFFFF"/>
                  </a:solidFill>
                  <a:latin typeface="Calibri" pitchFamily="34" charset="0"/>
                </a:rPr>
                <a:t>Combination therapy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49" name="Rectangle 53"/>
            <p:cNvSpPr>
              <a:spLocks noChangeArrowheads="1"/>
            </p:cNvSpPr>
            <p:nvPr/>
          </p:nvSpPr>
          <p:spPr bwMode="auto">
            <a:xfrm>
              <a:off x="3716" y="3783"/>
              <a:ext cx="96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700">
                  <a:solidFill>
                    <a:srgbClr val="FFFFFF"/>
                  </a:solidFill>
                  <a:latin typeface="Calibri" pitchFamily="34" charset="0"/>
                </a:rPr>
                <a:t>6 to 18 months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50" name="Rectangle 54"/>
            <p:cNvSpPr>
              <a:spLocks noChangeArrowheads="1"/>
            </p:cNvSpPr>
            <p:nvPr/>
          </p:nvSpPr>
          <p:spPr bwMode="auto">
            <a:xfrm>
              <a:off x="1554" y="3783"/>
              <a:ext cx="62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700">
                  <a:solidFill>
                    <a:srgbClr val="FFFFFF"/>
                  </a:solidFill>
                  <a:latin typeface="Calibri" pitchFamily="34" charset="0"/>
                </a:rPr>
                <a:t>6 months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51" name="Rectangle 55"/>
            <p:cNvSpPr>
              <a:spLocks noChangeArrowheads="1"/>
            </p:cNvSpPr>
            <p:nvPr/>
          </p:nvSpPr>
          <p:spPr bwMode="auto">
            <a:xfrm>
              <a:off x="1739" y="2308"/>
              <a:ext cx="9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5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52" name="Rectangle 56"/>
            <p:cNvSpPr>
              <a:spLocks noChangeArrowheads="1"/>
            </p:cNvSpPr>
            <p:nvPr/>
          </p:nvSpPr>
          <p:spPr bwMode="auto">
            <a:xfrm>
              <a:off x="1999" y="2230"/>
              <a:ext cx="180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7.5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53" name="Rectangle 57"/>
            <p:cNvSpPr>
              <a:spLocks noChangeArrowheads="1"/>
            </p:cNvSpPr>
            <p:nvPr/>
          </p:nvSpPr>
          <p:spPr bwMode="auto">
            <a:xfrm>
              <a:off x="2304" y="2146"/>
              <a:ext cx="152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10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54" name="Rectangle 58"/>
            <p:cNvSpPr>
              <a:spLocks noChangeArrowheads="1"/>
            </p:cNvSpPr>
            <p:nvPr/>
          </p:nvSpPr>
          <p:spPr bwMode="auto">
            <a:xfrm>
              <a:off x="3234" y="2062"/>
              <a:ext cx="9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5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55" name="Rectangle 59"/>
            <p:cNvSpPr>
              <a:spLocks noChangeArrowheads="1"/>
            </p:cNvSpPr>
            <p:nvPr/>
          </p:nvSpPr>
          <p:spPr bwMode="auto">
            <a:xfrm>
              <a:off x="3497" y="1978"/>
              <a:ext cx="152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10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56" name="Rectangle 60"/>
            <p:cNvSpPr>
              <a:spLocks noChangeArrowheads="1"/>
            </p:cNvSpPr>
            <p:nvPr/>
          </p:nvSpPr>
          <p:spPr bwMode="auto">
            <a:xfrm>
              <a:off x="4696" y="2621"/>
              <a:ext cx="152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10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57" name="Rectangle 61"/>
            <p:cNvSpPr>
              <a:spLocks noChangeArrowheads="1"/>
            </p:cNvSpPr>
            <p:nvPr/>
          </p:nvSpPr>
          <p:spPr bwMode="auto">
            <a:xfrm>
              <a:off x="4383" y="2699"/>
              <a:ext cx="180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7.5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58" name="Rectangle 62"/>
            <p:cNvSpPr>
              <a:spLocks noChangeArrowheads="1"/>
            </p:cNvSpPr>
            <p:nvPr/>
          </p:nvSpPr>
          <p:spPr bwMode="auto">
            <a:xfrm>
              <a:off x="4119" y="2783"/>
              <a:ext cx="9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5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59" name="Rectangle 63"/>
            <p:cNvSpPr>
              <a:spLocks noChangeArrowheads="1"/>
            </p:cNvSpPr>
            <p:nvPr/>
          </p:nvSpPr>
          <p:spPr bwMode="auto">
            <a:xfrm>
              <a:off x="3762" y="2821"/>
              <a:ext cx="233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3.75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60" name="Rectangle 64"/>
            <p:cNvSpPr>
              <a:spLocks noChangeArrowheads="1"/>
            </p:cNvSpPr>
            <p:nvPr/>
          </p:nvSpPr>
          <p:spPr bwMode="auto">
            <a:xfrm>
              <a:off x="3487" y="2861"/>
              <a:ext cx="180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2.5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61" name="Rectangle 65"/>
            <p:cNvSpPr>
              <a:spLocks noChangeArrowheads="1"/>
            </p:cNvSpPr>
            <p:nvPr/>
          </p:nvSpPr>
          <p:spPr bwMode="auto">
            <a:xfrm>
              <a:off x="3170" y="2901"/>
              <a:ext cx="233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1.25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62" name="Rectangle 66"/>
            <p:cNvSpPr>
              <a:spLocks noChangeArrowheads="1"/>
            </p:cNvSpPr>
            <p:nvPr/>
          </p:nvSpPr>
          <p:spPr bwMode="auto">
            <a:xfrm>
              <a:off x="3802" y="1823"/>
              <a:ext cx="152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20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63" name="Rectangle 67"/>
            <p:cNvSpPr>
              <a:spLocks noChangeArrowheads="1"/>
            </p:cNvSpPr>
            <p:nvPr/>
          </p:nvSpPr>
          <p:spPr bwMode="auto">
            <a:xfrm>
              <a:off x="2096" y="2404"/>
              <a:ext cx="95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bisoprolol (mg/d)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64" name="Rectangle 68"/>
            <p:cNvSpPr>
              <a:spLocks noChangeArrowheads="1"/>
            </p:cNvSpPr>
            <p:nvPr/>
          </p:nvSpPr>
          <p:spPr bwMode="auto">
            <a:xfrm>
              <a:off x="2096" y="3156"/>
              <a:ext cx="88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1F1A17"/>
                  </a:solidFill>
                  <a:latin typeface="Calibri" pitchFamily="34" charset="0"/>
                </a:rPr>
                <a:t>enalapril (mg/d)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65" name="Rectangle 69"/>
            <p:cNvSpPr>
              <a:spLocks noChangeArrowheads="1"/>
            </p:cNvSpPr>
            <p:nvPr/>
          </p:nvSpPr>
          <p:spPr bwMode="auto">
            <a:xfrm>
              <a:off x="4155" y="2046"/>
              <a:ext cx="88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1F1A17"/>
                  </a:solidFill>
                  <a:latin typeface="Calibri" pitchFamily="34" charset="0"/>
                </a:rPr>
                <a:t>enalapril (mg/d)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66" name="Rectangle 70"/>
            <p:cNvSpPr>
              <a:spLocks noChangeArrowheads="1"/>
            </p:cNvSpPr>
            <p:nvPr/>
          </p:nvSpPr>
          <p:spPr bwMode="auto">
            <a:xfrm>
              <a:off x="4900" y="1262"/>
              <a:ext cx="69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700">
                  <a:solidFill>
                    <a:srgbClr val="FFFFFF"/>
                  </a:solidFill>
                  <a:latin typeface="Calibri" pitchFamily="34" charset="0"/>
                </a:rPr>
                <a:t>24 months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67" name="Rectangle 71"/>
            <p:cNvSpPr>
              <a:spLocks noChangeArrowheads="1"/>
            </p:cNvSpPr>
            <p:nvPr/>
          </p:nvSpPr>
          <p:spPr bwMode="auto">
            <a:xfrm>
              <a:off x="2841" y="1262"/>
              <a:ext cx="62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700">
                  <a:solidFill>
                    <a:srgbClr val="FFFFFF"/>
                  </a:solidFill>
                  <a:latin typeface="Calibri" pitchFamily="34" charset="0"/>
                </a:rPr>
                <a:t>6 months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68" name="Rectangle 72"/>
            <p:cNvSpPr>
              <a:spLocks noChangeArrowheads="1"/>
            </p:cNvSpPr>
            <p:nvPr/>
          </p:nvSpPr>
          <p:spPr bwMode="auto">
            <a:xfrm>
              <a:off x="2477" y="1402"/>
              <a:ext cx="269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week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69" name="Rectangle 73"/>
            <p:cNvSpPr>
              <a:spLocks noChangeArrowheads="1"/>
            </p:cNvSpPr>
            <p:nvPr/>
          </p:nvSpPr>
          <p:spPr bwMode="auto">
            <a:xfrm>
              <a:off x="2452" y="1549"/>
              <a:ext cx="152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12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70" name="Rectangle 74"/>
            <p:cNvSpPr>
              <a:spLocks noChangeArrowheads="1"/>
            </p:cNvSpPr>
            <p:nvPr/>
          </p:nvSpPr>
          <p:spPr bwMode="auto">
            <a:xfrm>
              <a:off x="2152" y="1551"/>
              <a:ext cx="152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10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71" name="Rectangle 75"/>
            <p:cNvSpPr>
              <a:spLocks noChangeArrowheads="1"/>
            </p:cNvSpPr>
            <p:nvPr/>
          </p:nvSpPr>
          <p:spPr bwMode="auto">
            <a:xfrm>
              <a:off x="1887" y="1551"/>
              <a:ext cx="9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8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72" name="Rectangle 76"/>
            <p:cNvSpPr>
              <a:spLocks noChangeArrowheads="1"/>
            </p:cNvSpPr>
            <p:nvPr/>
          </p:nvSpPr>
          <p:spPr bwMode="auto">
            <a:xfrm>
              <a:off x="4552" y="1551"/>
              <a:ext cx="152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36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73" name="Rectangle 77"/>
            <p:cNvSpPr>
              <a:spLocks noChangeArrowheads="1"/>
            </p:cNvSpPr>
            <p:nvPr/>
          </p:nvSpPr>
          <p:spPr bwMode="auto">
            <a:xfrm>
              <a:off x="4251" y="1551"/>
              <a:ext cx="152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34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74" name="Rectangle 78"/>
            <p:cNvSpPr>
              <a:spLocks noChangeArrowheads="1"/>
            </p:cNvSpPr>
            <p:nvPr/>
          </p:nvSpPr>
          <p:spPr bwMode="auto">
            <a:xfrm>
              <a:off x="3952" y="1551"/>
              <a:ext cx="152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32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75" name="Rectangle 79"/>
            <p:cNvSpPr>
              <a:spLocks noChangeArrowheads="1"/>
            </p:cNvSpPr>
            <p:nvPr/>
          </p:nvSpPr>
          <p:spPr bwMode="auto">
            <a:xfrm>
              <a:off x="3653" y="1551"/>
              <a:ext cx="152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30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76" name="Rectangle 80"/>
            <p:cNvSpPr>
              <a:spLocks noChangeArrowheads="1"/>
            </p:cNvSpPr>
            <p:nvPr/>
          </p:nvSpPr>
          <p:spPr bwMode="auto">
            <a:xfrm>
              <a:off x="3357" y="1551"/>
              <a:ext cx="152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28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77" name="Rectangle 81"/>
            <p:cNvSpPr>
              <a:spLocks noChangeArrowheads="1"/>
            </p:cNvSpPr>
            <p:nvPr/>
          </p:nvSpPr>
          <p:spPr bwMode="auto">
            <a:xfrm>
              <a:off x="1592" y="1551"/>
              <a:ext cx="9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6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78" name="Rectangle 82"/>
            <p:cNvSpPr>
              <a:spLocks noChangeArrowheads="1"/>
            </p:cNvSpPr>
            <p:nvPr/>
          </p:nvSpPr>
          <p:spPr bwMode="auto">
            <a:xfrm>
              <a:off x="1292" y="1551"/>
              <a:ext cx="9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4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79" name="Rectangle 83"/>
            <p:cNvSpPr>
              <a:spLocks noChangeArrowheads="1"/>
            </p:cNvSpPr>
            <p:nvPr/>
          </p:nvSpPr>
          <p:spPr bwMode="auto">
            <a:xfrm>
              <a:off x="989" y="1551"/>
              <a:ext cx="9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2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80" name="Rectangle 84"/>
            <p:cNvSpPr>
              <a:spLocks noChangeArrowheads="1"/>
            </p:cNvSpPr>
            <p:nvPr/>
          </p:nvSpPr>
          <p:spPr bwMode="auto">
            <a:xfrm>
              <a:off x="686" y="1551"/>
              <a:ext cx="9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0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81" name="Rectangle 85"/>
            <p:cNvSpPr>
              <a:spLocks noChangeArrowheads="1"/>
            </p:cNvSpPr>
            <p:nvPr/>
          </p:nvSpPr>
          <p:spPr bwMode="auto">
            <a:xfrm>
              <a:off x="2174" y="1402"/>
              <a:ext cx="269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week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82" name="Rectangle 86"/>
            <p:cNvSpPr>
              <a:spLocks noChangeArrowheads="1"/>
            </p:cNvSpPr>
            <p:nvPr/>
          </p:nvSpPr>
          <p:spPr bwMode="auto">
            <a:xfrm>
              <a:off x="1879" y="1402"/>
              <a:ext cx="269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week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83" name="Rectangle 87"/>
            <p:cNvSpPr>
              <a:spLocks noChangeArrowheads="1"/>
            </p:cNvSpPr>
            <p:nvPr/>
          </p:nvSpPr>
          <p:spPr bwMode="auto">
            <a:xfrm>
              <a:off x="4576" y="1402"/>
              <a:ext cx="269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week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84" name="Rectangle 88"/>
            <p:cNvSpPr>
              <a:spLocks noChangeArrowheads="1"/>
            </p:cNvSpPr>
            <p:nvPr/>
          </p:nvSpPr>
          <p:spPr bwMode="auto">
            <a:xfrm>
              <a:off x="1588" y="1402"/>
              <a:ext cx="269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week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85" name="Rectangle 89"/>
            <p:cNvSpPr>
              <a:spLocks noChangeArrowheads="1"/>
            </p:cNvSpPr>
            <p:nvPr/>
          </p:nvSpPr>
          <p:spPr bwMode="auto">
            <a:xfrm>
              <a:off x="4285" y="1402"/>
              <a:ext cx="269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week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86" name="Rectangle 90"/>
            <p:cNvSpPr>
              <a:spLocks noChangeArrowheads="1"/>
            </p:cNvSpPr>
            <p:nvPr/>
          </p:nvSpPr>
          <p:spPr bwMode="auto">
            <a:xfrm>
              <a:off x="1284" y="1402"/>
              <a:ext cx="269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week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87" name="Rectangle 91"/>
            <p:cNvSpPr>
              <a:spLocks noChangeArrowheads="1"/>
            </p:cNvSpPr>
            <p:nvPr/>
          </p:nvSpPr>
          <p:spPr bwMode="auto">
            <a:xfrm>
              <a:off x="3982" y="1402"/>
              <a:ext cx="269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week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88" name="Rectangle 92"/>
            <p:cNvSpPr>
              <a:spLocks noChangeArrowheads="1"/>
            </p:cNvSpPr>
            <p:nvPr/>
          </p:nvSpPr>
          <p:spPr bwMode="auto">
            <a:xfrm>
              <a:off x="983" y="1402"/>
              <a:ext cx="269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week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89" name="Rectangle 93"/>
            <p:cNvSpPr>
              <a:spLocks noChangeArrowheads="1"/>
            </p:cNvSpPr>
            <p:nvPr/>
          </p:nvSpPr>
          <p:spPr bwMode="auto">
            <a:xfrm>
              <a:off x="3681" y="1402"/>
              <a:ext cx="269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week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90" name="Rectangle 94"/>
            <p:cNvSpPr>
              <a:spLocks noChangeArrowheads="1"/>
            </p:cNvSpPr>
            <p:nvPr/>
          </p:nvSpPr>
          <p:spPr bwMode="auto">
            <a:xfrm>
              <a:off x="678" y="1402"/>
              <a:ext cx="269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week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91" name="Rectangle 95"/>
            <p:cNvSpPr>
              <a:spLocks noChangeArrowheads="1"/>
            </p:cNvSpPr>
            <p:nvPr/>
          </p:nvSpPr>
          <p:spPr bwMode="auto">
            <a:xfrm>
              <a:off x="3375" y="1402"/>
              <a:ext cx="269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300">
                  <a:solidFill>
                    <a:srgbClr val="FFFFFF"/>
                  </a:solidFill>
                  <a:latin typeface="Calibri" pitchFamily="34" charset="0"/>
                </a:rPr>
                <a:t>week</a:t>
              </a:r>
              <a:endParaRPr lang="en-GB" b="1">
                <a:latin typeface="Calibri" pitchFamily="34" charset="0"/>
              </a:endParaRPr>
            </a:p>
          </p:txBody>
        </p:sp>
        <p:sp>
          <p:nvSpPr>
            <p:cNvPr id="29792" name="Rectangle 96"/>
            <p:cNvSpPr>
              <a:spLocks noChangeArrowheads="1"/>
            </p:cNvSpPr>
            <p:nvPr/>
          </p:nvSpPr>
          <p:spPr bwMode="auto">
            <a:xfrm>
              <a:off x="4155" y="2907"/>
              <a:ext cx="95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bisoprolol (mg/d)</a:t>
              </a:r>
              <a:endParaRPr lang="en-GB" b="1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3. BB and metabolic changes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B2-blockage: HbA1-c, BS, FFA, insulin sensitivity, TG, VLDL, HDL</a:t>
            </a:r>
          </a:p>
          <a:p>
            <a:pPr>
              <a:lnSpc>
                <a:spcPct val="80000"/>
              </a:lnSpc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Non selective (propranolol, timolol, nadolol) or partially selective (atenolol, metoprolol) : </a:t>
            </a:r>
            <a:r>
              <a:rPr lang="en-US" sz="2800" smtClean="0">
                <a:solidFill>
                  <a:srgbClr val="FFFF66"/>
                </a:solidFill>
              </a:rPr>
              <a:t>the offenders</a:t>
            </a:r>
          </a:p>
          <a:p>
            <a:pPr>
              <a:lnSpc>
                <a:spcPct val="80000"/>
              </a:lnSpc>
            </a:pPr>
            <a:endParaRPr lang="en-US" sz="2800" smtClean="0">
              <a:solidFill>
                <a:srgbClr val="FFFF66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smtClean="0">
                <a:solidFill>
                  <a:srgbClr val="FFFF66"/>
                </a:solidFill>
              </a:rPr>
              <a:t>Highly B1-selective(bisoprolol), a-b1 (carvedilol)</a:t>
            </a:r>
          </a:p>
          <a:p>
            <a:pPr>
              <a:lnSpc>
                <a:spcPct val="80000"/>
              </a:lnSpc>
            </a:pPr>
            <a:endParaRPr lang="en-US" sz="2800" smtClean="0">
              <a:solidFill>
                <a:srgbClr val="FFFF66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smtClean="0">
                <a:solidFill>
                  <a:srgbClr val="FFFF66"/>
                </a:solidFill>
              </a:rPr>
              <a:t>Non selective may also </a:t>
            </a:r>
            <a:r>
              <a:rPr lang="en-US" sz="2800" smtClean="0">
                <a:solidFill>
                  <a:srgbClr val="FF9900"/>
                </a:solidFill>
              </a:rPr>
              <a:t>block B3</a:t>
            </a:r>
            <a:r>
              <a:rPr lang="en-US" sz="2800" smtClean="0">
                <a:solidFill>
                  <a:srgbClr val="FFFF66"/>
                </a:solidFill>
              </a:rPr>
              <a:t> receptor: increased obesity and “diabesity”</a:t>
            </a: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Elevated HR is an Important Risk Factor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981200"/>
            <a:ext cx="5943600" cy="3200400"/>
          </a:xfrm>
        </p:spPr>
        <p:txBody>
          <a:bodyPr/>
          <a:lstStyle/>
          <a:p>
            <a:pPr algn="just">
              <a:spcBef>
                <a:spcPct val="50000"/>
              </a:spcBef>
              <a:buFont typeface="Symbol" pitchFamily="18" charset="2"/>
              <a:buNone/>
            </a:pPr>
            <a:r>
              <a:rPr lang="en-US" sz="2800" smtClean="0"/>
              <a:t>Elevated HR is linked to or predicts :</a:t>
            </a:r>
          </a:p>
          <a:p>
            <a:pPr algn="just">
              <a:spcBef>
                <a:spcPct val="50000"/>
              </a:spcBef>
            </a:pPr>
            <a:r>
              <a:rPr lang="en-US" sz="2800" smtClean="0"/>
              <a:t>Higher hypertensive risk</a:t>
            </a:r>
          </a:p>
          <a:p>
            <a:pPr algn="just">
              <a:spcBef>
                <a:spcPct val="50000"/>
              </a:spcBef>
            </a:pPr>
            <a:r>
              <a:rPr lang="en-US" sz="2800" smtClean="0"/>
              <a:t>Ischaemia in coronary disease</a:t>
            </a:r>
          </a:p>
          <a:p>
            <a:pPr algn="just">
              <a:spcBef>
                <a:spcPct val="50000"/>
              </a:spcBef>
            </a:pPr>
            <a:r>
              <a:rPr lang="en-US" sz="2800" smtClean="0"/>
              <a:t>Coronary heart disease</a:t>
            </a:r>
          </a:p>
          <a:p>
            <a:pPr algn="just">
              <a:spcBef>
                <a:spcPct val="50000"/>
              </a:spcBef>
            </a:pPr>
            <a:r>
              <a:rPr lang="en-US" sz="2800" smtClean="0"/>
              <a:t>Cardiovascular mortality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410200" y="6553200"/>
            <a:ext cx="3505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eaLnBrk="0" hangingPunct="0"/>
            <a:r>
              <a:rPr lang="en-US" sz="1400">
                <a:solidFill>
                  <a:srgbClr val="33CCFF"/>
                </a:solidFill>
                <a:latin typeface="Arial" charset="0"/>
              </a:rPr>
              <a:t>Palatini &amp; Julius; J. Hypertens., 1997</a:t>
            </a: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96888" y="203200"/>
            <a:ext cx="8158162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GB" sz="2800" b="1">
                <a:solidFill>
                  <a:srgbClr val="FFFF00"/>
                </a:solidFill>
                <a:latin typeface="Calibri" pitchFamily="34" charset="0"/>
                <a:sym typeface="Symbol" pitchFamily="18" charset="2"/>
              </a:rPr>
              <a:t></a:t>
            </a:r>
            <a:r>
              <a:rPr lang="en-GB" sz="2800" b="1">
                <a:solidFill>
                  <a:srgbClr val="FFFF00"/>
                </a:solidFill>
                <a:latin typeface="Calibri" pitchFamily="34" charset="0"/>
              </a:rPr>
              <a:t>1-blockade benefits in central obesity/insulin resistance/DM2 with hypertension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632200" y="1574800"/>
            <a:ext cx="1865313" cy="477838"/>
          </a:xfrm>
          <a:prstGeom prst="rect">
            <a:avLst/>
          </a:prstGeom>
          <a:noFill/>
          <a:ln w="12700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500" b="1">
                <a:solidFill>
                  <a:schemeClr val="bg1"/>
                </a:solidFill>
                <a:latin typeface="Calibri" pitchFamily="34" charset="0"/>
              </a:rPr>
              <a:t>DM2/obese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544888" y="2514600"/>
            <a:ext cx="2322512" cy="396875"/>
          </a:xfrm>
          <a:prstGeom prst="rect">
            <a:avLst/>
          </a:prstGeom>
          <a:noFill/>
          <a:ln w="12700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Calibri" pitchFamily="34" charset="0"/>
              </a:rPr>
              <a:t>Insulin resistance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740150" y="3352800"/>
            <a:ext cx="1908175" cy="396875"/>
          </a:xfrm>
          <a:prstGeom prst="rect">
            <a:avLst/>
          </a:prstGeom>
          <a:noFill/>
          <a:ln w="12700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Calibri" pitchFamily="34" charset="0"/>
              </a:rPr>
              <a:t>Insulin/leptin 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282950" y="4191000"/>
            <a:ext cx="2846388" cy="396875"/>
          </a:xfrm>
          <a:prstGeom prst="rect">
            <a:avLst/>
          </a:prstGeom>
          <a:noFill/>
          <a:ln w="12700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Calibri" pitchFamily="34" charset="0"/>
              </a:rPr>
              <a:t>Noradrenaline Release</a:t>
            </a: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V="1">
            <a:off x="3657600" y="2543175"/>
            <a:ext cx="0" cy="3048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 flipV="1">
            <a:off x="3886200" y="3390900"/>
            <a:ext cx="0" cy="3048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V="1">
            <a:off x="3352800" y="4238625"/>
            <a:ext cx="0" cy="3048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4572000" y="2066925"/>
            <a:ext cx="0" cy="433388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4572000" y="2919413"/>
            <a:ext cx="0" cy="433387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4572000" y="3767138"/>
            <a:ext cx="0" cy="433387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76200" y="5181600"/>
            <a:ext cx="1638300" cy="581025"/>
          </a:xfrm>
          <a:prstGeom prst="rect">
            <a:avLst/>
          </a:prstGeom>
          <a:noFill/>
          <a:ln w="12700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GB" sz="1600">
                <a:solidFill>
                  <a:schemeClr val="bg1"/>
                </a:solidFill>
                <a:latin typeface="Calibri" pitchFamily="34" charset="0"/>
              </a:rPr>
              <a:t>Ventricular</a:t>
            </a:r>
            <a:br>
              <a:rPr lang="en-GB" sz="1600">
                <a:solidFill>
                  <a:schemeClr val="bg1"/>
                </a:solidFill>
                <a:latin typeface="Calibri" pitchFamily="34" charset="0"/>
              </a:rPr>
            </a:br>
            <a:r>
              <a:rPr lang="en-GB" sz="1600">
                <a:solidFill>
                  <a:schemeClr val="bg1"/>
                </a:solidFill>
                <a:latin typeface="Calibri" pitchFamily="34" charset="0"/>
              </a:rPr>
              <a:t>arrhythmias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1943100" y="5727700"/>
            <a:ext cx="3048000" cy="825500"/>
          </a:xfrm>
          <a:prstGeom prst="rect">
            <a:avLst/>
          </a:prstGeom>
          <a:noFill/>
          <a:ln w="12700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600">
                <a:solidFill>
                  <a:schemeClr val="bg1"/>
                </a:solidFill>
                <a:latin typeface="Calibri" pitchFamily="34" charset="0"/>
              </a:rPr>
              <a:t>B1 stimulation-induced cardiac and coronary artery damage (</a:t>
            </a:r>
            <a:r>
              <a:rPr lang="en-GB" sz="1600">
                <a:solidFill>
                  <a:schemeClr val="bg1"/>
                </a:solidFill>
                <a:latin typeface="Calibri" pitchFamily="34" charset="0"/>
                <a:sym typeface="Symbol" pitchFamily="18" charset="2"/>
              </a:rPr>
              <a:t>atheroma)</a:t>
            </a:r>
            <a:endParaRPr lang="en-GB" sz="16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5041900" y="5562600"/>
            <a:ext cx="1651000" cy="581025"/>
          </a:xfrm>
          <a:prstGeom prst="rect">
            <a:avLst/>
          </a:prstGeom>
          <a:noFill/>
          <a:ln w="12700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600">
                <a:solidFill>
                  <a:schemeClr val="bg1"/>
                </a:solidFill>
                <a:latin typeface="Calibri" pitchFamily="34" charset="0"/>
                <a:sym typeface="Symbol" pitchFamily="18" charset="2"/>
              </a:rPr>
              <a:t> BP + non-</a:t>
            </a:r>
            <a:br>
              <a:rPr lang="en-GB" sz="1600">
                <a:solidFill>
                  <a:schemeClr val="bg1"/>
                </a:solidFill>
                <a:latin typeface="Calibri" pitchFamily="34" charset="0"/>
                <a:sym typeface="Symbol" pitchFamily="18" charset="2"/>
              </a:rPr>
            </a:br>
            <a:r>
              <a:rPr lang="en-GB" sz="1600">
                <a:solidFill>
                  <a:schemeClr val="bg1"/>
                </a:solidFill>
                <a:latin typeface="Calibri" pitchFamily="34" charset="0"/>
                <a:sym typeface="Symbol" pitchFamily="18" charset="2"/>
              </a:rPr>
              <a:t>dipping at night</a:t>
            </a:r>
            <a:endParaRPr lang="en-GB" sz="16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6477000" y="4921250"/>
            <a:ext cx="863600" cy="336550"/>
          </a:xfrm>
          <a:prstGeom prst="rect">
            <a:avLst/>
          </a:prstGeom>
          <a:noFill/>
          <a:ln w="12700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600">
                <a:solidFill>
                  <a:schemeClr val="bg1"/>
                </a:solidFill>
                <a:latin typeface="Calibri" pitchFamily="34" charset="0"/>
                <a:sym typeface="Symbol" pitchFamily="18" charset="2"/>
              </a:rPr>
              <a:t> PRA</a:t>
            </a:r>
            <a:endParaRPr lang="en-GB" sz="16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7478713" y="4921250"/>
            <a:ext cx="1614487" cy="336550"/>
          </a:xfrm>
          <a:prstGeom prst="rect">
            <a:avLst/>
          </a:prstGeom>
          <a:noFill/>
          <a:ln w="12700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600">
                <a:solidFill>
                  <a:schemeClr val="bg1"/>
                </a:solidFill>
                <a:latin typeface="Calibri" pitchFamily="34" charset="0"/>
                <a:sym typeface="Symbol" pitchFamily="18" charset="2"/>
              </a:rPr>
              <a:t> Angiotensin II</a:t>
            </a:r>
            <a:endParaRPr lang="en-GB" sz="16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7248525" y="5638800"/>
            <a:ext cx="1847850" cy="825500"/>
          </a:xfrm>
          <a:prstGeom prst="rect">
            <a:avLst/>
          </a:prstGeom>
          <a:noFill/>
          <a:ln w="12700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600">
                <a:solidFill>
                  <a:schemeClr val="bg1"/>
                </a:solidFill>
                <a:latin typeface="Calibri" pitchFamily="34" charset="0"/>
                <a:sym typeface="Symbol" pitchFamily="18" charset="2"/>
              </a:rPr>
              <a:t> Intra-glomerular pressure + nephropathy</a:t>
            </a:r>
            <a:endParaRPr lang="en-GB" sz="16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4572000" y="4595813"/>
            <a:ext cx="0" cy="280987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 flipH="1">
            <a:off x="1955800" y="4876800"/>
            <a:ext cx="2616200" cy="3810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>
            <a:off x="3576638" y="4867275"/>
            <a:ext cx="995362" cy="709613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4572000" y="4867275"/>
            <a:ext cx="1028700" cy="600075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4572000" y="4867275"/>
            <a:ext cx="1943100" cy="204788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7286625" y="5081588"/>
            <a:ext cx="257175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>
            <a:off x="8305800" y="5276850"/>
            <a:ext cx="0" cy="376238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0" name="Freeform 26"/>
          <p:cNvSpPr>
            <a:spLocks/>
          </p:cNvSpPr>
          <p:nvPr/>
        </p:nvSpPr>
        <p:spPr bwMode="auto">
          <a:xfrm>
            <a:off x="6235700" y="4387850"/>
            <a:ext cx="2060575" cy="500063"/>
          </a:xfrm>
          <a:custGeom>
            <a:avLst/>
            <a:gdLst>
              <a:gd name="T0" fmla="*/ 0 w 1298"/>
              <a:gd name="T1" fmla="*/ 0 h 315"/>
              <a:gd name="T2" fmla="*/ 2147483647 w 1298"/>
              <a:gd name="T3" fmla="*/ 2147483647 h 315"/>
              <a:gd name="T4" fmla="*/ 2147483647 w 1298"/>
              <a:gd name="T5" fmla="*/ 2147483647 h 315"/>
              <a:gd name="T6" fmla="*/ 2147483647 w 1298"/>
              <a:gd name="T7" fmla="*/ 2147483647 h 315"/>
              <a:gd name="T8" fmla="*/ 2147483647 w 1298"/>
              <a:gd name="T9" fmla="*/ 2147483647 h 3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98"/>
              <a:gd name="T16" fmla="*/ 0 h 315"/>
              <a:gd name="T17" fmla="*/ 1298 w 1298"/>
              <a:gd name="T18" fmla="*/ 315 h 3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98" h="315">
                <a:moveTo>
                  <a:pt x="0" y="0"/>
                </a:moveTo>
                <a:cubicBezTo>
                  <a:pt x="275" y="8"/>
                  <a:pt x="551" y="16"/>
                  <a:pt x="738" y="37"/>
                </a:cubicBezTo>
                <a:cubicBezTo>
                  <a:pt x="925" y="58"/>
                  <a:pt x="1038" y="93"/>
                  <a:pt x="1124" y="124"/>
                </a:cubicBezTo>
                <a:cubicBezTo>
                  <a:pt x="1210" y="155"/>
                  <a:pt x="1227" y="191"/>
                  <a:pt x="1256" y="223"/>
                </a:cubicBezTo>
                <a:cubicBezTo>
                  <a:pt x="1285" y="255"/>
                  <a:pt x="1290" y="297"/>
                  <a:pt x="1298" y="315"/>
                </a:cubicBezTo>
              </a:path>
            </a:pathLst>
          </a:custGeom>
          <a:noFill/>
          <a:ln w="57150">
            <a:solidFill>
              <a:srgbClr val="00FF00"/>
            </a:solidFill>
            <a:round/>
            <a:headEnd type="stealth" w="med" len="med"/>
            <a:tailEnd/>
          </a:ln>
        </p:spPr>
        <p:txBody>
          <a:bodyPr/>
          <a:lstStyle/>
          <a:p>
            <a:pPr algn="ctr" eaLnBrk="0" hangingPunct="0"/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604838" y="1981200"/>
            <a:ext cx="1905000" cy="457200"/>
          </a:xfrm>
          <a:prstGeom prst="rect">
            <a:avLst/>
          </a:prstGeom>
          <a:noFill/>
          <a:ln w="12700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Calibri" pitchFamily="34" charset="0"/>
              </a:rPr>
              <a:t>:</a:t>
            </a:r>
            <a:r>
              <a:rPr lang="en-GB">
                <a:solidFill>
                  <a:schemeClr val="bg1"/>
                </a:solidFill>
                <a:latin typeface="Calibri" pitchFamily="34" charset="0"/>
                <a:sym typeface="Symbol" pitchFamily="18" charset="2"/>
              </a:rPr>
              <a:t></a:t>
            </a:r>
            <a:r>
              <a:rPr lang="en-GB" sz="2000">
                <a:solidFill>
                  <a:schemeClr val="bg1"/>
                </a:solidFill>
                <a:latin typeface="Calibri" pitchFamily="34" charset="0"/>
              </a:rPr>
              <a:t>1-blockade</a:t>
            </a:r>
          </a:p>
        </p:txBody>
      </p:sp>
      <p:sp>
        <p:nvSpPr>
          <p:cNvPr id="31772" name="Freeform 28"/>
          <p:cNvSpPr>
            <a:spLocks/>
          </p:cNvSpPr>
          <p:nvPr/>
        </p:nvSpPr>
        <p:spPr bwMode="auto">
          <a:xfrm>
            <a:off x="287338" y="1930400"/>
            <a:ext cx="368300" cy="688975"/>
          </a:xfrm>
          <a:custGeom>
            <a:avLst/>
            <a:gdLst>
              <a:gd name="T0" fmla="*/ 2147483647 w 416"/>
              <a:gd name="T1" fmla="*/ 0 h 666"/>
              <a:gd name="T2" fmla="*/ 0 w 416"/>
              <a:gd name="T3" fmla="*/ 2147483647 h 666"/>
              <a:gd name="T4" fmla="*/ 2147483647 w 416"/>
              <a:gd name="T5" fmla="*/ 2147483647 h 666"/>
              <a:gd name="T6" fmla="*/ 2147483647 w 416"/>
              <a:gd name="T7" fmla="*/ 2147483647 h 666"/>
              <a:gd name="T8" fmla="*/ 2147483647 w 416"/>
              <a:gd name="T9" fmla="*/ 2147483647 h 666"/>
              <a:gd name="T10" fmla="*/ 2147483647 w 416"/>
              <a:gd name="T11" fmla="*/ 2147483647 h 666"/>
              <a:gd name="T12" fmla="*/ 2147483647 w 416"/>
              <a:gd name="T13" fmla="*/ 2147483647 h 666"/>
              <a:gd name="T14" fmla="*/ 2147483647 w 416"/>
              <a:gd name="T15" fmla="*/ 2147483647 h 666"/>
              <a:gd name="T16" fmla="*/ 2147483647 w 416"/>
              <a:gd name="T17" fmla="*/ 2147483647 h 666"/>
              <a:gd name="T18" fmla="*/ 2147483647 w 416"/>
              <a:gd name="T19" fmla="*/ 2147483647 h 666"/>
              <a:gd name="T20" fmla="*/ 2147483647 w 416"/>
              <a:gd name="T21" fmla="*/ 2147483647 h 666"/>
              <a:gd name="T22" fmla="*/ 2147483647 w 416"/>
              <a:gd name="T23" fmla="*/ 0 h 66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16"/>
              <a:gd name="T37" fmla="*/ 0 h 666"/>
              <a:gd name="T38" fmla="*/ 416 w 416"/>
              <a:gd name="T39" fmla="*/ 666 h 66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16" h="666">
                <a:moveTo>
                  <a:pt x="155" y="0"/>
                </a:moveTo>
                <a:lnTo>
                  <a:pt x="0" y="122"/>
                </a:lnTo>
                <a:lnTo>
                  <a:pt x="141" y="260"/>
                </a:lnTo>
                <a:lnTo>
                  <a:pt x="97" y="299"/>
                </a:lnTo>
                <a:lnTo>
                  <a:pt x="229" y="423"/>
                </a:lnTo>
                <a:lnTo>
                  <a:pt x="189" y="465"/>
                </a:lnTo>
                <a:lnTo>
                  <a:pt x="416" y="666"/>
                </a:lnTo>
                <a:lnTo>
                  <a:pt x="290" y="402"/>
                </a:lnTo>
                <a:lnTo>
                  <a:pt x="313" y="374"/>
                </a:lnTo>
                <a:lnTo>
                  <a:pt x="215" y="215"/>
                </a:lnTo>
                <a:lnTo>
                  <a:pt x="244" y="189"/>
                </a:lnTo>
                <a:lnTo>
                  <a:pt x="155" y="0"/>
                </a:lnTo>
                <a:close/>
              </a:path>
            </a:pathLst>
          </a:custGeom>
          <a:solidFill>
            <a:srgbClr val="FF33CC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1773" name="Freeform 29"/>
          <p:cNvSpPr>
            <a:spLocks/>
          </p:cNvSpPr>
          <p:nvPr/>
        </p:nvSpPr>
        <p:spPr bwMode="auto">
          <a:xfrm>
            <a:off x="2908300" y="4708525"/>
            <a:ext cx="368300" cy="688975"/>
          </a:xfrm>
          <a:custGeom>
            <a:avLst/>
            <a:gdLst>
              <a:gd name="T0" fmla="*/ 2147483647 w 416"/>
              <a:gd name="T1" fmla="*/ 0 h 666"/>
              <a:gd name="T2" fmla="*/ 0 w 416"/>
              <a:gd name="T3" fmla="*/ 2147483647 h 666"/>
              <a:gd name="T4" fmla="*/ 2147483647 w 416"/>
              <a:gd name="T5" fmla="*/ 2147483647 h 666"/>
              <a:gd name="T6" fmla="*/ 2147483647 w 416"/>
              <a:gd name="T7" fmla="*/ 2147483647 h 666"/>
              <a:gd name="T8" fmla="*/ 2147483647 w 416"/>
              <a:gd name="T9" fmla="*/ 2147483647 h 666"/>
              <a:gd name="T10" fmla="*/ 2147483647 w 416"/>
              <a:gd name="T11" fmla="*/ 2147483647 h 666"/>
              <a:gd name="T12" fmla="*/ 2147483647 w 416"/>
              <a:gd name="T13" fmla="*/ 2147483647 h 666"/>
              <a:gd name="T14" fmla="*/ 2147483647 w 416"/>
              <a:gd name="T15" fmla="*/ 2147483647 h 666"/>
              <a:gd name="T16" fmla="*/ 2147483647 w 416"/>
              <a:gd name="T17" fmla="*/ 2147483647 h 666"/>
              <a:gd name="T18" fmla="*/ 2147483647 w 416"/>
              <a:gd name="T19" fmla="*/ 2147483647 h 666"/>
              <a:gd name="T20" fmla="*/ 2147483647 w 416"/>
              <a:gd name="T21" fmla="*/ 2147483647 h 666"/>
              <a:gd name="T22" fmla="*/ 2147483647 w 416"/>
              <a:gd name="T23" fmla="*/ 0 h 66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16"/>
              <a:gd name="T37" fmla="*/ 0 h 666"/>
              <a:gd name="T38" fmla="*/ 416 w 416"/>
              <a:gd name="T39" fmla="*/ 666 h 66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16" h="666">
                <a:moveTo>
                  <a:pt x="155" y="0"/>
                </a:moveTo>
                <a:lnTo>
                  <a:pt x="0" y="122"/>
                </a:lnTo>
                <a:lnTo>
                  <a:pt x="141" y="260"/>
                </a:lnTo>
                <a:lnTo>
                  <a:pt x="97" y="299"/>
                </a:lnTo>
                <a:lnTo>
                  <a:pt x="229" y="423"/>
                </a:lnTo>
                <a:lnTo>
                  <a:pt x="189" y="465"/>
                </a:lnTo>
                <a:lnTo>
                  <a:pt x="416" y="666"/>
                </a:lnTo>
                <a:lnTo>
                  <a:pt x="290" y="402"/>
                </a:lnTo>
                <a:lnTo>
                  <a:pt x="313" y="374"/>
                </a:lnTo>
                <a:lnTo>
                  <a:pt x="215" y="215"/>
                </a:lnTo>
                <a:lnTo>
                  <a:pt x="244" y="189"/>
                </a:lnTo>
                <a:lnTo>
                  <a:pt x="155" y="0"/>
                </a:lnTo>
                <a:close/>
              </a:path>
            </a:pathLst>
          </a:custGeom>
          <a:solidFill>
            <a:srgbClr val="FF33CC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1774" name="Freeform 30"/>
          <p:cNvSpPr>
            <a:spLocks/>
          </p:cNvSpPr>
          <p:nvPr/>
        </p:nvSpPr>
        <p:spPr bwMode="auto">
          <a:xfrm>
            <a:off x="3911600" y="4873625"/>
            <a:ext cx="368300" cy="688975"/>
          </a:xfrm>
          <a:custGeom>
            <a:avLst/>
            <a:gdLst>
              <a:gd name="T0" fmla="*/ 2147483647 w 416"/>
              <a:gd name="T1" fmla="*/ 0 h 666"/>
              <a:gd name="T2" fmla="*/ 0 w 416"/>
              <a:gd name="T3" fmla="*/ 2147483647 h 666"/>
              <a:gd name="T4" fmla="*/ 2147483647 w 416"/>
              <a:gd name="T5" fmla="*/ 2147483647 h 666"/>
              <a:gd name="T6" fmla="*/ 2147483647 w 416"/>
              <a:gd name="T7" fmla="*/ 2147483647 h 666"/>
              <a:gd name="T8" fmla="*/ 2147483647 w 416"/>
              <a:gd name="T9" fmla="*/ 2147483647 h 666"/>
              <a:gd name="T10" fmla="*/ 2147483647 w 416"/>
              <a:gd name="T11" fmla="*/ 2147483647 h 666"/>
              <a:gd name="T12" fmla="*/ 2147483647 w 416"/>
              <a:gd name="T13" fmla="*/ 2147483647 h 666"/>
              <a:gd name="T14" fmla="*/ 2147483647 w 416"/>
              <a:gd name="T15" fmla="*/ 2147483647 h 666"/>
              <a:gd name="T16" fmla="*/ 2147483647 w 416"/>
              <a:gd name="T17" fmla="*/ 2147483647 h 666"/>
              <a:gd name="T18" fmla="*/ 2147483647 w 416"/>
              <a:gd name="T19" fmla="*/ 2147483647 h 666"/>
              <a:gd name="T20" fmla="*/ 2147483647 w 416"/>
              <a:gd name="T21" fmla="*/ 2147483647 h 666"/>
              <a:gd name="T22" fmla="*/ 2147483647 w 416"/>
              <a:gd name="T23" fmla="*/ 0 h 66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16"/>
              <a:gd name="T37" fmla="*/ 0 h 666"/>
              <a:gd name="T38" fmla="*/ 416 w 416"/>
              <a:gd name="T39" fmla="*/ 666 h 66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16" h="666">
                <a:moveTo>
                  <a:pt x="155" y="0"/>
                </a:moveTo>
                <a:lnTo>
                  <a:pt x="0" y="122"/>
                </a:lnTo>
                <a:lnTo>
                  <a:pt x="141" y="260"/>
                </a:lnTo>
                <a:lnTo>
                  <a:pt x="97" y="299"/>
                </a:lnTo>
                <a:lnTo>
                  <a:pt x="229" y="423"/>
                </a:lnTo>
                <a:lnTo>
                  <a:pt x="189" y="465"/>
                </a:lnTo>
                <a:lnTo>
                  <a:pt x="416" y="666"/>
                </a:lnTo>
                <a:lnTo>
                  <a:pt x="290" y="402"/>
                </a:lnTo>
                <a:lnTo>
                  <a:pt x="313" y="374"/>
                </a:lnTo>
                <a:lnTo>
                  <a:pt x="215" y="215"/>
                </a:lnTo>
                <a:lnTo>
                  <a:pt x="244" y="189"/>
                </a:lnTo>
                <a:lnTo>
                  <a:pt x="155" y="0"/>
                </a:lnTo>
                <a:close/>
              </a:path>
            </a:pathLst>
          </a:custGeom>
          <a:solidFill>
            <a:srgbClr val="FF33CC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1775" name="Freeform 31"/>
          <p:cNvSpPr>
            <a:spLocks/>
          </p:cNvSpPr>
          <p:nvPr/>
        </p:nvSpPr>
        <p:spPr bwMode="auto">
          <a:xfrm>
            <a:off x="4859338" y="4854575"/>
            <a:ext cx="436562" cy="695325"/>
          </a:xfrm>
          <a:custGeom>
            <a:avLst/>
            <a:gdLst>
              <a:gd name="T0" fmla="*/ 2147483647 w 550"/>
              <a:gd name="T1" fmla="*/ 0 h 876"/>
              <a:gd name="T2" fmla="*/ 2147483647 w 550"/>
              <a:gd name="T3" fmla="*/ 2147483647 h 876"/>
              <a:gd name="T4" fmla="*/ 2147483647 w 550"/>
              <a:gd name="T5" fmla="*/ 2147483647 h 876"/>
              <a:gd name="T6" fmla="*/ 2147483647 w 550"/>
              <a:gd name="T7" fmla="*/ 2147483647 h 876"/>
              <a:gd name="T8" fmla="*/ 2147483647 w 550"/>
              <a:gd name="T9" fmla="*/ 2147483647 h 876"/>
              <a:gd name="T10" fmla="*/ 2147483647 w 550"/>
              <a:gd name="T11" fmla="*/ 2147483647 h 876"/>
              <a:gd name="T12" fmla="*/ 0 w 550"/>
              <a:gd name="T13" fmla="*/ 2147483647 h 876"/>
              <a:gd name="T14" fmla="*/ 2147483647 w 550"/>
              <a:gd name="T15" fmla="*/ 2147483647 h 876"/>
              <a:gd name="T16" fmla="*/ 2147483647 w 550"/>
              <a:gd name="T17" fmla="*/ 2147483647 h 876"/>
              <a:gd name="T18" fmla="*/ 2147483647 w 550"/>
              <a:gd name="T19" fmla="*/ 2147483647 h 876"/>
              <a:gd name="T20" fmla="*/ 2147483647 w 550"/>
              <a:gd name="T21" fmla="*/ 2147483647 h 876"/>
              <a:gd name="T22" fmla="*/ 2147483647 w 550"/>
              <a:gd name="T23" fmla="*/ 0 h 8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50"/>
              <a:gd name="T37" fmla="*/ 0 h 876"/>
              <a:gd name="T38" fmla="*/ 550 w 550"/>
              <a:gd name="T39" fmla="*/ 876 h 87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50" h="876">
                <a:moveTo>
                  <a:pt x="345" y="0"/>
                </a:moveTo>
                <a:lnTo>
                  <a:pt x="550" y="160"/>
                </a:lnTo>
                <a:lnTo>
                  <a:pt x="364" y="342"/>
                </a:lnTo>
                <a:lnTo>
                  <a:pt x="422" y="393"/>
                </a:lnTo>
                <a:lnTo>
                  <a:pt x="247" y="556"/>
                </a:lnTo>
                <a:lnTo>
                  <a:pt x="300" y="612"/>
                </a:lnTo>
                <a:lnTo>
                  <a:pt x="0" y="876"/>
                </a:lnTo>
                <a:lnTo>
                  <a:pt x="167" y="528"/>
                </a:lnTo>
                <a:lnTo>
                  <a:pt x="136" y="492"/>
                </a:lnTo>
                <a:lnTo>
                  <a:pt x="266" y="283"/>
                </a:lnTo>
                <a:lnTo>
                  <a:pt x="228" y="248"/>
                </a:lnTo>
                <a:lnTo>
                  <a:pt x="345" y="0"/>
                </a:lnTo>
                <a:close/>
              </a:path>
            </a:pathLst>
          </a:custGeom>
          <a:solidFill>
            <a:srgbClr val="FF33CC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1776" name="Freeform 32"/>
          <p:cNvSpPr>
            <a:spLocks/>
          </p:cNvSpPr>
          <p:nvPr/>
        </p:nvSpPr>
        <p:spPr bwMode="auto">
          <a:xfrm>
            <a:off x="5602288" y="4635500"/>
            <a:ext cx="436562" cy="695325"/>
          </a:xfrm>
          <a:custGeom>
            <a:avLst/>
            <a:gdLst>
              <a:gd name="T0" fmla="*/ 2147483647 w 550"/>
              <a:gd name="T1" fmla="*/ 0 h 876"/>
              <a:gd name="T2" fmla="*/ 2147483647 w 550"/>
              <a:gd name="T3" fmla="*/ 2147483647 h 876"/>
              <a:gd name="T4" fmla="*/ 2147483647 w 550"/>
              <a:gd name="T5" fmla="*/ 2147483647 h 876"/>
              <a:gd name="T6" fmla="*/ 2147483647 w 550"/>
              <a:gd name="T7" fmla="*/ 2147483647 h 876"/>
              <a:gd name="T8" fmla="*/ 2147483647 w 550"/>
              <a:gd name="T9" fmla="*/ 2147483647 h 876"/>
              <a:gd name="T10" fmla="*/ 2147483647 w 550"/>
              <a:gd name="T11" fmla="*/ 2147483647 h 876"/>
              <a:gd name="T12" fmla="*/ 0 w 550"/>
              <a:gd name="T13" fmla="*/ 2147483647 h 876"/>
              <a:gd name="T14" fmla="*/ 2147483647 w 550"/>
              <a:gd name="T15" fmla="*/ 2147483647 h 876"/>
              <a:gd name="T16" fmla="*/ 2147483647 w 550"/>
              <a:gd name="T17" fmla="*/ 2147483647 h 876"/>
              <a:gd name="T18" fmla="*/ 2147483647 w 550"/>
              <a:gd name="T19" fmla="*/ 2147483647 h 876"/>
              <a:gd name="T20" fmla="*/ 2147483647 w 550"/>
              <a:gd name="T21" fmla="*/ 2147483647 h 876"/>
              <a:gd name="T22" fmla="*/ 2147483647 w 550"/>
              <a:gd name="T23" fmla="*/ 0 h 8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50"/>
              <a:gd name="T37" fmla="*/ 0 h 876"/>
              <a:gd name="T38" fmla="*/ 550 w 550"/>
              <a:gd name="T39" fmla="*/ 876 h 87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50" h="876">
                <a:moveTo>
                  <a:pt x="345" y="0"/>
                </a:moveTo>
                <a:lnTo>
                  <a:pt x="550" y="160"/>
                </a:lnTo>
                <a:lnTo>
                  <a:pt x="364" y="342"/>
                </a:lnTo>
                <a:lnTo>
                  <a:pt x="422" y="393"/>
                </a:lnTo>
                <a:lnTo>
                  <a:pt x="247" y="556"/>
                </a:lnTo>
                <a:lnTo>
                  <a:pt x="300" y="612"/>
                </a:lnTo>
                <a:lnTo>
                  <a:pt x="0" y="876"/>
                </a:lnTo>
                <a:lnTo>
                  <a:pt x="167" y="528"/>
                </a:lnTo>
                <a:lnTo>
                  <a:pt x="136" y="492"/>
                </a:lnTo>
                <a:lnTo>
                  <a:pt x="266" y="283"/>
                </a:lnTo>
                <a:lnTo>
                  <a:pt x="228" y="248"/>
                </a:lnTo>
                <a:lnTo>
                  <a:pt x="345" y="0"/>
                </a:lnTo>
                <a:close/>
              </a:path>
            </a:pathLst>
          </a:custGeom>
          <a:solidFill>
            <a:srgbClr val="FF33CC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1777" name="Rectangle 33"/>
          <p:cNvSpPr>
            <a:spLocks noChangeArrowheads="1"/>
          </p:cNvSpPr>
          <p:nvPr/>
        </p:nvSpPr>
        <p:spPr bwMode="auto">
          <a:xfrm>
            <a:off x="147638" y="1841500"/>
            <a:ext cx="2120900" cy="838200"/>
          </a:xfrm>
          <a:prstGeom prst="rect">
            <a:avLst/>
          </a:prstGeom>
          <a:noFill/>
          <a:ln w="635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4. UNSTABLE ANGINA AT REST</a:t>
            </a:r>
          </a:p>
        </p:txBody>
      </p:sp>
      <p:grpSp>
        <p:nvGrpSpPr>
          <p:cNvPr id="32771" name="Group 3"/>
          <p:cNvGrpSpPr>
            <a:grpSpLocks/>
          </p:cNvGrpSpPr>
          <p:nvPr/>
        </p:nvGrpSpPr>
        <p:grpSpPr bwMode="auto">
          <a:xfrm>
            <a:off x="2606675" y="2990850"/>
            <a:ext cx="1738313" cy="2366963"/>
            <a:chOff x="1636" y="1734"/>
            <a:chExt cx="1095" cy="1491"/>
          </a:xfrm>
        </p:grpSpPr>
        <p:sp>
          <p:nvSpPr>
            <p:cNvPr id="32821" name="Freeform 4"/>
            <p:cNvSpPr>
              <a:spLocks/>
            </p:cNvSpPr>
            <p:nvPr/>
          </p:nvSpPr>
          <p:spPr bwMode="auto">
            <a:xfrm>
              <a:off x="1680" y="1808"/>
              <a:ext cx="298" cy="1168"/>
            </a:xfrm>
            <a:custGeom>
              <a:avLst/>
              <a:gdLst>
                <a:gd name="T0" fmla="*/ 0 w 1788"/>
                <a:gd name="T1" fmla="*/ 1 h 5807"/>
                <a:gd name="T2" fmla="*/ 0 w 1788"/>
                <a:gd name="T3" fmla="*/ 1 h 5807"/>
                <a:gd name="T4" fmla="*/ 0 w 1788"/>
                <a:gd name="T5" fmla="*/ 2 h 5807"/>
                <a:gd name="T6" fmla="*/ 0 w 1788"/>
                <a:gd name="T7" fmla="*/ 2 h 5807"/>
                <a:gd name="T8" fmla="*/ 0 w 1788"/>
                <a:gd name="T9" fmla="*/ 3 h 5807"/>
                <a:gd name="T10" fmla="*/ 0 w 1788"/>
                <a:gd name="T11" fmla="*/ 3 h 5807"/>
                <a:gd name="T12" fmla="*/ 0 w 1788"/>
                <a:gd name="T13" fmla="*/ 3 h 5807"/>
                <a:gd name="T14" fmla="*/ 0 w 1788"/>
                <a:gd name="T15" fmla="*/ 3 h 5807"/>
                <a:gd name="T16" fmla="*/ 0 w 1788"/>
                <a:gd name="T17" fmla="*/ 7 h 5807"/>
                <a:gd name="T18" fmla="*/ 0 w 1788"/>
                <a:gd name="T19" fmla="*/ 8 h 5807"/>
                <a:gd name="T20" fmla="*/ 0 w 1788"/>
                <a:gd name="T21" fmla="*/ 8 h 5807"/>
                <a:gd name="T22" fmla="*/ 0 w 1788"/>
                <a:gd name="T23" fmla="*/ 9 h 5807"/>
                <a:gd name="T24" fmla="*/ 0 w 1788"/>
                <a:gd name="T25" fmla="*/ 9 h 5807"/>
                <a:gd name="T26" fmla="*/ 0 w 1788"/>
                <a:gd name="T27" fmla="*/ 9 h 5807"/>
                <a:gd name="T28" fmla="*/ 0 w 1788"/>
                <a:gd name="T29" fmla="*/ 9 h 5807"/>
                <a:gd name="T30" fmla="*/ 0 w 1788"/>
                <a:gd name="T31" fmla="*/ 9 h 5807"/>
                <a:gd name="T32" fmla="*/ 1 w 1788"/>
                <a:gd name="T33" fmla="*/ 9 h 5807"/>
                <a:gd name="T34" fmla="*/ 1 w 1788"/>
                <a:gd name="T35" fmla="*/ 9 h 5807"/>
                <a:gd name="T36" fmla="*/ 1 w 1788"/>
                <a:gd name="T37" fmla="*/ 9 h 5807"/>
                <a:gd name="T38" fmla="*/ 1 w 1788"/>
                <a:gd name="T39" fmla="*/ 9 h 5807"/>
                <a:gd name="T40" fmla="*/ 1 w 1788"/>
                <a:gd name="T41" fmla="*/ 9 h 5807"/>
                <a:gd name="T42" fmla="*/ 1 w 1788"/>
                <a:gd name="T43" fmla="*/ 9 h 5807"/>
                <a:gd name="T44" fmla="*/ 1 w 1788"/>
                <a:gd name="T45" fmla="*/ 9 h 5807"/>
                <a:gd name="T46" fmla="*/ 1 w 1788"/>
                <a:gd name="T47" fmla="*/ 9 h 5807"/>
                <a:gd name="T48" fmla="*/ 1 w 1788"/>
                <a:gd name="T49" fmla="*/ 9 h 5807"/>
                <a:gd name="T50" fmla="*/ 1 w 1788"/>
                <a:gd name="T51" fmla="*/ 9 h 5807"/>
                <a:gd name="T52" fmla="*/ 1 w 1788"/>
                <a:gd name="T53" fmla="*/ 9 h 5807"/>
                <a:gd name="T54" fmla="*/ 1 w 1788"/>
                <a:gd name="T55" fmla="*/ 9 h 5807"/>
                <a:gd name="T56" fmla="*/ 1 w 1788"/>
                <a:gd name="T57" fmla="*/ 9 h 5807"/>
                <a:gd name="T58" fmla="*/ 1 w 1788"/>
                <a:gd name="T59" fmla="*/ 9 h 5807"/>
                <a:gd name="T60" fmla="*/ 1 w 1788"/>
                <a:gd name="T61" fmla="*/ 9 h 5807"/>
                <a:gd name="T62" fmla="*/ 1 w 1788"/>
                <a:gd name="T63" fmla="*/ 2 h 5807"/>
                <a:gd name="T64" fmla="*/ 1 w 1788"/>
                <a:gd name="T65" fmla="*/ 1 h 5807"/>
                <a:gd name="T66" fmla="*/ 1 w 1788"/>
                <a:gd name="T67" fmla="*/ 1 h 5807"/>
                <a:gd name="T68" fmla="*/ 1 w 1788"/>
                <a:gd name="T69" fmla="*/ 0 h 5807"/>
                <a:gd name="T70" fmla="*/ 1 w 1788"/>
                <a:gd name="T71" fmla="*/ 0 h 5807"/>
                <a:gd name="T72" fmla="*/ 1 w 1788"/>
                <a:gd name="T73" fmla="*/ 0 h 5807"/>
                <a:gd name="T74" fmla="*/ 1 w 1788"/>
                <a:gd name="T75" fmla="*/ 0 h 5807"/>
                <a:gd name="T76" fmla="*/ 1 w 1788"/>
                <a:gd name="T77" fmla="*/ 0 h 5807"/>
                <a:gd name="T78" fmla="*/ 1 w 1788"/>
                <a:gd name="T79" fmla="*/ 0 h 5807"/>
                <a:gd name="T80" fmla="*/ 1 w 1788"/>
                <a:gd name="T81" fmla="*/ 0 h 5807"/>
                <a:gd name="T82" fmla="*/ 0 w 1788"/>
                <a:gd name="T83" fmla="*/ 0 h 5807"/>
                <a:gd name="T84" fmla="*/ 0 w 1788"/>
                <a:gd name="T85" fmla="*/ 0 h 5807"/>
                <a:gd name="T86" fmla="*/ 0 w 1788"/>
                <a:gd name="T87" fmla="*/ 0 h 5807"/>
                <a:gd name="T88" fmla="*/ 0 w 1788"/>
                <a:gd name="T89" fmla="*/ 0 h 5807"/>
                <a:gd name="T90" fmla="*/ 0 w 1788"/>
                <a:gd name="T91" fmla="*/ 0 h 5807"/>
                <a:gd name="T92" fmla="*/ 0 w 1788"/>
                <a:gd name="T93" fmla="*/ 0 h 5807"/>
                <a:gd name="T94" fmla="*/ 0 w 1788"/>
                <a:gd name="T95" fmla="*/ 0 h 580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788"/>
                <a:gd name="T145" fmla="*/ 0 h 5807"/>
                <a:gd name="T146" fmla="*/ 1788 w 1788"/>
                <a:gd name="T147" fmla="*/ 5807 h 580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788" h="5807">
                  <a:moveTo>
                    <a:pt x="54" y="142"/>
                  </a:moveTo>
                  <a:lnTo>
                    <a:pt x="48" y="320"/>
                  </a:lnTo>
                  <a:lnTo>
                    <a:pt x="40" y="499"/>
                  </a:lnTo>
                  <a:lnTo>
                    <a:pt x="37" y="679"/>
                  </a:lnTo>
                  <a:lnTo>
                    <a:pt x="33" y="859"/>
                  </a:lnTo>
                  <a:lnTo>
                    <a:pt x="33" y="1040"/>
                  </a:lnTo>
                  <a:lnTo>
                    <a:pt x="37" y="1218"/>
                  </a:lnTo>
                  <a:lnTo>
                    <a:pt x="48" y="1402"/>
                  </a:lnTo>
                  <a:lnTo>
                    <a:pt x="59" y="1584"/>
                  </a:lnTo>
                  <a:lnTo>
                    <a:pt x="59" y="1619"/>
                  </a:lnTo>
                  <a:lnTo>
                    <a:pt x="51" y="1653"/>
                  </a:lnTo>
                  <a:lnTo>
                    <a:pt x="40" y="1691"/>
                  </a:lnTo>
                  <a:lnTo>
                    <a:pt x="29" y="1726"/>
                  </a:lnTo>
                  <a:lnTo>
                    <a:pt x="18" y="1759"/>
                  </a:lnTo>
                  <a:lnTo>
                    <a:pt x="7" y="1794"/>
                  </a:lnTo>
                  <a:lnTo>
                    <a:pt x="0" y="1831"/>
                  </a:lnTo>
                  <a:lnTo>
                    <a:pt x="0" y="1869"/>
                  </a:lnTo>
                  <a:lnTo>
                    <a:pt x="309" y="4556"/>
                  </a:lnTo>
                  <a:lnTo>
                    <a:pt x="316" y="4646"/>
                  </a:lnTo>
                  <a:lnTo>
                    <a:pt x="320" y="4769"/>
                  </a:lnTo>
                  <a:lnTo>
                    <a:pt x="324" y="4913"/>
                  </a:lnTo>
                  <a:lnTo>
                    <a:pt x="328" y="5071"/>
                  </a:lnTo>
                  <a:lnTo>
                    <a:pt x="335" y="5233"/>
                  </a:lnTo>
                  <a:lnTo>
                    <a:pt x="342" y="5391"/>
                  </a:lnTo>
                  <a:lnTo>
                    <a:pt x="353" y="5540"/>
                  </a:lnTo>
                  <a:lnTo>
                    <a:pt x="368" y="5665"/>
                  </a:lnTo>
                  <a:lnTo>
                    <a:pt x="375" y="5681"/>
                  </a:lnTo>
                  <a:lnTo>
                    <a:pt x="389" y="5697"/>
                  </a:lnTo>
                  <a:lnTo>
                    <a:pt x="408" y="5713"/>
                  </a:lnTo>
                  <a:lnTo>
                    <a:pt x="437" y="5726"/>
                  </a:lnTo>
                  <a:lnTo>
                    <a:pt x="470" y="5739"/>
                  </a:lnTo>
                  <a:lnTo>
                    <a:pt x="506" y="5750"/>
                  </a:lnTo>
                  <a:lnTo>
                    <a:pt x="550" y="5761"/>
                  </a:lnTo>
                  <a:lnTo>
                    <a:pt x="596" y="5772"/>
                  </a:lnTo>
                  <a:lnTo>
                    <a:pt x="648" y="5779"/>
                  </a:lnTo>
                  <a:lnTo>
                    <a:pt x="702" y="5785"/>
                  </a:lnTo>
                  <a:lnTo>
                    <a:pt x="761" y="5793"/>
                  </a:lnTo>
                  <a:lnTo>
                    <a:pt x="819" y="5798"/>
                  </a:lnTo>
                  <a:lnTo>
                    <a:pt x="942" y="5803"/>
                  </a:lnTo>
                  <a:lnTo>
                    <a:pt x="1073" y="5807"/>
                  </a:lnTo>
                  <a:lnTo>
                    <a:pt x="1201" y="5803"/>
                  </a:lnTo>
                  <a:lnTo>
                    <a:pt x="1325" y="5798"/>
                  </a:lnTo>
                  <a:lnTo>
                    <a:pt x="1386" y="5793"/>
                  </a:lnTo>
                  <a:lnTo>
                    <a:pt x="1441" y="5785"/>
                  </a:lnTo>
                  <a:lnTo>
                    <a:pt x="1496" y="5779"/>
                  </a:lnTo>
                  <a:lnTo>
                    <a:pt x="1547" y="5772"/>
                  </a:lnTo>
                  <a:lnTo>
                    <a:pt x="1595" y="5761"/>
                  </a:lnTo>
                  <a:lnTo>
                    <a:pt x="1638" y="5750"/>
                  </a:lnTo>
                  <a:lnTo>
                    <a:pt x="1674" y="5739"/>
                  </a:lnTo>
                  <a:lnTo>
                    <a:pt x="1707" y="5726"/>
                  </a:lnTo>
                  <a:lnTo>
                    <a:pt x="1733" y="5713"/>
                  </a:lnTo>
                  <a:lnTo>
                    <a:pt x="1754" y="5697"/>
                  </a:lnTo>
                  <a:lnTo>
                    <a:pt x="1766" y="5681"/>
                  </a:lnTo>
                  <a:lnTo>
                    <a:pt x="1773" y="5665"/>
                  </a:lnTo>
                  <a:lnTo>
                    <a:pt x="1776" y="5612"/>
                  </a:lnTo>
                  <a:lnTo>
                    <a:pt x="1783" y="5561"/>
                  </a:lnTo>
                  <a:lnTo>
                    <a:pt x="1783" y="5507"/>
                  </a:lnTo>
                  <a:lnTo>
                    <a:pt x="1788" y="5457"/>
                  </a:lnTo>
                  <a:lnTo>
                    <a:pt x="1783" y="5406"/>
                  </a:lnTo>
                  <a:lnTo>
                    <a:pt x="1783" y="5356"/>
                  </a:lnTo>
                  <a:lnTo>
                    <a:pt x="1780" y="5303"/>
                  </a:lnTo>
                  <a:lnTo>
                    <a:pt x="1773" y="5251"/>
                  </a:lnTo>
                  <a:lnTo>
                    <a:pt x="1030" y="1253"/>
                  </a:lnTo>
                  <a:lnTo>
                    <a:pt x="1052" y="1104"/>
                  </a:lnTo>
                  <a:lnTo>
                    <a:pt x="1073" y="960"/>
                  </a:lnTo>
                  <a:lnTo>
                    <a:pt x="1096" y="819"/>
                  </a:lnTo>
                  <a:lnTo>
                    <a:pt x="1121" y="677"/>
                  </a:lnTo>
                  <a:lnTo>
                    <a:pt x="1151" y="536"/>
                  </a:lnTo>
                  <a:lnTo>
                    <a:pt x="1175" y="397"/>
                  </a:lnTo>
                  <a:lnTo>
                    <a:pt x="1201" y="256"/>
                  </a:lnTo>
                  <a:lnTo>
                    <a:pt x="1227" y="118"/>
                  </a:lnTo>
                  <a:lnTo>
                    <a:pt x="1227" y="105"/>
                  </a:lnTo>
                  <a:lnTo>
                    <a:pt x="1220" y="90"/>
                  </a:lnTo>
                  <a:lnTo>
                    <a:pt x="1205" y="77"/>
                  </a:lnTo>
                  <a:lnTo>
                    <a:pt x="1187" y="67"/>
                  </a:lnTo>
                  <a:lnTo>
                    <a:pt x="1161" y="57"/>
                  </a:lnTo>
                  <a:lnTo>
                    <a:pt x="1132" y="48"/>
                  </a:lnTo>
                  <a:lnTo>
                    <a:pt x="1096" y="37"/>
                  </a:lnTo>
                  <a:lnTo>
                    <a:pt x="1059" y="30"/>
                  </a:lnTo>
                  <a:lnTo>
                    <a:pt x="968" y="19"/>
                  </a:lnTo>
                  <a:lnTo>
                    <a:pt x="869" y="8"/>
                  </a:lnTo>
                  <a:lnTo>
                    <a:pt x="761" y="3"/>
                  </a:lnTo>
                  <a:lnTo>
                    <a:pt x="652" y="0"/>
                  </a:lnTo>
                  <a:lnTo>
                    <a:pt x="539" y="3"/>
                  </a:lnTo>
                  <a:lnTo>
                    <a:pt x="430" y="8"/>
                  </a:lnTo>
                  <a:lnTo>
                    <a:pt x="379" y="13"/>
                  </a:lnTo>
                  <a:lnTo>
                    <a:pt x="331" y="19"/>
                  </a:lnTo>
                  <a:lnTo>
                    <a:pt x="284" y="27"/>
                  </a:lnTo>
                  <a:lnTo>
                    <a:pt x="240" y="35"/>
                  </a:lnTo>
                  <a:lnTo>
                    <a:pt x="201" y="43"/>
                  </a:lnTo>
                  <a:lnTo>
                    <a:pt x="164" y="53"/>
                  </a:lnTo>
                  <a:lnTo>
                    <a:pt x="131" y="64"/>
                  </a:lnTo>
                  <a:lnTo>
                    <a:pt x="106" y="77"/>
                  </a:lnTo>
                  <a:lnTo>
                    <a:pt x="83" y="90"/>
                  </a:lnTo>
                  <a:lnTo>
                    <a:pt x="69" y="107"/>
                  </a:lnTo>
                  <a:lnTo>
                    <a:pt x="59" y="123"/>
                  </a:lnTo>
                  <a:lnTo>
                    <a:pt x="54" y="142"/>
                  </a:lnTo>
                  <a:close/>
                </a:path>
              </a:pathLst>
            </a:custGeom>
            <a:solidFill>
              <a:srgbClr val="EC91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22" name="Freeform 5"/>
            <p:cNvSpPr>
              <a:spLocks/>
            </p:cNvSpPr>
            <p:nvPr/>
          </p:nvSpPr>
          <p:spPr bwMode="auto">
            <a:xfrm>
              <a:off x="1685" y="1844"/>
              <a:ext cx="6" cy="360"/>
            </a:xfrm>
            <a:custGeom>
              <a:avLst/>
              <a:gdLst>
                <a:gd name="T0" fmla="*/ 0 w 37"/>
                <a:gd name="T1" fmla="*/ 5 h 1442"/>
                <a:gd name="T2" fmla="*/ 0 w 37"/>
                <a:gd name="T3" fmla="*/ 5 h 1442"/>
                <a:gd name="T4" fmla="*/ 0 w 37"/>
                <a:gd name="T5" fmla="*/ 4 h 1442"/>
                <a:gd name="T6" fmla="*/ 0 w 37"/>
                <a:gd name="T7" fmla="*/ 3 h 1442"/>
                <a:gd name="T8" fmla="*/ 0 w 37"/>
                <a:gd name="T9" fmla="*/ 3 h 1442"/>
                <a:gd name="T10" fmla="*/ 0 w 37"/>
                <a:gd name="T11" fmla="*/ 2 h 1442"/>
                <a:gd name="T12" fmla="*/ 0 w 37"/>
                <a:gd name="T13" fmla="*/ 1 h 1442"/>
                <a:gd name="T14" fmla="*/ 0 w 37"/>
                <a:gd name="T15" fmla="*/ 1 h 1442"/>
                <a:gd name="T16" fmla="*/ 0 w 37"/>
                <a:gd name="T17" fmla="*/ 0 h 1442"/>
                <a:gd name="T18" fmla="*/ 0 w 37"/>
                <a:gd name="T19" fmla="*/ 0 h 1442"/>
                <a:gd name="T20" fmla="*/ 0 w 37"/>
                <a:gd name="T21" fmla="*/ 1 h 1442"/>
                <a:gd name="T22" fmla="*/ 0 w 37"/>
                <a:gd name="T23" fmla="*/ 1 h 1442"/>
                <a:gd name="T24" fmla="*/ 0 w 37"/>
                <a:gd name="T25" fmla="*/ 2 h 1442"/>
                <a:gd name="T26" fmla="*/ 0 w 37"/>
                <a:gd name="T27" fmla="*/ 3 h 1442"/>
                <a:gd name="T28" fmla="*/ 0 w 37"/>
                <a:gd name="T29" fmla="*/ 3 h 1442"/>
                <a:gd name="T30" fmla="*/ 0 w 37"/>
                <a:gd name="T31" fmla="*/ 4 h 1442"/>
                <a:gd name="T32" fmla="*/ 0 w 37"/>
                <a:gd name="T33" fmla="*/ 5 h 1442"/>
                <a:gd name="T34" fmla="*/ 0 w 37"/>
                <a:gd name="T35" fmla="*/ 5 h 1442"/>
                <a:gd name="T36" fmla="*/ 0 w 37"/>
                <a:gd name="T37" fmla="*/ 5 h 14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7"/>
                <a:gd name="T58" fmla="*/ 0 h 1442"/>
                <a:gd name="T59" fmla="*/ 37 w 37"/>
                <a:gd name="T60" fmla="*/ 1442 h 14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7" h="1442">
                  <a:moveTo>
                    <a:pt x="37" y="1442"/>
                  </a:moveTo>
                  <a:lnTo>
                    <a:pt x="22" y="1258"/>
                  </a:lnTo>
                  <a:lnTo>
                    <a:pt x="15" y="1076"/>
                  </a:lnTo>
                  <a:lnTo>
                    <a:pt x="11" y="898"/>
                  </a:lnTo>
                  <a:lnTo>
                    <a:pt x="8" y="717"/>
                  </a:lnTo>
                  <a:lnTo>
                    <a:pt x="11" y="537"/>
                  </a:lnTo>
                  <a:lnTo>
                    <a:pt x="15" y="357"/>
                  </a:lnTo>
                  <a:lnTo>
                    <a:pt x="22" y="178"/>
                  </a:lnTo>
                  <a:lnTo>
                    <a:pt x="33" y="0"/>
                  </a:lnTo>
                  <a:lnTo>
                    <a:pt x="22" y="0"/>
                  </a:lnTo>
                  <a:lnTo>
                    <a:pt x="15" y="178"/>
                  </a:lnTo>
                  <a:lnTo>
                    <a:pt x="8" y="357"/>
                  </a:lnTo>
                  <a:lnTo>
                    <a:pt x="0" y="537"/>
                  </a:lnTo>
                  <a:lnTo>
                    <a:pt x="0" y="717"/>
                  </a:lnTo>
                  <a:lnTo>
                    <a:pt x="0" y="898"/>
                  </a:lnTo>
                  <a:lnTo>
                    <a:pt x="4" y="1080"/>
                  </a:lnTo>
                  <a:lnTo>
                    <a:pt x="11" y="1260"/>
                  </a:lnTo>
                  <a:lnTo>
                    <a:pt x="25" y="1442"/>
                  </a:lnTo>
                  <a:lnTo>
                    <a:pt x="37" y="144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23" name="Freeform 6"/>
            <p:cNvSpPr>
              <a:spLocks/>
            </p:cNvSpPr>
            <p:nvPr/>
          </p:nvSpPr>
          <p:spPr bwMode="auto">
            <a:xfrm>
              <a:off x="1679" y="2204"/>
              <a:ext cx="12" cy="72"/>
            </a:xfrm>
            <a:custGeom>
              <a:avLst/>
              <a:gdLst>
                <a:gd name="T0" fmla="*/ 0 w 69"/>
                <a:gd name="T1" fmla="*/ 1 h 285"/>
                <a:gd name="T2" fmla="*/ 0 w 69"/>
                <a:gd name="T3" fmla="*/ 1 h 285"/>
                <a:gd name="T4" fmla="*/ 0 w 69"/>
                <a:gd name="T5" fmla="*/ 1 h 285"/>
                <a:gd name="T6" fmla="*/ 0 w 69"/>
                <a:gd name="T7" fmla="*/ 1 h 285"/>
                <a:gd name="T8" fmla="*/ 0 w 69"/>
                <a:gd name="T9" fmla="*/ 1 h 285"/>
                <a:gd name="T10" fmla="*/ 0 w 69"/>
                <a:gd name="T11" fmla="*/ 1 h 285"/>
                <a:gd name="T12" fmla="*/ 0 w 69"/>
                <a:gd name="T13" fmla="*/ 0 h 285"/>
                <a:gd name="T14" fmla="*/ 0 w 69"/>
                <a:gd name="T15" fmla="*/ 0 h 285"/>
                <a:gd name="T16" fmla="*/ 0 w 69"/>
                <a:gd name="T17" fmla="*/ 0 h 285"/>
                <a:gd name="T18" fmla="*/ 0 w 69"/>
                <a:gd name="T19" fmla="*/ 0 h 285"/>
                <a:gd name="T20" fmla="*/ 0 w 69"/>
                <a:gd name="T21" fmla="*/ 0 h 285"/>
                <a:gd name="T22" fmla="*/ 0 w 69"/>
                <a:gd name="T23" fmla="*/ 0 h 285"/>
                <a:gd name="T24" fmla="*/ 0 w 69"/>
                <a:gd name="T25" fmla="*/ 1 h 285"/>
                <a:gd name="T26" fmla="*/ 0 w 69"/>
                <a:gd name="T27" fmla="*/ 1 h 285"/>
                <a:gd name="T28" fmla="*/ 0 w 69"/>
                <a:gd name="T29" fmla="*/ 1 h 285"/>
                <a:gd name="T30" fmla="*/ 0 w 69"/>
                <a:gd name="T31" fmla="*/ 1 h 285"/>
                <a:gd name="T32" fmla="*/ 0 w 69"/>
                <a:gd name="T33" fmla="*/ 1 h 285"/>
                <a:gd name="T34" fmla="*/ 0 w 69"/>
                <a:gd name="T35" fmla="*/ 1 h 285"/>
                <a:gd name="T36" fmla="*/ 0 w 69"/>
                <a:gd name="T37" fmla="*/ 1 h 28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9"/>
                <a:gd name="T58" fmla="*/ 0 h 285"/>
                <a:gd name="T59" fmla="*/ 69 w 69"/>
                <a:gd name="T60" fmla="*/ 285 h 28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9" h="285">
                  <a:moveTo>
                    <a:pt x="10" y="285"/>
                  </a:moveTo>
                  <a:lnTo>
                    <a:pt x="10" y="247"/>
                  </a:lnTo>
                  <a:lnTo>
                    <a:pt x="14" y="213"/>
                  </a:lnTo>
                  <a:lnTo>
                    <a:pt x="25" y="175"/>
                  </a:lnTo>
                  <a:lnTo>
                    <a:pt x="36" y="142"/>
                  </a:lnTo>
                  <a:lnTo>
                    <a:pt x="51" y="107"/>
                  </a:lnTo>
                  <a:lnTo>
                    <a:pt x="62" y="72"/>
                  </a:lnTo>
                  <a:lnTo>
                    <a:pt x="65" y="35"/>
                  </a:lnTo>
                  <a:lnTo>
                    <a:pt x="69" y="0"/>
                  </a:lnTo>
                  <a:lnTo>
                    <a:pt x="57" y="0"/>
                  </a:lnTo>
                  <a:lnTo>
                    <a:pt x="57" y="35"/>
                  </a:lnTo>
                  <a:lnTo>
                    <a:pt x="51" y="69"/>
                  </a:lnTo>
                  <a:lnTo>
                    <a:pt x="40" y="103"/>
                  </a:lnTo>
                  <a:lnTo>
                    <a:pt x="29" y="138"/>
                  </a:lnTo>
                  <a:lnTo>
                    <a:pt x="14" y="173"/>
                  </a:lnTo>
                  <a:lnTo>
                    <a:pt x="7" y="210"/>
                  </a:lnTo>
                  <a:lnTo>
                    <a:pt x="0" y="247"/>
                  </a:lnTo>
                  <a:lnTo>
                    <a:pt x="0" y="285"/>
                  </a:lnTo>
                  <a:lnTo>
                    <a:pt x="10" y="28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24" name="Freeform 7"/>
            <p:cNvSpPr>
              <a:spLocks/>
            </p:cNvSpPr>
            <p:nvPr/>
          </p:nvSpPr>
          <p:spPr bwMode="auto">
            <a:xfrm>
              <a:off x="1679" y="2276"/>
              <a:ext cx="53" cy="673"/>
            </a:xfrm>
            <a:custGeom>
              <a:avLst/>
              <a:gdLst>
                <a:gd name="T0" fmla="*/ 0 w 316"/>
                <a:gd name="T1" fmla="*/ 11 h 2692"/>
                <a:gd name="T2" fmla="*/ 0 w 316"/>
                <a:gd name="T3" fmla="*/ 0 h 2692"/>
                <a:gd name="T4" fmla="*/ 0 w 316"/>
                <a:gd name="T5" fmla="*/ 0 h 2692"/>
                <a:gd name="T6" fmla="*/ 0 w 316"/>
                <a:gd name="T7" fmla="*/ 11 h 2692"/>
                <a:gd name="T8" fmla="*/ 0 w 316"/>
                <a:gd name="T9" fmla="*/ 11 h 2692"/>
                <a:gd name="T10" fmla="*/ 0 w 316"/>
                <a:gd name="T11" fmla="*/ 11 h 2692"/>
                <a:gd name="T12" fmla="*/ 0 w 316"/>
                <a:gd name="T13" fmla="*/ 11 h 2692"/>
                <a:gd name="T14" fmla="*/ 0 w 316"/>
                <a:gd name="T15" fmla="*/ 11 h 2692"/>
                <a:gd name="T16" fmla="*/ 0 w 316"/>
                <a:gd name="T17" fmla="*/ 11 h 2692"/>
                <a:gd name="T18" fmla="*/ 0 w 316"/>
                <a:gd name="T19" fmla="*/ 11 h 26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16"/>
                <a:gd name="T31" fmla="*/ 0 h 2692"/>
                <a:gd name="T32" fmla="*/ 316 w 316"/>
                <a:gd name="T33" fmla="*/ 2692 h 26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16" h="2692">
                  <a:moveTo>
                    <a:pt x="316" y="2687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309" y="2687"/>
                  </a:lnTo>
                  <a:lnTo>
                    <a:pt x="316" y="2687"/>
                  </a:lnTo>
                  <a:lnTo>
                    <a:pt x="309" y="2687"/>
                  </a:lnTo>
                  <a:lnTo>
                    <a:pt x="309" y="2690"/>
                  </a:lnTo>
                  <a:lnTo>
                    <a:pt x="312" y="2692"/>
                  </a:lnTo>
                  <a:lnTo>
                    <a:pt x="316" y="2690"/>
                  </a:lnTo>
                  <a:lnTo>
                    <a:pt x="316" y="268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25" name="Freeform 8"/>
            <p:cNvSpPr>
              <a:spLocks/>
            </p:cNvSpPr>
            <p:nvPr/>
          </p:nvSpPr>
          <p:spPr bwMode="auto">
            <a:xfrm>
              <a:off x="1975" y="3120"/>
              <a:ext cx="3" cy="105"/>
            </a:xfrm>
            <a:custGeom>
              <a:avLst/>
              <a:gdLst>
                <a:gd name="T0" fmla="*/ 0 w 21"/>
                <a:gd name="T1" fmla="*/ 0 h 418"/>
                <a:gd name="T2" fmla="*/ 0 w 21"/>
                <a:gd name="T3" fmla="*/ 0 h 418"/>
                <a:gd name="T4" fmla="*/ 0 w 21"/>
                <a:gd name="T5" fmla="*/ 1 h 418"/>
                <a:gd name="T6" fmla="*/ 0 w 21"/>
                <a:gd name="T7" fmla="*/ 1 h 418"/>
                <a:gd name="T8" fmla="*/ 0 w 21"/>
                <a:gd name="T9" fmla="*/ 1 h 418"/>
                <a:gd name="T10" fmla="*/ 0 w 21"/>
                <a:gd name="T11" fmla="*/ 1 h 418"/>
                <a:gd name="T12" fmla="*/ 0 w 21"/>
                <a:gd name="T13" fmla="*/ 1 h 418"/>
                <a:gd name="T14" fmla="*/ 0 w 21"/>
                <a:gd name="T15" fmla="*/ 2 h 418"/>
                <a:gd name="T16" fmla="*/ 0 w 21"/>
                <a:gd name="T17" fmla="*/ 2 h 418"/>
                <a:gd name="T18" fmla="*/ 0 w 21"/>
                <a:gd name="T19" fmla="*/ 2 h 418"/>
                <a:gd name="T20" fmla="*/ 0 w 21"/>
                <a:gd name="T21" fmla="*/ 2 h 418"/>
                <a:gd name="T22" fmla="*/ 0 w 21"/>
                <a:gd name="T23" fmla="*/ 1 h 418"/>
                <a:gd name="T24" fmla="*/ 0 w 21"/>
                <a:gd name="T25" fmla="*/ 1 h 418"/>
                <a:gd name="T26" fmla="*/ 0 w 21"/>
                <a:gd name="T27" fmla="*/ 1 h 418"/>
                <a:gd name="T28" fmla="*/ 0 w 21"/>
                <a:gd name="T29" fmla="*/ 1 h 418"/>
                <a:gd name="T30" fmla="*/ 0 w 21"/>
                <a:gd name="T31" fmla="*/ 1 h 418"/>
                <a:gd name="T32" fmla="*/ 0 w 21"/>
                <a:gd name="T33" fmla="*/ 0 h 418"/>
                <a:gd name="T34" fmla="*/ 0 w 21"/>
                <a:gd name="T35" fmla="*/ 0 h 418"/>
                <a:gd name="T36" fmla="*/ 0 w 21"/>
                <a:gd name="T37" fmla="*/ 0 h 418"/>
                <a:gd name="T38" fmla="*/ 0 w 21"/>
                <a:gd name="T39" fmla="*/ 0 h 418"/>
                <a:gd name="T40" fmla="*/ 0 w 21"/>
                <a:gd name="T41" fmla="*/ 0 h 418"/>
                <a:gd name="T42" fmla="*/ 0 w 21"/>
                <a:gd name="T43" fmla="*/ 0 h 4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1"/>
                <a:gd name="T67" fmla="*/ 0 h 418"/>
                <a:gd name="T68" fmla="*/ 21 w 21"/>
                <a:gd name="T69" fmla="*/ 418 h 4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1" h="418">
                  <a:moveTo>
                    <a:pt x="0" y="4"/>
                  </a:moveTo>
                  <a:lnTo>
                    <a:pt x="4" y="56"/>
                  </a:lnTo>
                  <a:lnTo>
                    <a:pt x="7" y="109"/>
                  </a:lnTo>
                  <a:lnTo>
                    <a:pt x="11" y="159"/>
                  </a:lnTo>
                  <a:lnTo>
                    <a:pt x="11" y="210"/>
                  </a:lnTo>
                  <a:lnTo>
                    <a:pt x="11" y="260"/>
                  </a:lnTo>
                  <a:lnTo>
                    <a:pt x="7" y="314"/>
                  </a:lnTo>
                  <a:lnTo>
                    <a:pt x="4" y="365"/>
                  </a:lnTo>
                  <a:lnTo>
                    <a:pt x="0" y="418"/>
                  </a:lnTo>
                  <a:lnTo>
                    <a:pt x="7" y="418"/>
                  </a:lnTo>
                  <a:lnTo>
                    <a:pt x="14" y="365"/>
                  </a:lnTo>
                  <a:lnTo>
                    <a:pt x="19" y="314"/>
                  </a:lnTo>
                  <a:lnTo>
                    <a:pt x="21" y="260"/>
                  </a:lnTo>
                  <a:lnTo>
                    <a:pt x="21" y="210"/>
                  </a:lnTo>
                  <a:lnTo>
                    <a:pt x="21" y="159"/>
                  </a:lnTo>
                  <a:lnTo>
                    <a:pt x="19" y="106"/>
                  </a:lnTo>
                  <a:lnTo>
                    <a:pt x="14" y="56"/>
                  </a:lnTo>
                  <a:lnTo>
                    <a:pt x="7" y="4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26" name="Freeform 9"/>
            <p:cNvSpPr>
              <a:spLocks/>
            </p:cNvSpPr>
            <p:nvPr/>
          </p:nvSpPr>
          <p:spPr bwMode="auto">
            <a:xfrm>
              <a:off x="1851" y="2120"/>
              <a:ext cx="125" cy="1001"/>
            </a:xfrm>
            <a:custGeom>
              <a:avLst/>
              <a:gdLst>
                <a:gd name="T0" fmla="*/ 0 w 750"/>
                <a:gd name="T1" fmla="*/ 0 h 4003"/>
                <a:gd name="T2" fmla="*/ 0 w 750"/>
                <a:gd name="T3" fmla="*/ 0 h 4003"/>
                <a:gd name="T4" fmla="*/ 1 w 750"/>
                <a:gd name="T5" fmla="*/ 16 h 4003"/>
                <a:gd name="T6" fmla="*/ 1 w 750"/>
                <a:gd name="T7" fmla="*/ 16 h 4003"/>
                <a:gd name="T8" fmla="*/ 0 w 750"/>
                <a:gd name="T9" fmla="*/ 0 h 4003"/>
                <a:gd name="T10" fmla="*/ 0 w 750"/>
                <a:gd name="T11" fmla="*/ 0 h 4003"/>
                <a:gd name="T12" fmla="*/ 0 w 750"/>
                <a:gd name="T13" fmla="*/ 0 h 4003"/>
                <a:gd name="T14" fmla="*/ 0 w 750"/>
                <a:gd name="T15" fmla="*/ 0 h 4003"/>
                <a:gd name="T16" fmla="*/ 0 w 750"/>
                <a:gd name="T17" fmla="*/ 0 h 4003"/>
                <a:gd name="T18" fmla="*/ 0 w 750"/>
                <a:gd name="T19" fmla="*/ 0 h 4003"/>
                <a:gd name="T20" fmla="*/ 0 w 750"/>
                <a:gd name="T21" fmla="*/ 0 h 4003"/>
                <a:gd name="T22" fmla="*/ 0 w 750"/>
                <a:gd name="T23" fmla="*/ 0 h 400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50"/>
                <a:gd name="T37" fmla="*/ 0 h 4003"/>
                <a:gd name="T38" fmla="*/ 750 w 750"/>
                <a:gd name="T39" fmla="*/ 4003 h 400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50" h="4003">
                  <a:moveTo>
                    <a:pt x="0" y="3"/>
                  </a:moveTo>
                  <a:lnTo>
                    <a:pt x="0" y="5"/>
                  </a:lnTo>
                  <a:lnTo>
                    <a:pt x="743" y="4003"/>
                  </a:lnTo>
                  <a:lnTo>
                    <a:pt x="750" y="4003"/>
                  </a:lnTo>
                  <a:lnTo>
                    <a:pt x="7" y="3"/>
                  </a:lnTo>
                  <a:lnTo>
                    <a:pt x="0" y="3"/>
                  </a:lnTo>
                  <a:lnTo>
                    <a:pt x="7" y="3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27" name="Freeform 10"/>
            <p:cNvSpPr>
              <a:spLocks/>
            </p:cNvSpPr>
            <p:nvPr/>
          </p:nvSpPr>
          <p:spPr bwMode="auto">
            <a:xfrm>
              <a:off x="1851" y="1836"/>
              <a:ext cx="34" cy="286"/>
            </a:xfrm>
            <a:custGeom>
              <a:avLst/>
              <a:gdLst>
                <a:gd name="T0" fmla="*/ 0 w 202"/>
                <a:gd name="T1" fmla="*/ 0 h 1141"/>
                <a:gd name="T2" fmla="*/ 0 w 202"/>
                <a:gd name="T3" fmla="*/ 1 h 1141"/>
                <a:gd name="T4" fmla="*/ 0 w 202"/>
                <a:gd name="T5" fmla="*/ 1 h 1141"/>
                <a:gd name="T6" fmla="*/ 0 w 202"/>
                <a:gd name="T7" fmla="*/ 2 h 1141"/>
                <a:gd name="T8" fmla="*/ 0 w 202"/>
                <a:gd name="T9" fmla="*/ 2 h 1141"/>
                <a:gd name="T10" fmla="*/ 0 w 202"/>
                <a:gd name="T11" fmla="*/ 3 h 1141"/>
                <a:gd name="T12" fmla="*/ 0 w 202"/>
                <a:gd name="T13" fmla="*/ 3 h 1141"/>
                <a:gd name="T14" fmla="*/ 0 w 202"/>
                <a:gd name="T15" fmla="*/ 4 h 1141"/>
                <a:gd name="T16" fmla="*/ 0 w 202"/>
                <a:gd name="T17" fmla="*/ 5 h 1141"/>
                <a:gd name="T18" fmla="*/ 0 w 202"/>
                <a:gd name="T19" fmla="*/ 5 h 1141"/>
                <a:gd name="T20" fmla="*/ 0 w 202"/>
                <a:gd name="T21" fmla="*/ 4 h 1141"/>
                <a:gd name="T22" fmla="*/ 0 w 202"/>
                <a:gd name="T23" fmla="*/ 3 h 1141"/>
                <a:gd name="T24" fmla="*/ 0 w 202"/>
                <a:gd name="T25" fmla="*/ 3 h 1141"/>
                <a:gd name="T26" fmla="*/ 0 w 202"/>
                <a:gd name="T27" fmla="*/ 2 h 1141"/>
                <a:gd name="T28" fmla="*/ 0 w 202"/>
                <a:gd name="T29" fmla="*/ 2 h 1141"/>
                <a:gd name="T30" fmla="*/ 0 w 202"/>
                <a:gd name="T31" fmla="*/ 1 h 1141"/>
                <a:gd name="T32" fmla="*/ 0 w 202"/>
                <a:gd name="T33" fmla="*/ 1 h 1141"/>
                <a:gd name="T34" fmla="*/ 0 w 202"/>
                <a:gd name="T35" fmla="*/ 0 h 1141"/>
                <a:gd name="T36" fmla="*/ 0 w 202"/>
                <a:gd name="T37" fmla="*/ 0 h 1141"/>
                <a:gd name="T38" fmla="*/ 0 w 202"/>
                <a:gd name="T39" fmla="*/ 0 h 1141"/>
                <a:gd name="T40" fmla="*/ 0 w 202"/>
                <a:gd name="T41" fmla="*/ 0 h 1141"/>
                <a:gd name="T42" fmla="*/ 0 w 202"/>
                <a:gd name="T43" fmla="*/ 0 h 114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2"/>
                <a:gd name="T67" fmla="*/ 0 h 1141"/>
                <a:gd name="T68" fmla="*/ 202 w 202"/>
                <a:gd name="T69" fmla="*/ 1141 h 114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2" h="1141">
                  <a:moveTo>
                    <a:pt x="195" y="2"/>
                  </a:moveTo>
                  <a:lnTo>
                    <a:pt x="169" y="144"/>
                  </a:lnTo>
                  <a:lnTo>
                    <a:pt x="144" y="285"/>
                  </a:lnTo>
                  <a:lnTo>
                    <a:pt x="114" y="424"/>
                  </a:lnTo>
                  <a:lnTo>
                    <a:pt x="91" y="565"/>
                  </a:lnTo>
                  <a:lnTo>
                    <a:pt x="65" y="707"/>
                  </a:lnTo>
                  <a:lnTo>
                    <a:pt x="39" y="848"/>
                  </a:lnTo>
                  <a:lnTo>
                    <a:pt x="17" y="992"/>
                  </a:lnTo>
                  <a:lnTo>
                    <a:pt x="0" y="1139"/>
                  </a:lnTo>
                  <a:lnTo>
                    <a:pt x="7" y="1141"/>
                  </a:lnTo>
                  <a:lnTo>
                    <a:pt x="29" y="994"/>
                  </a:lnTo>
                  <a:lnTo>
                    <a:pt x="51" y="848"/>
                  </a:lnTo>
                  <a:lnTo>
                    <a:pt x="76" y="707"/>
                  </a:lnTo>
                  <a:lnTo>
                    <a:pt x="100" y="565"/>
                  </a:lnTo>
                  <a:lnTo>
                    <a:pt x="126" y="427"/>
                  </a:lnTo>
                  <a:lnTo>
                    <a:pt x="152" y="285"/>
                  </a:lnTo>
                  <a:lnTo>
                    <a:pt x="177" y="147"/>
                  </a:lnTo>
                  <a:lnTo>
                    <a:pt x="202" y="6"/>
                  </a:lnTo>
                  <a:lnTo>
                    <a:pt x="202" y="2"/>
                  </a:lnTo>
                  <a:lnTo>
                    <a:pt x="199" y="0"/>
                  </a:lnTo>
                  <a:lnTo>
                    <a:pt x="195" y="0"/>
                  </a:lnTo>
                  <a:lnTo>
                    <a:pt x="195" y="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28" name="Freeform 11"/>
            <p:cNvSpPr>
              <a:spLocks/>
            </p:cNvSpPr>
            <p:nvPr/>
          </p:nvSpPr>
          <p:spPr bwMode="auto">
            <a:xfrm>
              <a:off x="1688" y="1807"/>
              <a:ext cx="197" cy="37"/>
            </a:xfrm>
            <a:custGeom>
              <a:avLst/>
              <a:gdLst>
                <a:gd name="T0" fmla="*/ 0 w 1179"/>
                <a:gd name="T1" fmla="*/ 0 h 149"/>
                <a:gd name="T2" fmla="*/ 0 w 1179"/>
                <a:gd name="T3" fmla="*/ 0 h 149"/>
                <a:gd name="T4" fmla="*/ 0 w 1179"/>
                <a:gd name="T5" fmla="*/ 0 h 149"/>
                <a:gd name="T6" fmla="*/ 0 w 1179"/>
                <a:gd name="T7" fmla="*/ 0 h 149"/>
                <a:gd name="T8" fmla="*/ 0 w 1179"/>
                <a:gd name="T9" fmla="*/ 0 h 149"/>
                <a:gd name="T10" fmla="*/ 0 w 1179"/>
                <a:gd name="T11" fmla="*/ 0 h 149"/>
                <a:gd name="T12" fmla="*/ 0 w 1179"/>
                <a:gd name="T13" fmla="*/ 0 h 149"/>
                <a:gd name="T14" fmla="*/ 0 w 1179"/>
                <a:gd name="T15" fmla="*/ 0 h 149"/>
                <a:gd name="T16" fmla="*/ 0 w 1179"/>
                <a:gd name="T17" fmla="*/ 0 h 149"/>
                <a:gd name="T18" fmla="*/ 0 w 1179"/>
                <a:gd name="T19" fmla="*/ 0 h 149"/>
                <a:gd name="T20" fmla="*/ 0 w 1179"/>
                <a:gd name="T21" fmla="*/ 0 h 149"/>
                <a:gd name="T22" fmla="*/ 0 w 1179"/>
                <a:gd name="T23" fmla="*/ 0 h 149"/>
                <a:gd name="T24" fmla="*/ 0 w 1179"/>
                <a:gd name="T25" fmla="*/ 0 h 149"/>
                <a:gd name="T26" fmla="*/ 0 w 1179"/>
                <a:gd name="T27" fmla="*/ 0 h 149"/>
                <a:gd name="T28" fmla="*/ 1 w 1179"/>
                <a:gd name="T29" fmla="*/ 0 h 149"/>
                <a:gd name="T30" fmla="*/ 1 w 1179"/>
                <a:gd name="T31" fmla="*/ 0 h 149"/>
                <a:gd name="T32" fmla="*/ 1 w 1179"/>
                <a:gd name="T33" fmla="*/ 0 h 149"/>
                <a:gd name="T34" fmla="*/ 1 w 1179"/>
                <a:gd name="T35" fmla="*/ 0 h 149"/>
                <a:gd name="T36" fmla="*/ 1 w 1179"/>
                <a:gd name="T37" fmla="*/ 0 h 149"/>
                <a:gd name="T38" fmla="*/ 1 w 1179"/>
                <a:gd name="T39" fmla="*/ 0 h 149"/>
                <a:gd name="T40" fmla="*/ 1 w 1179"/>
                <a:gd name="T41" fmla="*/ 0 h 149"/>
                <a:gd name="T42" fmla="*/ 1 w 1179"/>
                <a:gd name="T43" fmla="*/ 0 h 149"/>
                <a:gd name="T44" fmla="*/ 1 w 1179"/>
                <a:gd name="T45" fmla="*/ 0 h 149"/>
                <a:gd name="T46" fmla="*/ 1 w 1179"/>
                <a:gd name="T47" fmla="*/ 0 h 149"/>
                <a:gd name="T48" fmla="*/ 1 w 1179"/>
                <a:gd name="T49" fmla="*/ 0 h 149"/>
                <a:gd name="T50" fmla="*/ 1 w 1179"/>
                <a:gd name="T51" fmla="*/ 0 h 149"/>
                <a:gd name="T52" fmla="*/ 1 w 1179"/>
                <a:gd name="T53" fmla="*/ 0 h 149"/>
                <a:gd name="T54" fmla="*/ 1 w 1179"/>
                <a:gd name="T55" fmla="*/ 0 h 149"/>
                <a:gd name="T56" fmla="*/ 1 w 1179"/>
                <a:gd name="T57" fmla="*/ 0 h 149"/>
                <a:gd name="T58" fmla="*/ 1 w 1179"/>
                <a:gd name="T59" fmla="*/ 0 h 149"/>
                <a:gd name="T60" fmla="*/ 1 w 1179"/>
                <a:gd name="T61" fmla="*/ 0 h 149"/>
                <a:gd name="T62" fmla="*/ 1 w 1179"/>
                <a:gd name="T63" fmla="*/ 0 h 149"/>
                <a:gd name="T64" fmla="*/ 1 w 1179"/>
                <a:gd name="T65" fmla="*/ 0 h 149"/>
                <a:gd name="T66" fmla="*/ 1 w 1179"/>
                <a:gd name="T67" fmla="*/ 0 h 149"/>
                <a:gd name="T68" fmla="*/ 1 w 1179"/>
                <a:gd name="T69" fmla="*/ 0 h 149"/>
                <a:gd name="T70" fmla="*/ 1 w 1179"/>
                <a:gd name="T71" fmla="*/ 0 h 149"/>
                <a:gd name="T72" fmla="*/ 1 w 1179"/>
                <a:gd name="T73" fmla="*/ 0 h 149"/>
                <a:gd name="T74" fmla="*/ 1 w 1179"/>
                <a:gd name="T75" fmla="*/ 0 h 149"/>
                <a:gd name="T76" fmla="*/ 1 w 1179"/>
                <a:gd name="T77" fmla="*/ 0 h 149"/>
                <a:gd name="T78" fmla="*/ 1 w 1179"/>
                <a:gd name="T79" fmla="*/ 0 h 149"/>
                <a:gd name="T80" fmla="*/ 0 w 1179"/>
                <a:gd name="T81" fmla="*/ 0 h 149"/>
                <a:gd name="T82" fmla="*/ 0 w 1179"/>
                <a:gd name="T83" fmla="*/ 0 h 149"/>
                <a:gd name="T84" fmla="*/ 0 w 1179"/>
                <a:gd name="T85" fmla="*/ 0 h 149"/>
                <a:gd name="T86" fmla="*/ 0 w 1179"/>
                <a:gd name="T87" fmla="*/ 0 h 149"/>
                <a:gd name="T88" fmla="*/ 0 w 1179"/>
                <a:gd name="T89" fmla="*/ 0 h 149"/>
                <a:gd name="T90" fmla="*/ 0 w 1179"/>
                <a:gd name="T91" fmla="*/ 0 h 149"/>
                <a:gd name="T92" fmla="*/ 0 w 1179"/>
                <a:gd name="T93" fmla="*/ 0 h 149"/>
                <a:gd name="T94" fmla="*/ 0 w 1179"/>
                <a:gd name="T95" fmla="*/ 0 h 149"/>
                <a:gd name="T96" fmla="*/ 0 w 1179"/>
                <a:gd name="T97" fmla="*/ 0 h 149"/>
                <a:gd name="T98" fmla="*/ 0 w 1179"/>
                <a:gd name="T99" fmla="*/ 0 h 149"/>
                <a:gd name="T100" fmla="*/ 0 w 1179"/>
                <a:gd name="T101" fmla="*/ 0 h 149"/>
                <a:gd name="T102" fmla="*/ 0 w 1179"/>
                <a:gd name="T103" fmla="*/ 0 h 149"/>
                <a:gd name="T104" fmla="*/ 0 w 1179"/>
                <a:gd name="T105" fmla="*/ 0 h 149"/>
                <a:gd name="T106" fmla="*/ 0 w 1179"/>
                <a:gd name="T107" fmla="*/ 0 h 149"/>
                <a:gd name="T108" fmla="*/ 0 w 1179"/>
                <a:gd name="T109" fmla="*/ 0 h 149"/>
                <a:gd name="T110" fmla="*/ 0 w 1179"/>
                <a:gd name="T111" fmla="*/ 0 h 149"/>
                <a:gd name="T112" fmla="*/ 0 w 1179"/>
                <a:gd name="T113" fmla="*/ 0 h 14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179"/>
                <a:gd name="T172" fmla="*/ 0 h 149"/>
                <a:gd name="T173" fmla="*/ 1179 w 1179"/>
                <a:gd name="T174" fmla="*/ 149 h 14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179" h="149">
                  <a:moveTo>
                    <a:pt x="11" y="146"/>
                  </a:moveTo>
                  <a:lnTo>
                    <a:pt x="11" y="127"/>
                  </a:lnTo>
                  <a:lnTo>
                    <a:pt x="22" y="113"/>
                  </a:lnTo>
                  <a:lnTo>
                    <a:pt x="37" y="98"/>
                  </a:lnTo>
                  <a:lnTo>
                    <a:pt x="55" y="85"/>
                  </a:lnTo>
                  <a:lnTo>
                    <a:pt x="84" y="74"/>
                  </a:lnTo>
                  <a:lnTo>
                    <a:pt x="113" y="62"/>
                  </a:lnTo>
                  <a:lnTo>
                    <a:pt x="150" y="53"/>
                  </a:lnTo>
                  <a:lnTo>
                    <a:pt x="189" y="42"/>
                  </a:lnTo>
                  <a:lnTo>
                    <a:pt x="233" y="34"/>
                  </a:lnTo>
                  <a:lnTo>
                    <a:pt x="280" y="29"/>
                  </a:lnTo>
                  <a:lnTo>
                    <a:pt x="328" y="24"/>
                  </a:lnTo>
                  <a:lnTo>
                    <a:pt x="381" y="18"/>
                  </a:lnTo>
                  <a:lnTo>
                    <a:pt x="488" y="10"/>
                  </a:lnTo>
                  <a:lnTo>
                    <a:pt x="601" y="10"/>
                  </a:lnTo>
                  <a:lnTo>
                    <a:pt x="710" y="10"/>
                  </a:lnTo>
                  <a:lnTo>
                    <a:pt x="818" y="18"/>
                  </a:lnTo>
                  <a:lnTo>
                    <a:pt x="917" y="27"/>
                  </a:lnTo>
                  <a:lnTo>
                    <a:pt x="1005" y="40"/>
                  </a:lnTo>
                  <a:lnTo>
                    <a:pt x="1045" y="48"/>
                  </a:lnTo>
                  <a:lnTo>
                    <a:pt x="1077" y="55"/>
                  </a:lnTo>
                  <a:lnTo>
                    <a:pt x="1110" y="65"/>
                  </a:lnTo>
                  <a:lnTo>
                    <a:pt x="1131" y="76"/>
                  </a:lnTo>
                  <a:lnTo>
                    <a:pt x="1154" y="87"/>
                  </a:lnTo>
                  <a:lnTo>
                    <a:pt x="1165" y="98"/>
                  </a:lnTo>
                  <a:lnTo>
                    <a:pt x="1172" y="109"/>
                  </a:lnTo>
                  <a:lnTo>
                    <a:pt x="1172" y="118"/>
                  </a:lnTo>
                  <a:lnTo>
                    <a:pt x="1179" y="122"/>
                  </a:lnTo>
                  <a:lnTo>
                    <a:pt x="1179" y="105"/>
                  </a:lnTo>
                  <a:lnTo>
                    <a:pt x="1172" y="92"/>
                  </a:lnTo>
                  <a:lnTo>
                    <a:pt x="1157" y="79"/>
                  </a:lnTo>
                  <a:lnTo>
                    <a:pt x="1139" y="69"/>
                  </a:lnTo>
                  <a:lnTo>
                    <a:pt x="1114" y="59"/>
                  </a:lnTo>
                  <a:lnTo>
                    <a:pt x="1081" y="48"/>
                  </a:lnTo>
                  <a:lnTo>
                    <a:pt x="1048" y="40"/>
                  </a:lnTo>
                  <a:lnTo>
                    <a:pt x="1008" y="31"/>
                  </a:lnTo>
                  <a:lnTo>
                    <a:pt x="917" y="18"/>
                  </a:lnTo>
                  <a:lnTo>
                    <a:pt x="818" y="8"/>
                  </a:lnTo>
                  <a:lnTo>
                    <a:pt x="710" y="2"/>
                  </a:lnTo>
                  <a:lnTo>
                    <a:pt x="601" y="0"/>
                  </a:lnTo>
                  <a:lnTo>
                    <a:pt x="488" y="2"/>
                  </a:lnTo>
                  <a:lnTo>
                    <a:pt x="379" y="10"/>
                  </a:lnTo>
                  <a:lnTo>
                    <a:pt x="328" y="12"/>
                  </a:lnTo>
                  <a:lnTo>
                    <a:pt x="277" y="18"/>
                  </a:lnTo>
                  <a:lnTo>
                    <a:pt x="233" y="27"/>
                  </a:lnTo>
                  <a:lnTo>
                    <a:pt x="186" y="34"/>
                  </a:lnTo>
                  <a:lnTo>
                    <a:pt x="146" y="46"/>
                  </a:lnTo>
                  <a:lnTo>
                    <a:pt x="110" y="53"/>
                  </a:lnTo>
                  <a:lnTo>
                    <a:pt x="80" y="65"/>
                  </a:lnTo>
                  <a:lnTo>
                    <a:pt x="51" y="79"/>
                  </a:lnTo>
                  <a:lnTo>
                    <a:pt x="29" y="92"/>
                  </a:lnTo>
                  <a:lnTo>
                    <a:pt x="15" y="109"/>
                  </a:lnTo>
                  <a:lnTo>
                    <a:pt x="3" y="127"/>
                  </a:lnTo>
                  <a:lnTo>
                    <a:pt x="0" y="146"/>
                  </a:lnTo>
                  <a:lnTo>
                    <a:pt x="3" y="149"/>
                  </a:lnTo>
                  <a:lnTo>
                    <a:pt x="8" y="149"/>
                  </a:lnTo>
                  <a:lnTo>
                    <a:pt x="11" y="14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29" name="Freeform 12"/>
            <p:cNvSpPr>
              <a:spLocks/>
            </p:cNvSpPr>
            <p:nvPr/>
          </p:nvSpPr>
          <p:spPr bwMode="auto">
            <a:xfrm>
              <a:off x="1638" y="2076"/>
              <a:ext cx="1092" cy="1126"/>
            </a:xfrm>
            <a:custGeom>
              <a:avLst/>
              <a:gdLst>
                <a:gd name="T0" fmla="*/ 0 w 6553"/>
                <a:gd name="T1" fmla="*/ 3 h 4508"/>
                <a:gd name="T2" fmla="*/ 0 w 6553"/>
                <a:gd name="T3" fmla="*/ 4 h 4508"/>
                <a:gd name="T4" fmla="*/ 0 w 6553"/>
                <a:gd name="T5" fmla="*/ 5 h 4508"/>
                <a:gd name="T6" fmla="*/ 0 w 6553"/>
                <a:gd name="T7" fmla="*/ 6 h 4508"/>
                <a:gd name="T8" fmla="*/ 0 w 6553"/>
                <a:gd name="T9" fmla="*/ 6 h 4508"/>
                <a:gd name="T10" fmla="*/ 0 w 6553"/>
                <a:gd name="T11" fmla="*/ 7 h 4508"/>
                <a:gd name="T12" fmla="*/ 0 w 6553"/>
                <a:gd name="T13" fmla="*/ 8 h 4508"/>
                <a:gd name="T14" fmla="*/ 0 w 6553"/>
                <a:gd name="T15" fmla="*/ 9 h 4508"/>
                <a:gd name="T16" fmla="*/ 0 w 6553"/>
                <a:gd name="T17" fmla="*/ 10 h 4508"/>
                <a:gd name="T18" fmla="*/ 0 w 6553"/>
                <a:gd name="T19" fmla="*/ 11 h 4508"/>
                <a:gd name="T20" fmla="*/ 0 w 6553"/>
                <a:gd name="T21" fmla="*/ 12 h 4508"/>
                <a:gd name="T22" fmla="*/ 0 w 6553"/>
                <a:gd name="T23" fmla="*/ 13 h 4508"/>
                <a:gd name="T24" fmla="*/ 0 w 6553"/>
                <a:gd name="T25" fmla="*/ 14 h 4508"/>
                <a:gd name="T26" fmla="*/ 1 w 6553"/>
                <a:gd name="T27" fmla="*/ 14 h 4508"/>
                <a:gd name="T28" fmla="*/ 1 w 6553"/>
                <a:gd name="T29" fmla="*/ 15 h 4508"/>
                <a:gd name="T30" fmla="*/ 1 w 6553"/>
                <a:gd name="T31" fmla="*/ 15 h 4508"/>
                <a:gd name="T32" fmla="*/ 1 w 6553"/>
                <a:gd name="T33" fmla="*/ 16 h 4508"/>
                <a:gd name="T34" fmla="*/ 1 w 6553"/>
                <a:gd name="T35" fmla="*/ 16 h 4508"/>
                <a:gd name="T36" fmla="*/ 2 w 6553"/>
                <a:gd name="T37" fmla="*/ 16 h 4508"/>
                <a:gd name="T38" fmla="*/ 2 w 6553"/>
                <a:gd name="T39" fmla="*/ 17 h 4508"/>
                <a:gd name="T40" fmla="*/ 3 w 6553"/>
                <a:gd name="T41" fmla="*/ 17 h 4508"/>
                <a:gd name="T42" fmla="*/ 3 w 6553"/>
                <a:gd name="T43" fmla="*/ 17 h 4508"/>
                <a:gd name="T44" fmla="*/ 3 w 6553"/>
                <a:gd name="T45" fmla="*/ 17 h 4508"/>
                <a:gd name="T46" fmla="*/ 4 w 6553"/>
                <a:gd name="T47" fmla="*/ 17 h 4508"/>
                <a:gd name="T48" fmla="*/ 4 w 6553"/>
                <a:gd name="T49" fmla="*/ 17 h 4508"/>
                <a:gd name="T50" fmla="*/ 4 w 6553"/>
                <a:gd name="T51" fmla="*/ 17 h 4508"/>
                <a:gd name="T52" fmla="*/ 5 w 6553"/>
                <a:gd name="T53" fmla="*/ 16 h 4508"/>
                <a:gd name="T54" fmla="*/ 5 w 6553"/>
                <a:gd name="T55" fmla="*/ 15 h 4508"/>
                <a:gd name="T56" fmla="*/ 5 w 6553"/>
                <a:gd name="T57" fmla="*/ 14 h 4508"/>
                <a:gd name="T58" fmla="*/ 5 w 6553"/>
                <a:gd name="T59" fmla="*/ 13 h 4508"/>
                <a:gd name="T60" fmla="*/ 5 w 6553"/>
                <a:gd name="T61" fmla="*/ 12 h 4508"/>
                <a:gd name="T62" fmla="*/ 5 w 6553"/>
                <a:gd name="T63" fmla="*/ 10 h 4508"/>
                <a:gd name="T64" fmla="*/ 5 w 6553"/>
                <a:gd name="T65" fmla="*/ 9 h 4508"/>
                <a:gd name="T66" fmla="*/ 5 w 6553"/>
                <a:gd name="T67" fmla="*/ 8 h 4508"/>
                <a:gd name="T68" fmla="*/ 5 w 6553"/>
                <a:gd name="T69" fmla="*/ 7 h 4508"/>
                <a:gd name="T70" fmla="*/ 5 w 6553"/>
                <a:gd name="T71" fmla="*/ 6 h 4508"/>
                <a:gd name="T72" fmla="*/ 4 w 6553"/>
                <a:gd name="T73" fmla="*/ 6 h 4508"/>
                <a:gd name="T74" fmla="*/ 4 w 6553"/>
                <a:gd name="T75" fmla="*/ 5 h 4508"/>
                <a:gd name="T76" fmla="*/ 4 w 6553"/>
                <a:gd name="T77" fmla="*/ 4 h 4508"/>
                <a:gd name="T78" fmla="*/ 4 w 6553"/>
                <a:gd name="T79" fmla="*/ 4 h 4508"/>
                <a:gd name="T80" fmla="*/ 4 w 6553"/>
                <a:gd name="T81" fmla="*/ 3 h 4508"/>
                <a:gd name="T82" fmla="*/ 4 w 6553"/>
                <a:gd name="T83" fmla="*/ 2 h 4508"/>
                <a:gd name="T84" fmla="*/ 4 w 6553"/>
                <a:gd name="T85" fmla="*/ 1 h 4508"/>
                <a:gd name="T86" fmla="*/ 4 w 6553"/>
                <a:gd name="T87" fmla="*/ 1 h 4508"/>
                <a:gd name="T88" fmla="*/ 3 w 6553"/>
                <a:gd name="T89" fmla="*/ 0 h 4508"/>
                <a:gd name="T90" fmla="*/ 3 w 6553"/>
                <a:gd name="T91" fmla="*/ 0 h 4508"/>
                <a:gd name="T92" fmla="*/ 3 w 6553"/>
                <a:gd name="T93" fmla="*/ 0 h 4508"/>
                <a:gd name="T94" fmla="*/ 2 w 6553"/>
                <a:gd name="T95" fmla="*/ 0 h 4508"/>
                <a:gd name="T96" fmla="*/ 2 w 6553"/>
                <a:gd name="T97" fmla="*/ 0 h 4508"/>
                <a:gd name="T98" fmla="*/ 2 w 6553"/>
                <a:gd name="T99" fmla="*/ 0 h 4508"/>
                <a:gd name="T100" fmla="*/ 1 w 6553"/>
                <a:gd name="T101" fmla="*/ 1 h 4508"/>
                <a:gd name="T102" fmla="*/ 1 w 6553"/>
                <a:gd name="T103" fmla="*/ 1 h 4508"/>
                <a:gd name="T104" fmla="*/ 1 w 6553"/>
                <a:gd name="T105" fmla="*/ 2 h 4508"/>
                <a:gd name="T106" fmla="*/ 0 w 6553"/>
                <a:gd name="T107" fmla="*/ 2 h 4508"/>
                <a:gd name="T108" fmla="*/ 0 w 6553"/>
                <a:gd name="T109" fmla="*/ 3 h 450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553"/>
                <a:gd name="T166" fmla="*/ 0 h 4508"/>
                <a:gd name="T167" fmla="*/ 6553 w 6553"/>
                <a:gd name="T168" fmla="*/ 4508 h 450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553" h="4508">
                  <a:moveTo>
                    <a:pt x="201" y="850"/>
                  </a:moveTo>
                  <a:lnTo>
                    <a:pt x="173" y="888"/>
                  </a:lnTo>
                  <a:lnTo>
                    <a:pt x="143" y="931"/>
                  </a:lnTo>
                  <a:lnTo>
                    <a:pt x="117" y="979"/>
                  </a:lnTo>
                  <a:lnTo>
                    <a:pt x="95" y="1027"/>
                  </a:lnTo>
                  <a:lnTo>
                    <a:pt x="78" y="1080"/>
                  </a:lnTo>
                  <a:lnTo>
                    <a:pt x="59" y="1139"/>
                  </a:lnTo>
                  <a:lnTo>
                    <a:pt x="45" y="1198"/>
                  </a:lnTo>
                  <a:lnTo>
                    <a:pt x="34" y="1261"/>
                  </a:lnTo>
                  <a:lnTo>
                    <a:pt x="23" y="1328"/>
                  </a:lnTo>
                  <a:lnTo>
                    <a:pt x="12" y="1397"/>
                  </a:lnTo>
                  <a:lnTo>
                    <a:pt x="9" y="1466"/>
                  </a:lnTo>
                  <a:lnTo>
                    <a:pt x="5" y="1538"/>
                  </a:lnTo>
                  <a:lnTo>
                    <a:pt x="0" y="1613"/>
                  </a:lnTo>
                  <a:lnTo>
                    <a:pt x="0" y="1691"/>
                  </a:lnTo>
                  <a:lnTo>
                    <a:pt x="5" y="1768"/>
                  </a:lnTo>
                  <a:lnTo>
                    <a:pt x="9" y="1847"/>
                  </a:lnTo>
                  <a:lnTo>
                    <a:pt x="16" y="1928"/>
                  </a:lnTo>
                  <a:lnTo>
                    <a:pt x="23" y="2010"/>
                  </a:lnTo>
                  <a:lnTo>
                    <a:pt x="34" y="2092"/>
                  </a:lnTo>
                  <a:lnTo>
                    <a:pt x="45" y="2175"/>
                  </a:lnTo>
                  <a:lnTo>
                    <a:pt x="59" y="2258"/>
                  </a:lnTo>
                  <a:lnTo>
                    <a:pt x="74" y="2341"/>
                  </a:lnTo>
                  <a:lnTo>
                    <a:pt x="92" y="2423"/>
                  </a:lnTo>
                  <a:lnTo>
                    <a:pt x="110" y="2506"/>
                  </a:lnTo>
                  <a:lnTo>
                    <a:pt x="132" y="2586"/>
                  </a:lnTo>
                  <a:lnTo>
                    <a:pt x="154" y="2668"/>
                  </a:lnTo>
                  <a:lnTo>
                    <a:pt x="180" y="2749"/>
                  </a:lnTo>
                  <a:lnTo>
                    <a:pt x="204" y="2826"/>
                  </a:lnTo>
                  <a:lnTo>
                    <a:pt x="233" y="2903"/>
                  </a:lnTo>
                  <a:lnTo>
                    <a:pt x="263" y="2981"/>
                  </a:lnTo>
                  <a:lnTo>
                    <a:pt x="296" y="3055"/>
                  </a:lnTo>
                  <a:lnTo>
                    <a:pt x="325" y="3128"/>
                  </a:lnTo>
                  <a:lnTo>
                    <a:pt x="368" y="3209"/>
                  </a:lnTo>
                  <a:lnTo>
                    <a:pt x="416" y="3290"/>
                  </a:lnTo>
                  <a:lnTo>
                    <a:pt x="463" y="3362"/>
                  </a:lnTo>
                  <a:lnTo>
                    <a:pt x="518" y="3428"/>
                  </a:lnTo>
                  <a:lnTo>
                    <a:pt x="572" y="3492"/>
                  </a:lnTo>
                  <a:lnTo>
                    <a:pt x="631" y="3551"/>
                  </a:lnTo>
                  <a:lnTo>
                    <a:pt x="693" y="3607"/>
                  </a:lnTo>
                  <a:lnTo>
                    <a:pt x="762" y="3658"/>
                  </a:lnTo>
                  <a:lnTo>
                    <a:pt x="831" y="3708"/>
                  </a:lnTo>
                  <a:lnTo>
                    <a:pt x="904" y="3754"/>
                  </a:lnTo>
                  <a:lnTo>
                    <a:pt x="983" y="3796"/>
                  </a:lnTo>
                  <a:lnTo>
                    <a:pt x="1064" y="3838"/>
                  </a:lnTo>
                  <a:lnTo>
                    <a:pt x="1151" y="3879"/>
                  </a:lnTo>
                  <a:lnTo>
                    <a:pt x="1242" y="3916"/>
                  </a:lnTo>
                  <a:lnTo>
                    <a:pt x="1337" y="3954"/>
                  </a:lnTo>
                  <a:lnTo>
                    <a:pt x="1434" y="3991"/>
                  </a:lnTo>
                  <a:lnTo>
                    <a:pt x="1522" y="4026"/>
                  </a:lnTo>
                  <a:lnTo>
                    <a:pt x="1617" y="4057"/>
                  </a:lnTo>
                  <a:lnTo>
                    <a:pt x="1708" y="4090"/>
                  </a:lnTo>
                  <a:lnTo>
                    <a:pt x="1802" y="4119"/>
                  </a:lnTo>
                  <a:lnTo>
                    <a:pt x="1897" y="4145"/>
                  </a:lnTo>
                  <a:lnTo>
                    <a:pt x="1995" y="4173"/>
                  </a:lnTo>
                  <a:lnTo>
                    <a:pt x="2090" y="4199"/>
                  </a:lnTo>
                  <a:lnTo>
                    <a:pt x="2189" y="4223"/>
                  </a:lnTo>
                  <a:lnTo>
                    <a:pt x="2388" y="4265"/>
                  </a:lnTo>
                  <a:lnTo>
                    <a:pt x="2588" y="4306"/>
                  </a:lnTo>
                  <a:lnTo>
                    <a:pt x="2792" y="4340"/>
                  </a:lnTo>
                  <a:lnTo>
                    <a:pt x="2996" y="4370"/>
                  </a:lnTo>
                  <a:lnTo>
                    <a:pt x="3200" y="4399"/>
                  </a:lnTo>
                  <a:lnTo>
                    <a:pt x="3408" y="4420"/>
                  </a:lnTo>
                  <a:lnTo>
                    <a:pt x="3612" y="4442"/>
                  </a:lnTo>
                  <a:lnTo>
                    <a:pt x="3819" y="4458"/>
                  </a:lnTo>
                  <a:lnTo>
                    <a:pt x="4023" y="4473"/>
                  </a:lnTo>
                  <a:lnTo>
                    <a:pt x="4224" y="4486"/>
                  </a:lnTo>
                  <a:lnTo>
                    <a:pt x="4427" y="4495"/>
                  </a:lnTo>
                  <a:lnTo>
                    <a:pt x="4623" y="4506"/>
                  </a:lnTo>
                  <a:lnTo>
                    <a:pt x="4809" y="4508"/>
                  </a:lnTo>
                  <a:lnTo>
                    <a:pt x="4984" y="4506"/>
                  </a:lnTo>
                  <a:lnTo>
                    <a:pt x="5148" y="4497"/>
                  </a:lnTo>
                  <a:lnTo>
                    <a:pt x="5300" y="4479"/>
                  </a:lnTo>
                  <a:lnTo>
                    <a:pt x="5445" y="4458"/>
                  </a:lnTo>
                  <a:lnTo>
                    <a:pt x="5577" y="4429"/>
                  </a:lnTo>
                  <a:lnTo>
                    <a:pt x="5704" y="4394"/>
                  </a:lnTo>
                  <a:lnTo>
                    <a:pt x="5817" y="4351"/>
                  </a:lnTo>
                  <a:lnTo>
                    <a:pt x="5922" y="4306"/>
                  </a:lnTo>
                  <a:lnTo>
                    <a:pt x="6021" y="4252"/>
                  </a:lnTo>
                  <a:lnTo>
                    <a:pt x="6109" y="4193"/>
                  </a:lnTo>
                  <a:lnTo>
                    <a:pt x="6185" y="4129"/>
                  </a:lnTo>
                  <a:lnTo>
                    <a:pt x="6257" y="4063"/>
                  </a:lnTo>
                  <a:lnTo>
                    <a:pt x="6319" y="3989"/>
                  </a:lnTo>
                  <a:lnTo>
                    <a:pt x="6375" y="3910"/>
                  </a:lnTo>
                  <a:lnTo>
                    <a:pt x="6421" y="3829"/>
                  </a:lnTo>
                  <a:lnTo>
                    <a:pt x="6461" y="3741"/>
                  </a:lnTo>
                  <a:lnTo>
                    <a:pt x="6494" y="3650"/>
                  </a:lnTo>
                  <a:lnTo>
                    <a:pt x="6520" y="3553"/>
                  </a:lnTo>
                  <a:lnTo>
                    <a:pt x="6534" y="3455"/>
                  </a:lnTo>
                  <a:lnTo>
                    <a:pt x="6549" y="3351"/>
                  </a:lnTo>
                  <a:lnTo>
                    <a:pt x="6553" y="3244"/>
                  </a:lnTo>
                  <a:lnTo>
                    <a:pt x="6553" y="3135"/>
                  </a:lnTo>
                  <a:lnTo>
                    <a:pt x="6546" y="3021"/>
                  </a:lnTo>
                  <a:lnTo>
                    <a:pt x="6530" y="2906"/>
                  </a:lnTo>
                  <a:lnTo>
                    <a:pt x="6513" y="2786"/>
                  </a:lnTo>
                  <a:lnTo>
                    <a:pt x="6487" y="2663"/>
                  </a:lnTo>
                  <a:lnTo>
                    <a:pt x="6458" y="2541"/>
                  </a:lnTo>
                  <a:lnTo>
                    <a:pt x="6425" y="2412"/>
                  </a:lnTo>
                  <a:lnTo>
                    <a:pt x="6385" y="2285"/>
                  </a:lnTo>
                  <a:lnTo>
                    <a:pt x="6342" y="2154"/>
                  </a:lnTo>
                  <a:lnTo>
                    <a:pt x="6294" y="2021"/>
                  </a:lnTo>
                  <a:lnTo>
                    <a:pt x="6276" y="1981"/>
                  </a:lnTo>
                  <a:lnTo>
                    <a:pt x="6257" y="1943"/>
                  </a:lnTo>
                  <a:lnTo>
                    <a:pt x="6240" y="1906"/>
                  </a:lnTo>
                  <a:lnTo>
                    <a:pt x="6221" y="1871"/>
                  </a:lnTo>
                  <a:lnTo>
                    <a:pt x="6178" y="1802"/>
                  </a:lnTo>
                  <a:lnTo>
                    <a:pt x="6126" y="1741"/>
                  </a:lnTo>
                  <a:lnTo>
                    <a:pt x="6076" y="1682"/>
                  </a:lnTo>
                  <a:lnTo>
                    <a:pt x="6024" y="1626"/>
                  </a:lnTo>
                  <a:lnTo>
                    <a:pt x="5970" y="1573"/>
                  </a:lnTo>
                  <a:lnTo>
                    <a:pt x="5915" y="1525"/>
                  </a:lnTo>
                  <a:lnTo>
                    <a:pt x="5806" y="1426"/>
                  </a:lnTo>
                  <a:lnTo>
                    <a:pt x="5704" y="1330"/>
                  </a:lnTo>
                  <a:lnTo>
                    <a:pt x="5658" y="1282"/>
                  </a:lnTo>
                  <a:lnTo>
                    <a:pt x="5617" y="1231"/>
                  </a:lnTo>
                  <a:lnTo>
                    <a:pt x="5580" y="1179"/>
                  </a:lnTo>
                  <a:lnTo>
                    <a:pt x="5547" y="1122"/>
                  </a:lnTo>
                  <a:lnTo>
                    <a:pt x="5519" y="1064"/>
                  </a:lnTo>
                  <a:lnTo>
                    <a:pt x="5483" y="1003"/>
                  </a:lnTo>
                  <a:lnTo>
                    <a:pt x="5445" y="944"/>
                  </a:lnTo>
                  <a:lnTo>
                    <a:pt x="5406" y="885"/>
                  </a:lnTo>
                  <a:lnTo>
                    <a:pt x="5362" y="824"/>
                  </a:lnTo>
                  <a:lnTo>
                    <a:pt x="5315" y="765"/>
                  </a:lnTo>
                  <a:lnTo>
                    <a:pt x="5267" y="707"/>
                  </a:lnTo>
                  <a:lnTo>
                    <a:pt x="5214" y="651"/>
                  </a:lnTo>
                  <a:lnTo>
                    <a:pt x="5155" y="592"/>
                  </a:lnTo>
                  <a:lnTo>
                    <a:pt x="5093" y="534"/>
                  </a:lnTo>
                  <a:lnTo>
                    <a:pt x="5027" y="477"/>
                  </a:lnTo>
                  <a:lnTo>
                    <a:pt x="4958" y="419"/>
                  </a:lnTo>
                  <a:lnTo>
                    <a:pt x="4882" y="363"/>
                  </a:lnTo>
                  <a:lnTo>
                    <a:pt x="4801" y="307"/>
                  </a:lnTo>
                  <a:lnTo>
                    <a:pt x="4714" y="248"/>
                  </a:lnTo>
                  <a:lnTo>
                    <a:pt x="4623" y="192"/>
                  </a:lnTo>
                  <a:lnTo>
                    <a:pt x="4550" y="155"/>
                  </a:lnTo>
                  <a:lnTo>
                    <a:pt x="4464" y="120"/>
                  </a:lnTo>
                  <a:lnTo>
                    <a:pt x="4362" y="90"/>
                  </a:lnTo>
                  <a:lnTo>
                    <a:pt x="4252" y="67"/>
                  </a:lnTo>
                  <a:lnTo>
                    <a:pt x="4132" y="46"/>
                  </a:lnTo>
                  <a:lnTo>
                    <a:pt x="4001" y="27"/>
                  </a:lnTo>
                  <a:lnTo>
                    <a:pt x="3863" y="13"/>
                  </a:lnTo>
                  <a:lnTo>
                    <a:pt x="3718" y="6"/>
                  </a:lnTo>
                  <a:lnTo>
                    <a:pt x="3564" y="0"/>
                  </a:lnTo>
                  <a:lnTo>
                    <a:pt x="3408" y="0"/>
                  </a:lnTo>
                  <a:lnTo>
                    <a:pt x="3244" y="2"/>
                  </a:lnTo>
                  <a:lnTo>
                    <a:pt x="3077" y="11"/>
                  </a:lnTo>
                  <a:lnTo>
                    <a:pt x="2906" y="19"/>
                  </a:lnTo>
                  <a:lnTo>
                    <a:pt x="2735" y="35"/>
                  </a:lnTo>
                  <a:lnTo>
                    <a:pt x="2560" y="51"/>
                  </a:lnTo>
                  <a:lnTo>
                    <a:pt x="2386" y="72"/>
                  </a:lnTo>
                  <a:lnTo>
                    <a:pt x="2210" y="99"/>
                  </a:lnTo>
                  <a:lnTo>
                    <a:pt x="2035" y="125"/>
                  </a:lnTo>
                  <a:lnTo>
                    <a:pt x="1864" y="158"/>
                  </a:lnTo>
                  <a:lnTo>
                    <a:pt x="1693" y="192"/>
                  </a:lnTo>
                  <a:lnTo>
                    <a:pt x="1529" y="232"/>
                  </a:lnTo>
                  <a:lnTo>
                    <a:pt x="1366" y="272"/>
                  </a:lnTo>
                  <a:lnTo>
                    <a:pt x="1213" y="318"/>
                  </a:lnTo>
                  <a:lnTo>
                    <a:pt x="1064" y="366"/>
                  </a:lnTo>
                  <a:lnTo>
                    <a:pt x="922" y="416"/>
                  </a:lnTo>
                  <a:lnTo>
                    <a:pt x="786" y="469"/>
                  </a:lnTo>
                  <a:lnTo>
                    <a:pt x="663" y="525"/>
                  </a:lnTo>
                  <a:lnTo>
                    <a:pt x="546" y="584"/>
                  </a:lnTo>
                  <a:lnTo>
                    <a:pt x="441" y="648"/>
                  </a:lnTo>
                  <a:lnTo>
                    <a:pt x="351" y="712"/>
                  </a:lnTo>
                  <a:lnTo>
                    <a:pt x="266" y="782"/>
                  </a:lnTo>
                  <a:lnTo>
                    <a:pt x="201" y="850"/>
                  </a:lnTo>
                  <a:close/>
                </a:path>
              </a:pathLst>
            </a:custGeom>
            <a:solidFill>
              <a:srgbClr val="E7786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30" name="Freeform 13"/>
            <p:cNvSpPr>
              <a:spLocks/>
            </p:cNvSpPr>
            <p:nvPr/>
          </p:nvSpPr>
          <p:spPr bwMode="auto">
            <a:xfrm>
              <a:off x="1636" y="2287"/>
              <a:ext cx="58" cy="571"/>
            </a:xfrm>
            <a:custGeom>
              <a:avLst/>
              <a:gdLst>
                <a:gd name="T0" fmla="*/ 0 w 345"/>
                <a:gd name="T1" fmla="*/ 8 h 2285"/>
                <a:gd name="T2" fmla="*/ 0 w 345"/>
                <a:gd name="T3" fmla="*/ 8 h 2285"/>
                <a:gd name="T4" fmla="*/ 0 w 345"/>
                <a:gd name="T5" fmla="*/ 7 h 2285"/>
                <a:gd name="T6" fmla="*/ 0 w 345"/>
                <a:gd name="T7" fmla="*/ 7 h 2285"/>
                <a:gd name="T8" fmla="*/ 0 w 345"/>
                <a:gd name="T9" fmla="*/ 6 h 2285"/>
                <a:gd name="T10" fmla="*/ 0 w 345"/>
                <a:gd name="T11" fmla="*/ 5 h 2285"/>
                <a:gd name="T12" fmla="*/ 0 w 345"/>
                <a:gd name="T13" fmla="*/ 5 h 2285"/>
                <a:gd name="T14" fmla="*/ 0 w 345"/>
                <a:gd name="T15" fmla="*/ 4 h 2285"/>
                <a:gd name="T16" fmla="*/ 0 w 345"/>
                <a:gd name="T17" fmla="*/ 3 h 2285"/>
                <a:gd name="T18" fmla="*/ 0 w 345"/>
                <a:gd name="T19" fmla="*/ 3 h 2285"/>
                <a:gd name="T20" fmla="*/ 0 w 345"/>
                <a:gd name="T21" fmla="*/ 2 h 2285"/>
                <a:gd name="T22" fmla="*/ 0 w 345"/>
                <a:gd name="T23" fmla="*/ 2 h 2285"/>
                <a:gd name="T24" fmla="*/ 0 w 345"/>
                <a:gd name="T25" fmla="*/ 1 h 2285"/>
                <a:gd name="T26" fmla="*/ 0 w 345"/>
                <a:gd name="T27" fmla="*/ 1 h 2285"/>
                <a:gd name="T28" fmla="*/ 0 w 345"/>
                <a:gd name="T29" fmla="*/ 0 h 2285"/>
                <a:gd name="T30" fmla="*/ 0 w 345"/>
                <a:gd name="T31" fmla="*/ 0 h 2285"/>
                <a:gd name="T32" fmla="*/ 0 w 345"/>
                <a:gd name="T33" fmla="*/ 0 h 2285"/>
                <a:gd name="T34" fmla="*/ 0 w 345"/>
                <a:gd name="T35" fmla="*/ 0 h 2285"/>
                <a:gd name="T36" fmla="*/ 0 w 345"/>
                <a:gd name="T37" fmla="*/ 1 h 2285"/>
                <a:gd name="T38" fmla="*/ 0 w 345"/>
                <a:gd name="T39" fmla="*/ 1 h 2285"/>
                <a:gd name="T40" fmla="*/ 0 w 345"/>
                <a:gd name="T41" fmla="*/ 1 h 2285"/>
                <a:gd name="T42" fmla="*/ 0 w 345"/>
                <a:gd name="T43" fmla="*/ 2 h 2285"/>
                <a:gd name="T44" fmla="*/ 0 w 345"/>
                <a:gd name="T45" fmla="*/ 3 h 2285"/>
                <a:gd name="T46" fmla="*/ 0 w 345"/>
                <a:gd name="T47" fmla="*/ 3 h 2285"/>
                <a:gd name="T48" fmla="*/ 0 w 345"/>
                <a:gd name="T49" fmla="*/ 4 h 2285"/>
                <a:gd name="T50" fmla="*/ 0 w 345"/>
                <a:gd name="T51" fmla="*/ 4 h 2285"/>
                <a:gd name="T52" fmla="*/ 0 w 345"/>
                <a:gd name="T53" fmla="*/ 5 h 2285"/>
                <a:gd name="T54" fmla="*/ 0 w 345"/>
                <a:gd name="T55" fmla="*/ 6 h 2285"/>
                <a:gd name="T56" fmla="*/ 0 w 345"/>
                <a:gd name="T57" fmla="*/ 6 h 2285"/>
                <a:gd name="T58" fmla="*/ 0 w 345"/>
                <a:gd name="T59" fmla="*/ 7 h 2285"/>
                <a:gd name="T60" fmla="*/ 0 w 345"/>
                <a:gd name="T61" fmla="*/ 8 h 2285"/>
                <a:gd name="T62" fmla="*/ 0 w 345"/>
                <a:gd name="T63" fmla="*/ 8 h 2285"/>
                <a:gd name="T64" fmla="*/ 0 w 345"/>
                <a:gd name="T65" fmla="*/ 9 h 22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45"/>
                <a:gd name="T100" fmla="*/ 0 h 2285"/>
                <a:gd name="T101" fmla="*/ 345 w 345"/>
                <a:gd name="T102" fmla="*/ 2285 h 228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45" h="2285">
                  <a:moveTo>
                    <a:pt x="345" y="2279"/>
                  </a:moveTo>
                  <a:lnTo>
                    <a:pt x="313" y="2208"/>
                  </a:lnTo>
                  <a:lnTo>
                    <a:pt x="280" y="2132"/>
                  </a:lnTo>
                  <a:lnTo>
                    <a:pt x="250" y="2055"/>
                  </a:lnTo>
                  <a:lnTo>
                    <a:pt x="226" y="1978"/>
                  </a:lnTo>
                  <a:lnTo>
                    <a:pt x="200" y="1902"/>
                  </a:lnTo>
                  <a:lnTo>
                    <a:pt x="174" y="1821"/>
                  </a:lnTo>
                  <a:lnTo>
                    <a:pt x="153" y="1741"/>
                  </a:lnTo>
                  <a:lnTo>
                    <a:pt x="131" y="1659"/>
                  </a:lnTo>
                  <a:lnTo>
                    <a:pt x="109" y="1576"/>
                  </a:lnTo>
                  <a:lnTo>
                    <a:pt x="95" y="1493"/>
                  </a:lnTo>
                  <a:lnTo>
                    <a:pt x="76" y="1411"/>
                  </a:lnTo>
                  <a:lnTo>
                    <a:pt x="62" y="1328"/>
                  </a:lnTo>
                  <a:lnTo>
                    <a:pt x="51" y="1245"/>
                  </a:lnTo>
                  <a:lnTo>
                    <a:pt x="40" y="1165"/>
                  </a:lnTo>
                  <a:lnTo>
                    <a:pt x="33" y="1083"/>
                  </a:lnTo>
                  <a:lnTo>
                    <a:pt x="26" y="1002"/>
                  </a:lnTo>
                  <a:lnTo>
                    <a:pt x="22" y="923"/>
                  </a:lnTo>
                  <a:lnTo>
                    <a:pt x="22" y="846"/>
                  </a:lnTo>
                  <a:lnTo>
                    <a:pt x="22" y="768"/>
                  </a:lnTo>
                  <a:lnTo>
                    <a:pt x="22" y="697"/>
                  </a:lnTo>
                  <a:lnTo>
                    <a:pt x="26" y="621"/>
                  </a:lnTo>
                  <a:lnTo>
                    <a:pt x="33" y="552"/>
                  </a:lnTo>
                  <a:lnTo>
                    <a:pt x="40" y="483"/>
                  </a:lnTo>
                  <a:lnTo>
                    <a:pt x="51" y="419"/>
                  </a:lnTo>
                  <a:lnTo>
                    <a:pt x="65" y="355"/>
                  </a:lnTo>
                  <a:lnTo>
                    <a:pt x="81" y="296"/>
                  </a:lnTo>
                  <a:lnTo>
                    <a:pt x="95" y="237"/>
                  </a:lnTo>
                  <a:lnTo>
                    <a:pt x="117" y="184"/>
                  </a:lnTo>
                  <a:lnTo>
                    <a:pt x="138" y="136"/>
                  </a:lnTo>
                  <a:lnTo>
                    <a:pt x="160" y="91"/>
                  </a:lnTo>
                  <a:lnTo>
                    <a:pt x="190" y="49"/>
                  </a:lnTo>
                  <a:lnTo>
                    <a:pt x="219" y="11"/>
                  </a:lnTo>
                  <a:lnTo>
                    <a:pt x="204" y="0"/>
                  </a:lnTo>
                  <a:lnTo>
                    <a:pt x="171" y="40"/>
                  </a:lnTo>
                  <a:lnTo>
                    <a:pt x="146" y="83"/>
                  </a:lnTo>
                  <a:lnTo>
                    <a:pt x="120" y="128"/>
                  </a:lnTo>
                  <a:lnTo>
                    <a:pt x="98" y="179"/>
                  </a:lnTo>
                  <a:lnTo>
                    <a:pt x="81" y="235"/>
                  </a:lnTo>
                  <a:lnTo>
                    <a:pt x="62" y="291"/>
                  </a:lnTo>
                  <a:lnTo>
                    <a:pt x="47" y="353"/>
                  </a:lnTo>
                  <a:lnTo>
                    <a:pt x="33" y="416"/>
                  </a:lnTo>
                  <a:lnTo>
                    <a:pt x="22" y="483"/>
                  </a:lnTo>
                  <a:lnTo>
                    <a:pt x="15" y="550"/>
                  </a:lnTo>
                  <a:lnTo>
                    <a:pt x="7" y="621"/>
                  </a:lnTo>
                  <a:lnTo>
                    <a:pt x="3" y="693"/>
                  </a:lnTo>
                  <a:lnTo>
                    <a:pt x="0" y="768"/>
                  </a:lnTo>
                  <a:lnTo>
                    <a:pt x="3" y="846"/>
                  </a:lnTo>
                  <a:lnTo>
                    <a:pt x="3" y="925"/>
                  </a:lnTo>
                  <a:lnTo>
                    <a:pt x="7" y="1002"/>
                  </a:lnTo>
                  <a:lnTo>
                    <a:pt x="15" y="1085"/>
                  </a:lnTo>
                  <a:lnTo>
                    <a:pt x="22" y="1165"/>
                  </a:lnTo>
                  <a:lnTo>
                    <a:pt x="33" y="1247"/>
                  </a:lnTo>
                  <a:lnTo>
                    <a:pt x="44" y="1330"/>
                  </a:lnTo>
                  <a:lnTo>
                    <a:pt x="58" y="1413"/>
                  </a:lnTo>
                  <a:lnTo>
                    <a:pt x="76" y="1496"/>
                  </a:lnTo>
                  <a:lnTo>
                    <a:pt x="91" y="1578"/>
                  </a:lnTo>
                  <a:lnTo>
                    <a:pt x="112" y="1661"/>
                  </a:lnTo>
                  <a:lnTo>
                    <a:pt x="134" y="1744"/>
                  </a:lnTo>
                  <a:lnTo>
                    <a:pt x="157" y="1823"/>
                  </a:lnTo>
                  <a:lnTo>
                    <a:pt x="183" y="1906"/>
                  </a:lnTo>
                  <a:lnTo>
                    <a:pt x="207" y="1983"/>
                  </a:lnTo>
                  <a:lnTo>
                    <a:pt x="236" y="2061"/>
                  </a:lnTo>
                  <a:lnTo>
                    <a:pt x="266" y="2138"/>
                  </a:lnTo>
                  <a:lnTo>
                    <a:pt x="295" y="2213"/>
                  </a:lnTo>
                  <a:lnTo>
                    <a:pt x="328" y="2285"/>
                  </a:lnTo>
                  <a:lnTo>
                    <a:pt x="345" y="22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31" name="Freeform 14"/>
            <p:cNvSpPr>
              <a:spLocks/>
            </p:cNvSpPr>
            <p:nvPr/>
          </p:nvSpPr>
          <p:spPr bwMode="auto">
            <a:xfrm>
              <a:off x="1691" y="2857"/>
              <a:ext cx="187" cy="218"/>
            </a:xfrm>
            <a:custGeom>
              <a:avLst/>
              <a:gdLst>
                <a:gd name="T0" fmla="*/ 1 w 1121"/>
                <a:gd name="T1" fmla="*/ 3 h 875"/>
                <a:gd name="T2" fmla="*/ 1 w 1121"/>
                <a:gd name="T3" fmla="*/ 3 h 875"/>
                <a:gd name="T4" fmla="*/ 1 w 1121"/>
                <a:gd name="T5" fmla="*/ 3 h 875"/>
                <a:gd name="T6" fmla="*/ 1 w 1121"/>
                <a:gd name="T7" fmla="*/ 3 h 875"/>
                <a:gd name="T8" fmla="*/ 1 w 1121"/>
                <a:gd name="T9" fmla="*/ 3 h 875"/>
                <a:gd name="T10" fmla="*/ 1 w 1121"/>
                <a:gd name="T11" fmla="*/ 2 h 875"/>
                <a:gd name="T12" fmla="*/ 1 w 1121"/>
                <a:gd name="T13" fmla="*/ 2 h 875"/>
                <a:gd name="T14" fmla="*/ 1 w 1121"/>
                <a:gd name="T15" fmla="*/ 2 h 875"/>
                <a:gd name="T16" fmla="*/ 0 w 1121"/>
                <a:gd name="T17" fmla="*/ 2 h 875"/>
                <a:gd name="T18" fmla="*/ 0 w 1121"/>
                <a:gd name="T19" fmla="*/ 2 h 875"/>
                <a:gd name="T20" fmla="*/ 0 w 1121"/>
                <a:gd name="T21" fmla="*/ 1 h 875"/>
                <a:gd name="T22" fmla="*/ 0 w 1121"/>
                <a:gd name="T23" fmla="*/ 1 h 875"/>
                <a:gd name="T24" fmla="*/ 0 w 1121"/>
                <a:gd name="T25" fmla="*/ 1 h 875"/>
                <a:gd name="T26" fmla="*/ 0 w 1121"/>
                <a:gd name="T27" fmla="*/ 1 h 875"/>
                <a:gd name="T28" fmla="*/ 0 w 1121"/>
                <a:gd name="T29" fmla="*/ 0 h 875"/>
                <a:gd name="T30" fmla="*/ 0 w 1121"/>
                <a:gd name="T31" fmla="*/ 0 h 875"/>
                <a:gd name="T32" fmla="*/ 0 w 1121"/>
                <a:gd name="T33" fmla="*/ 0 h 875"/>
                <a:gd name="T34" fmla="*/ 0 w 1121"/>
                <a:gd name="T35" fmla="*/ 0 h 875"/>
                <a:gd name="T36" fmla="*/ 0 w 1121"/>
                <a:gd name="T37" fmla="*/ 0 h 875"/>
                <a:gd name="T38" fmla="*/ 0 w 1121"/>
                <a:gd name="T39" fmla="*/ 0 h 875"/>
                <a:gd name="T40" fmla="*/ 0 w 1121"/>
                <a:gd name="T41" fmla="*/ 1 h 875"/>
                <a:gd name="T42" fmla="*/ 0 w 1121"/>
                <a:gd name="T43" fmla="*/ 1 h 875"/>
                <a:gd name="T44" fmla="*/ 0 w 1121"/>
                <a:gd name="T45" fmla="*/ 1 h 875"/>
                <a:gd name="T46" fmla="*/ 0 w 1121"/>
                <a:gd name="T47" fmla="*/ 2 h 875"/>
                <a:gd name="T48" fmla="*/ 0 w 1121"/>
                <a:gd name="T49" fmla="*/ 2 h 875"/>
                <a:gd name="T50" fmla="*/ 0 w 1121"/>
                <a:gd name="T51" fmla="*/ 2 h 875"/>
                <a:gd name="T52" fmla="*/ 0 w 1121"/>
                <a:gd name="T53" fmla="*/ 2 h 875"/>
                <a:gd name="T54" fmla="*/ 1 w 1121"/>
                <a:gd name="T55" fmla="*/ 2 h 875"/>
                <a:gd name="T56" fmla="*/ 1 w 1121"/>
                <a:gd name="T57" fmla="*/ 2 h 875"/>
                <a:gd name="T58" fmla="*/ 1 w 1121"/>
                <a:gd name="T59" fmla="*/ 3 h 875"/>
                <a:gd name="T60" fmla="*/ 1 w 1121"/>
                <a:gd name="T61" fmla="*/ 3 h 875"/>
                <a:gd name="T62" fmla="*/ 1 w 1121"/>
                <a:gd name="T63" fmla="*/ 3 h 875"/>
                <a:gd name="T64" fmla="*/ 1 w 1121"/>
                <a:gd name="T65" fmla="*/ 3 h 875"/>
                <a:gd name="T66" fmla="*/ 1 w 1121"/>
                <a:gd name="T67" fmla="*/ 3 h 875"/>
                <a:gd name="T68" fmla="*/ 1 w 1121"/>
                <a:gd name="T69" fmla="*/ 3 h 87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21"/>
                <a:gd name="T106" fmla="*/ 0 h 875"/>
                <a:gd name="T107" fmla="*/ 1121 w 1121"/>
                <a:gd name="T108" fmla="*/ 875 h 87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21" h="875">
                  <a:moveTo>
                    <a:pt x="1121" y="861"/>
                  </a:moveTo>
                  <a:lnTo>
                    <a:pt x="1023" y="824"/>
                  </a:lnTo>
                  <a:lnTo>
                    <a:pt x="928" y="784"/>
                  </a:lnTo>
                  <a:lnTo>
                    <a:pt x="836" y="747"/>
                  </a:lnTo>
                  <a:lnTo>
                    <a:pt x="753" y="707"/>
                  </a:lnTo>
                  <a:lnTo>
                    <a:pt x="670" y="664"/>
                  </a:lnTo>
                  <a:lnTo>
                    <a:pt x="593" y="622"/>
                  </a:lnTo>
                  <a:lnTo>
                    <a:pt x="520" y="576"/>
                  </a:lnTo>
                  <a:lnTo>
                    <a:pt x="447" y="528"/>
                  </a:lnTo>
                  <a:lnTo>
                    <a:pt x="382" y="478"/>
                  </a:lnTo>
                  <a:lnTo>
                    <a:pt x="320" y="422"/>
                  </a:lnTo>
                  <a:lnTo>
                    <a:pt x="262" y="363"/>
                  </a:lnTo>
                  <a:lnTo>
                    <a:pt x="207" y="302"/>
                  </a:lnTo>
                  <a:lnTo>
                    <a:pt x="152" y="232"/>
                  </a:lnTo>
                  <a:lnTo>
                    <a:pt x="105" y="160"/>
                  </a:lnTo>
                  <a:lnTo>
                    <a:pt x="58" y="83"/>
                  </a:lnTo>
                  <a:lnTo>
                    <a:pt x="17" y="0"/>
                  </a:lnTo>
                  <a:lnTo>
                    <a:pt x="0" y="6"/>
                  </a:lnTo>
                  <a:lnTo>
                    <a:pt x="43" y="91"/>
                  </a:lnTo>
                  <a:lnTo>
                    <a:pt x="86" y="168"/>
                  </a:lnTo>
                  <a:lnTo>
                    <a:pt x="138" y="243"/>
                  </a:lnTo>
                  <a:lnTo>
                    <a:pt x="188" y="310"/>
                  </a:lnTo>
                  <a:lnTo>
                    <a:pt x="247" y="374"/>
                  </a:lnTo>
                  <a:lnTo>
                    <a:pt x="306" y="433"/>
                  </a:lnTo>
                  <a:lnTo>
                    <a:pt x="371" y="488"/>
                  </a:lnTo>
                  <a:lnTo>
                    <a:pt x="437" y="541"/>
                  </a:lnTo>
                  <a:lnTo>
                    <a:pt x="509" y="589"/>
                  </a:lnTo>
                  <a:lnTo>
                    <a:pt x="582" y="635"/>
                  </a:lnTo>
                  <a:lnTo>
                    <a:pt x="662" y="681"/>
                  </a:lnTo>
                  <a:lnTo>
                    <a:pt x="743" y="720"/>
                  </a:lnTo>
                  <a:lnTo>
                    <a:pt x="829" y="760"/>
                  </a:lnTo>
                  <a:lnTo>
                    <a:pt x="921" y="800"/>
                  </a:lnTo>
                  <a:lnTo>
                    <a:pt x="1014" y="838"/>
                  </a:lnTo>
                  <a:lnTo>
                    <a:pt x="1114" y="875"/>
                  </a:lnTo>
                  <a:lnTo>
                    <a:pt x="1121" y="86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32" name="Freeform 15"/>
            <p:cNvSpPr>
              <a:spLocks/>
            </p:cNvSpPr>
            <p:nvPr/>
          </p:nvSpPr>
          <p:spPr bwMode="auto">
            <a:xfrm>
              <a:off x="1877" y="3072"/>
              <a:ext cx="532" cy="132"/>
            </a:xfrm>
            <a:custGeom>
              <a:avLst/>
              <a:gdLst>
                <a:gd name="T0" fmla="*/ 3 w 3191"/>
                <a:gd name="T1" fmla="*/ 2 h 528"/>
                <a:gd name="T2" fmla="*/ 2 w 3191"/>
                <a:gd name="T3" fmla="*/ 2 h 528"/>
                <a:gd name="T4" fmla="*/ 2 w 3191"/>
                <a:gd name="T5" fmla="*/ 2 h 528"/>
                <a:gd name="T6" fmla="*/ 2 w 3191"/>
                <a:gd name="T7" fmla="*/ 2 h 528"/>
                <a:gd name="T8" fmla="*/ 2 w 3191"/>
                <a:gd name="T9" fmla="*/ 2 h 528"/>
                <a:gd name="T10" fmla="*/ 2 w 3191"/>
                <a:gd name="T11" fmla="*/ 2 h 528"/>
                <a:gd name="T12" fmla="*/ 2 w 3191"/>
                <a:gd name="T13" fmla="*/ 2 h 528"/>
                <a:gd name="T14" fmla="*/ 1 w 3191"/>
                <a:gd name="T15" fmla="*/ 1 h 528"/>
                <a:gd name="T16" fmla="*/ 1 w 3191"/>
                <a:gd name="T17" fmla="*/ 1 h 528"/>
                <a:gd name="T18" fmla="*/ 1 w 3191"/>
                <a:gd name="T19" fmla="*/ 1 h 528"/>
                <a:gd name="T20" fmla="*/ 1 w 3191"/>
                <a:gd name="T21" fmla="*/ 1 h 528"/>
                <a:gd name="T22" fmla="*/ 1 w 3191"/>
                <a:gd name="T23" fmla="*/ 1 h 528"/>
                <a:gd name="T24" fmla="*/ 1 w 3191"/>
                <a:gd name="T25" fmla="*/ 1 h 528"/>
                <a:gd name="T26" fmla="*/ 1 w 3191"/>
                <a:gd name="T27" fmla="*/ 1 h 528"/>
                <a:gd name="T28" fmla="*/ 1 w 3191"/>
                <a:gd name="T29" fmla="*/ 1 h 528"/>
                <a:gd name="T30" fmla="*/ 0 w 3191"/>
                <a:gd name="T31" fmla="*/ 1 h 528"/>
                <a:gd name="T32" fmla="*/ 0 w 3191"/>
                <a:gd name="T33" fmla="*/ 1 h 528"/>
                <a:gd name="T34" fmla="*/ 0 w 3191"/>
                <a:gd name="T35" fmla="*/ 0 h 528"/>
                <a:gd name="T36" fmla="*/ 0 w 3191"/>
                <a:gd name="T37" fmla="*/ 0 h 528"/>
                <a:gd name="T38" fmla="*/ 0 w 3191"/>
                <a:gd name="T39" fmla="*/ 0 h 528"/>
                <a:gd name="T40" fmla="*/ 0 w 3191"/>
                <a:gd name="T41" fmla="*/ 0 h 528"/>
                <a:gd name="T42" fmla="*/ 0 w 3191"/>
                <a:gd name="T43" fmla="*/ 0 h 528"/>
                <a:gd name="T44" fmla="*/ 0 w 3191"/>
                <a:gd name="T45" fmla="*/ 0 h 528"/>
                <a:gd name="T46" fmla="*/ 0 w 3191"/>
                <a:gd name="T47" fmla="*/ 0 h 528"/>
                <a:gd name="T48" fmla="*/ 0 w 3191"/>
                <a:gd name="T49" fmla="*/ 1 h 528"/>
                <a:gd name="T50" fmla="*/ 0 w 3191"/>
                <a:gd name="T51" fmla="*/ 1 h 528"/>
                <a:gd name="T52" fmla="*/ 0 w 3191"/>
                <a:gd name="T53" fmla="*/ 1 h 528"/>
                <a:gd name="T54" fmla="*/ 1 w 3191"/>
                <a:gd name="T55" fmla="*/ 1 h 528"/>
                <a:gd name="T56" fmla="*/ 1 w 3191"/>
                <a:gd name="T57" fmla="*/ 1 h 528"/>
                <a:gd name="T58" fmla="*/ 1 w 3191"/>
                <a:gd name="T59" fmla="*/ 1 h 528"/>
                <a:gd name="T60" fmla="*/ 1 w 3191"/>
                <a:gd name="T61" fmla="*/ 1 h 528"/>
                <a:gd name="T62" fmla="*/ 1 w 3191"/>
                <a:gd name="T63" fmla="*/ 1 h 528"/>
                <a:gd name="T64" fmla="*/ 1 w 3191"/>
                <a:gd name="T65" fmla="*/ 1 h 528"/>
                <a:gd name="T66" fmla="*/ 1 w 3191"/>
                <a:gd name="T67" fmla="*/ 1 h 528"/>
                <a:gd name="T68" fmla="*/ 1 w 3191"/>
                <a:gd name="T69" fmla="*/ 1 h 528"/>
                <a:gd name="T70" fmla="*/ 2 w 3191"/>
                <a:gd name="T71" fmla="*/ 2 h 528"/>
                <a:gd name="T72" fmla="*/ 2 w 3191"/>
                <a:gd name="T73" fmla="*/ 2 h 528"/>
                <a:gd name="T74" fmla="*/ 2 w 3191"/>
                <a:gd name="T75" fmla="*/ 2 h 528"/>
                <a:gd name="T76" fmla="*/ 2 w 3191"/>
                <a:gd name="T77" fmla="*/ 2 h 528"/>
                <a:gd name="T78" fmla="*/ 2 w 3191"/>
                <a:gd name="T79" fmla="*/ 2 h 528"/>
                <a:gd name="T80" fmla="*/ 2 w 3191"/>
                <a:gd name="T81" fmla="*/ 2 h 528"/>
                <a:gd name="T82" fmla="*/ 3 w 3191"/>
                <a:gd name="T83" fmla="*/ 2 h 528"/>
                <a:gd name="T84" fmla="*/ 3 w 3191"/>
                <a:gd name="T85" fmla="*/ 2 h 5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91"/>
                <a:gd name="T130" fmla="*/ 0 h 528"/>
                <a:gd name="T131" fmla="*/ 3191 w 3191"/>
                <a:gd name="T132" fmla="*/ 528 h 5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91" h="528">
                  <a:moveTo>
                    <a:pt x="3191" y="512"/>
                  </a:moveTo>
                  <a:lnTo>
                    <a:pt x="2995" y="501"/>
                  </a:lnTo>
                  <a:lnTo>
                    <a:pt x="2795" y="494"/>
                  </a:lnTo>
                  <a:lnTo>
                    <a:pt x="2591" y="481"/>
                  </a:lnTo>
                  <a:lnTo>
                    <a:pt x="2387" y="464"/>
                  </a:lnTo>
                  <a:lnTo>
                    <a:pt x="2180" y="448"/>
                  </a:lnTo>
                  <a:lnTo>
                    <a:pt x="1976" y="427"/>
                  </a:lnTo>
                  <a:lnTo>
                    <a:pt x="1768" y="405"/>
                  </a:lnTo>
                  <a:lnTo>
                    <a:pt x="1564" y="376"/>
                  </a:lnTo>
                  <a:lnTo>
                    <a:pt x="1360" y="347"/>
                  </a:lnTo>
                  <a:lnTo>
                    <a:pt x="1156" y="312"/>
                  </a:lnTo>
                  <a:lnTo>
                    <a:pt x="956" y="273"/>
                  </a:lnTo>
                  <a:lnTo>
                    <a:pt x="760" y="230"/>
                  </a:lnTo>
                  <a:lnTo>
                    <a:pt x="662" y="206"/>
                  </a:lnTo>
                  <a:lnTo>
                    <a:pt x="563" y="179"/>
                  </a:lnTo>
                  <a:lnTo>
                    <a:pt x="469" y="153"/>
                  </a:lnTo>
                  <a:lnTo>
                    <a:pt x="374" y="126"/>
                  </a:lnTo>
                  <a:lnTo>
                    <a:pt x="280" y="96"/>
                  </a:lnTo>
                  <a:lnTo>
                    <a:pt x="189" y="65"/>
                  </a:lnTo>
                  <a:lnTo>
                    <a:pt x="94" y="32"/>
                  </a:lnTo>
                  <a:lnTo>
                    <a:pt x="7" y="0"/>
                  </a:lnTo>
                  <a:lnTo>
                    <a:pt x="0" y="14"/>
                  </a:lnTo>
                  <a:lnTo>
                    <a:pt x="90" y="48"/>
                  </a:lnTo>
                  <a:lnTo>
                    <a:pt x="181" y="80"/>
                  </a:lnTo>
                  <a:lnTo>
                    <a:pt x="272" y="113"/>
                  </a:lnTo>
                  <a:lnTo>
                    <a:pt x="367" y="142"/>
                  </a:lnTo>
                  <a:lnTo>
                    <a:pt x="465" y="168"/>
                  </a:lnTo>
                  <a:lnTo>
                    <a:pt x="560" y="195"/>
                  </a:lnTo>
                  <a:lnTo>
                    <a:pt x="658" y="219"/>
                  </a:lnTo>
                  <a:lnTo>
                    <a:pt x="757" y="243"/>
                  </a:lnTo>
                  <a:lnTo>
                    <a:pt x="954" y="289"/>
                  </a:lnTo>
                  <a:lnTo>
                    <a:pt x="1154" y="328"/>
                  </a:lnTo>
                  <a:lnTo>
                    <a:pt x="1358" y="363"/>
                  </a:lnTo>
                  <a:lnTo>
                    <a:pt x="1562" y="392"/>
                  </a:lnTo>
                  <a:lnTo>
                    <a:pt x="1768" y="422"/>
                  </a:lnTo>
                  <a:lnTo>
                    <a:pt x="1972" y="444"/>
                  </a:lnTo>
                  <a:lnTo>
                    <a:pt x="2180" y="464"/>
                  </a:lnTo>
                  <a:lnTo>
                    <a:pt x="2384" y="481"/>
                  </a:lnTo>
                  <a:lnTo>
                    <a:pt x="2591" y="496"/>
                  </a:lnTo>
                  <a:lnTo>
                    <a:pt x="2792" y="510"/>
                  </a:lnTo>
                  <a:lnTo>
                    <a:pt x="2995" y="521"/>
                  </a:lnTo>
                  <a:lnTo>
                    <a:pt x="3191" y="528"/>
                  </a:lnTo>
                  <a:lnTo>
                    <a:pt x="3191" y="51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33" name="Freeform 16"/>
            <p:cNvSpPr>
              <a:spLocks/>
            </p:cNvSpPr>
            <p:nvPr/>
          </p:nvSpPr>
          <p:spPr bwMode="auto">
            <a:xfrm>
              <a:off x="2409" y="2580"/>
              <a:ext cx="322" cy="625"/>
            </a:xfrm>
            <a:custGeom>
              <a:avLst/>
              <a:gdLst>
                <a:gd name="T0" fmla="*/ 1 w 1937"/>
                <a:gd name="T1" fmla="*/ 1 h 2499"/>
                <a:gd name="T2" fmla="*/ 1 w 1937"/>
                <a:gd name="T3" fmla="*/ 2 h 2499"/>
                <a:gd name="T4" fmla="*/ 1 w 1937"/>
                <a:gd name="T5" fmla="*/ 3 h 2499"/>
                <a:gd name="T6" fmla="*/ 1 w 1937"/>
                <a:gd name="T7" fmla="*/ 4 h 2499"/>
                <a:gd name="T8" fmla="*/ 1 w 1937"/>
                <a:gd name="T9" fmla="*/ 5 h 2499"/>
                <a:gd name="T10" fmla="*/ 1 w 1937"/>
                <a:gd name="T11" fmla="*/ 5 h 2499"/>
                <a:gd name="T12" fmla="*/ 1 w 1937"/>
                <a:gd name="T13" fmla="*/ 6 h 2499"/>
                <a:gd name="T14" fmla="*/ 1 w 1937"/>
                <a:gd name="T15" fmla="*/ 6 h 2499"/>
                <a:gd name="T16" fmla="*/ 1 w 1937"/>
                <a:gd name="T17" fmla="*/ 7 h 2499"/>
                <a:gd name="T18" fmla="*/ 1 w 1937"/>
                <a:gd name="T19" fmla="*/ 7 h 2499"/>
                <a:gd name="T20" fmla="*/ 1 w 1937"/>
                <a:gd name="T21" fmla="*/ 7 h 2499"/>
                <a:gd name="T22" fmla="*/ 1 w 1937"/>
                <a:gd name="T23" fmla="*/ 8 h 2499"/>
                <a:gd name="T24" fmla="*/ 1 w 1937"/>
                <a:gd name="T25" fmla="*/ 8 h 2499"/>
                <a:gd name="T26" fmla="*/ 1 w 1937"/>
                <a:gd name="T27" fmla="*/ 8 h 2499"/>
                <a:gd name="T28" fmla="*/ 1 w 1937"/>
                <a:gd name="T29" fmla="*/ 9 h 2499"/>
                <a:gd name="T30" fmla="*/ 1 w 1937"/>
                <a:gd name="T31" fmla="*/ 9 h 2499"/>
                <a:gd name="T32" fmla="*/ 1 w 1937"/>
                <a:gd name="T33" fmla="*/ 9 h 2499"/>
                <a:gd name="T34" fmla="*/ 1 w 1937"/>
                <a:gd name="T35" fmla="*/ 9 h 2499"/>
                <a:gd name="T36" fmla="*/ 1 w 1937"/>
                <a:gd name="T37" fmla="*/ 9 h 2499"/>
                <a:gd name="T38" fmla="*/ 1 w 1937"/>
                <a:gd name="T39" fmla="*/ 9 h 2499"/>
                <a:gd name="T40" fmla="*/ 1 w 1937"/>
                <a:gd name="T41" fmla="*/ 10 h 2499"/>
                <a:gd name="T42" fmla="*/ 0 w 1937"/>
                <a:gd name="T43" fmla="*/ 10 h 2499"/>
                <a:gd name="T44" fmla="*/ 0 w 1937"/>
                <a:gd name="T45" fmla="*/ 10 h 2499"/>
                <a:gd name="T46" fmla="*/ 0 w 1937"/>
                <a:gd name="T47" fmla="*/ 10 h 2499"/>
                <a:gd name="T48" fmla="*/ 0 w 1937"/>
                <a:gd name="T49" fmla="*/ 10 h 2499"/>
                <a:gd name="T50" fmla="*/ 0 w 1937"/>
                <a:gd name="T51" fmla="*/ 10 h 2499"/>
                <a:gd name="T52" fmla="*/ 0 w 1937"/>
                <a:gd name="T53" fmla="*/ 10 h 2499"/>
                <a:gd name="T54" fmla="*/ 0 w 1937"/>
                <a:gd name="T55" fmla="*/ 10 h 2499"/>
                <a:gd name="T56" fmla="*/ 0 w 1937"/>
                <a:gd name="T57" fmla="*/ 10 h 2499"/>
                <a:gd name="T58" fmla="*/ 0 w 1937"/>
                <a:gd name="T59" fmla="*/ 10 h 2499"/>
                <a:gd name="T60" fmla="*/ 0 w 1937"/>
                <a:gd name="T61" fmla="*/ 10 h 2499"/>
                <a:gd name="T62" fmla="*/ 1 w 1937"/>
                <a:gd name="T63" fmla="*/ 10 h 2499"/>
                <a:gd name="T64" fmla="*/ 1 w 1937"/>
                <a:gd name="T65" fmla="*/ 10 h 2499"/>
                <a:gd name="T66" fmla="*/ 1 w 1937"/>
                <a:gd name="T67" fmla="*/ 9 h 2499"/>
                <a:gd name="T68" fmla="*/ 1 w 1937"/>
                <a:gd name="T69" fmla="*/ 9 h 2499"/>
                <a:gd name="T70" fmla="*/ 1 w 1937"/>
                <a:gd name="T71" fmla="*/ 9 h 2499"/>
                <a:gd name="T72" fmla="*/ 1 w 1937"/>
                <a:gd name="T73" fmla="*/ 9 h 2499"/>
                <a:gd name="T74" fmla="*/ 1 w 1937"/>
                <a:gd name="T75" fmla="*/ 9 h 2499"/>
                <a:gd name="T76" fmla="*/ 1 w 1937"/>
                <a:gd name="T77" fmla="*/ 8 h 2499"/>
                <a:gd name="T78" fmla="*/ 1 w 1937"/>
                <a:gd name="T79" fmla="*/ 8 h 2499"/>
                <a:gd name="T80" fmla="*/ 1 w 1937"/>
                <a:gd name="T81" fmla="*/ 8 h 2499"/>
                <a:gd name="T82" fmla="*/ 1 w 1937"/>
                <a:gd name="T83" fmla="*/ 8 h 2499"/>
                <a:gd name="T84" fmla="*/ 1 w 1937"/>
                <a:gd name="T85" fmla="*/ 7 h 2499"/>
                <a:gd name="T86" fmla="*/ 1 w 1937"/>
                <a:gd name="T87" fmla="*/ 7 h 2499"/>
                <a:gd name="T88" fmla="*/ 1 w 1937"/>
                <a:gd name="T89" fmla="*/ 7 h 2499"/>
                <a:gd name="T90" fmla="*/ 1 w 1937"/>
                <a:gd name="T91" fmla="*/ 6 h 2499"/>
                <a:gd name="T92" fmla="*/ 1 w 1937"/>
                <a:gd name="T93" fmla="*/ 6 h 2499"/>
                <a:gd name="T94" fmla="*/ 1 w 1937"/>
                <a:gd name="T95" fmla="*/ 5 h 2499"/>
                <a:gd name="T96" fmla="*/ 1 w 1937"/>
                <a:gd name="T97" fmla="*/ 4 h 2499"/>
                <a:gd name="T98" fmla="*/ 1 w 1937"/>
                <a:gd name="T99" fmla="*/ 3 h 2499"/>
                <a:gd name="T100" fmla="*/ 1 w 1937"/>
                <a:gd name="T101" fmla="*/ 2 h 2499"/>
                <a:gd name="T102" fmla="*/ 1 w 1937"/>
                <a:gd name="T103" fmla="*/ 1 h 2499"/>
                <a:gd name="T104" fmla="*/ 1 w 1937"/>
                <a:gd name="T105" fmla="*/ 0 h 249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937"/>
                <a:gd name="T160" fmla="*/ 0 h 2499"/>
                <a:gd name="T161" fmla="*/ 1937 w 1937"/>
                <a:gd name="T162" fmla="*/ 2499 h 249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937" h="2499">
                  <a:moveTo>
                    <a:pt x="1660" y="6"/>
                  </a:moveTo>
                  <a:lnTo>
                    <a:pt x="1707" y="139"/>
                  </a:lnTo>
                  <a:lnTo>
                    <a:pt x="1752" y="269"/>
                  </a:lnTo>
                  <a:lnTo>
                    <a:pt x="1791" y="398"/>
                  </a:lnTo>
                  <a:lnTo>
                    <a:pt x="1828" y="523"/>
                  </a:lnTo>
                  <a:lnTo>
                    <a:pt x="1857" y="648"/>
                  </a:lnTo>
                  <a:lnTo>
                    <a:pt x="1878" y="771"/>
                  </a:lnTo>
                  <a:lnTo>
                    <a:pt x="1897" y="888"/>
                  </a:lnTo>
                  <a:lnTo>
                    <a:pt x="1911" y="1005"/>
                  </a:lnTo>
                  <a:lnTo>
                    <a:pt x="1918" y="1117"/>
                  </a:lnTo>
                  <a:lnTo>
                    <a:pt x="1918" y="1226"/>
                  </a:lnTo>
                  <a:lnTo>
                    <a:pt x="1914" y="1333"/>
                  </a:lnTo>
                  <a:lnTo>
                    <a:pt x="1904" y="1434"/>
                  </a:lnTo>
                  <a:lnTo>
                    <a:pt x="1897" y="1485"/>
                  </a:lnTo>
                  <a:lnTo>
                    <a:pt x="1886" y="1533"/>
                  </a:lnTo>
                  <a:lnTo>
                    <a:pt x="1875" y="1581"/>
                  </a:lnTo>
                  <a:lnTo>
                    <a:pt x="1860" y="1629"/>
                  </a:lnTo>
                  <a:lnTo>
                    <a:pt x="1845" y="1675"/>
                  </a:lnTo>
                  <a:lnTo>
                    <a:pt x="1828" y="1719"/>
                  </a:lnTo>
                  <a:lnTo>
                    <a:pt x="1809" y="1765"/>
                  </a:lnTo>
                  <a:lnTo>
                    <a:pt x="1791" y="1807"/>
                  </a:lnTo>
                  <a:lnTo>
                    <a:pt x="1769" y="1848"/>
                  </a:lnTo>
                  <a:lnTo>
                    <a:pt x="1743" y="1888"/>
                  </a:lnTo>
                  <a:lnTo>
                    <a:pt x="1719" y="1927"/>
                  </a:lnTo>
                  <a:lnTo>
                    <a:pt x="1689" y="1965"/>
                  </a:lnTo>
                  <a:lnTo>
                    <a:pt x="1660" y="2002"/>
                  </a:lnTo>
                  <a:lnTo>
                    <a:pt x="1627" y="2039"/>
                  </a:lnTo>
                  <a:lnTo>
                    <a:pt x="1595" y="2074"/>
                  </a:lnTo>
                  <a:lnTo>
                    <a:pt x="1558" y="2106"/>
                  </a:lnTo>
                  <a:lnTo>
                    <a:pt x="1518" y="2138"/>
                  </a:lnTo>
                  <a:lnTo>
                    <a:pt x="1479" y="2170"/>
                  </a:lnTo>
                  <a:lnTo>
                    <a:pt x="1434" y="2199"/>
                  </a:lnTo>
                  <a:lnTo>
                    <a:pt x="1391" y="2225"/>
                  </a:lnTo>
                  <a:lnTo>
                    <a:pt x="1344" y="2256"/>
                  </a:lnTo>
                  <a:lnTo>
                    <a:pt x="1296" y="2279"/>
                  </a:lnTo>
                  <a:lnTo>
                    <a:pt x="1245" y="2304"/>
                  </a:lnTo>
                  <a:lnTo>
                    <a:pt x="1190" y="2328"/>
                  </a:lnTo>
                  <a:lnTo>
                    <a:pt x="1136" y="2348"/>
                  </a:lnTo>
                  <a:lnTo>
                    <a:pt x="1078" y="2367"/>
                  </a:lnTo>
                  <a:lnTo>
                    <a:pt x="1016" y="2387"/>
                  </a:lnTo>
                  <a:lnTo>
                    <a:pt x="954" y="2402"/>
                  </a:lnTo>
                  <a:lnTo>
                    <a:pt x="888" y="2418"/>
                  </a:lnTo>
                  <a:lnTo>
                    <a:pt x="819" y="2431"/>
                  </a:lnTo>
                  <a:lnTo>
                    <a:pt x="750" y="2445"/>
                  </a:lnTo>
                  <a:lnTo>
                    <a:pt x="677" y="2453"/>
                  </a:lnTo>
                  <a:lnTo>
                    <a:pt x="601" y="2463"/>
                  </a:lnTo>
                  <a:lnTo>
                    <a:pt x="525" y="2471"/>
                  </a:lnTo>
                  <a:lnTo>
                    <a:pt x="444" y="2477"/>
                  </a:lnTo>
                  <a:lnTo>
                    <a:pt x="361" y="2479"/>
                  </a:lnTo>
                  <a:lnTo>
                    <a:pt x="273" y="2482"/>
                  </a:lnTo>
                  <a:lnTo>
                    <a:pt x="186" y="2482"/>
                  </a:lnTo>
                  <a:lnTo>
                    <a:pt x="95" y="2482"/>
                  </a:lnTo>
                  <a:lnTo>
                    <a:pt x="0" y="2479"/>
                  </a:lnTo>
                  <a:lnTo>
                    <a:pt x="0" y="2495"/>
                  </a:lnTo>
                  <a:lnTo>
                    <a:pt x="95" y="2499"/>
                  </a:lnTo>
                  <a:lnTo>
                    <a:pt x="186" y="2499"/>
                  </a:lnTo>
                  <a:lnTo>
                    <a:pt x="273" y="2499"/>
                  </a:lnTo>
                  <a:lnTo>
                    <a:pt x="361" y="2495"/>
                  </a:lnTo>
                  <a:lnTo>
                    <a:pt x="444" y="2493"/>
                  </a:lnTo>
                  <a:lnTo>
                    <a:pt x="525" y="2488"/>
                  </a:lnTo>
                  <a:lnTo>
                    <a:pt x="605" y="2479"/>
                  </a:lnTo>
                  <a:lnTo>
                    <a:pt x="681" y="2468"/>
                  </a:lnTo>
                  <a:lnTo>
                    <a:pt x="753" y="2458"/>
                  </a:lnTo>
                  <a:lnTo>
                    <a:pt x="822" y="2448"/>
                  </a:lnTo>
                  <a:lnTo>
                    <a:pt x="892" y="2434"/>
                  </a:lnTo>
                  <a:lnTo>
                    <a:pt x="957" y="2418"/>
                  </a:lnTo>
                  <a:lnTo>
                    <a:pt x="1023" y="2402"/>
                  </a:lnTo>
                  <a:lnTo>
                    <a:pt x="1081" y="2383"/>
                  </a:lnTo>
                  <a:lnTo>
                    <a:pt x="1143" y="2362"/>
                  </a:lnTo>
                  <a:lnTo>
                    <a:pt x="1197" y="2341"/>
                  </a:lnTo>
                  <a:lnTo>
                    <a:pt x="1252" y="2317"/>
                  </a:lnTo>
                  <a:lnTo>
                    <a:pt x="1304" y="2293"/>
                  </a:lnTo>
                  <a:lnTo>
                    <a:pt x="1354" y="2269"/>
                  </a:lnTo>
                  <a:lnTo>
                    <a:pt x="1401" y="2240"/>
                  </a:lnTo>
                  <a:lnTo>
                    <a:pt x="1446" y="2212"/>
                  </a:lnTo>
                  <a:lnTo>
                    <a:pt x="1489" y="2183"/>
                  </a:lnTo>
                  <a:lnTo>
                    <a:pt x="1532" y="2151"/>
                  </a:lnTo>
                  <a:lnTo>
                    <a:pt x="1569" y="2120"/>
                  </a:lnTo>
                  <a:lnTo>
                    <a:pt x="1605" y="2085"/>
                  </a:lnTo>
                  <a:lnTo>
                    <a:pt x="1641" y="2050"/>
                  </a:lnTo>
                  <a:lnTo>
                    <a:pt x="1674" y="2013"/>
                  </a:lnTo>
                  <a:lnTo>
                    <a:pt x="1703" y="1975"/>
                  </a:lnTo>
                  <a:lnTo>
                    <a:pt x="1733" y="1936"/>
                  </a:lnTo>
                  <a:lnTo>
                    <a:pt x="1759" y="1896"/>
                  </a:lnTo>
                  <a:lnTo>
                    <a:pt x="1784" y="1855"/>
                  </a:lnTo>
                  <a:lnTo>
                    <a:pt x="1805" y="1813"/>
                  </a:lnTo>
                  <a:lnTo>
                    <a:pt x="1828" y="1770"/>
                  </a:lnTo>
                  <a:lnTo>
                    <a:pt x="1845" y="1725"/>
                  </a:lnTo>
                  <a:lnTo>
                    <a:pt x="1864" y="1680"/>
                  </a:lnTo>
                  <a:lnTo>
                    <a:pt x="1878" y="1634"/>
                  </a:lnTo>
                  <a:lnTo>
                    <a:pt x="1893" y="1586"/>
                  </a:lnTo>
                  <a:lnTo>
                    <a:pt x="1904" y="1539"/>
                  </a:lnTo>
                  <a:lnTo>
                    <a:pt x="1914" y="1487"/>
                  </a:lnTo>
                  <a:lnTo>
                    <a:pt x="1923" y="1437"/>
                  </a:lnTo>
                  <a:lnTo>
                    <a:pt x="1933" y="1333"/>
                  </a:lnTo>
                  <a:lnTo>
                    <a:pt x="1937" y="1226"/>
                  </a:lnTo>
                  <a:lnTo>
                    <a:pt x="1937" y="1117"/>
                  </a:lnTo>
                  <a:lnTo>
                    <a:pt x="1930" y="1003"/>
                  </a:lnTo>
                  <a:lnTo>
                    <a:pt x="1914" y="885"/>
                  </a:lnTo>
                  <a:lnTo>
                    <a:pt x="1897" y="768"/>
                  </a:lnTo>
                  <a:lnTo>
                    <a:pt x="1875" y="645"/>
                  </a:lnTo>
                  <a:lnTo>
                    <a:pt x="1845" y="520"/>
                  </a:lnTo>
                  <a:lnTo>
                    <a:pt x="1809" y="392"/>
                  </a:lnTo>
                  <a:lnTo>
                    <a:pt x="1769" y="264"/>
                  </a:lnTo>
                  <a:lnTo>
                    <a:pt x="1726" y="133"/>
                  </a:lnTo>
                  <a:lnTo>
                    <a:pt x="1678" y="0"/>
                  </a:lnTo>
                  <a:lnTo>
                    <a:pt x="1660" y="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34" name="Freeform 17"/>
            <p:cNvSpPr>
              <a:spLocks/>
            </p:cNvSpPr>
            <p:nvPr/>
          </p:nvSpPr>
          <p:spPr bwMode="auto">
            <a:xfrm>
              <a:off x="2561" y="2356"/>
              <a:ext cx="127" cy="225"/>
            </a:xfrm>
            <a:custGeom>
              <a:avLst/>
              <a:gdLst>
                <a:gd name="T0" fmla="*/ 0 w 761"/>
                <a:gd name="T1" fmla="*/ 0 h 904"/>
                <a:gd name="T2" fmla="*/ 0 w 761"/>
                <a:gd name="T3" fmla="*/ 0 h 904"/>
                <a:gd name="T4" fmla="*/ 0 w 761"/>
                <a:gd name="T5" fmla="*/ 0 h 904"/>
                <a:gd name="T6" fmla="*/ 0 w 761"/>
                <a:gd name="T7" fmla="*/ 0 h 904"/>
                <a:gd name="T8" fmla="*/ 0 w 761"/>
                <a:gd name="T9" fmla="*/ 1 h 904"/>
                <a:gd name="T10" fmla="*/ 0 w 761"/>
                <a:gd name="T11" fmla="*/ 1 h 904"/>
                <a:gd name="T12" fmla="*/ 0 w 761"/>
                <a:gd name="T13" fmla="*/ 1 h 904"/>
                <a:gd name="T14" fmla="*/ 0 w 761"/>
                <a:gd name="T15" fmla="*/ 2 h 904"/>
                <a:gd name="T16" fmla="*/ 0 w 761"/>
                <a:gd name="T17" fmla="*/ 2 h 904"/>
                <a:gd name="T18" fmla="*/ 1 w 761"/>
                <a:gd name="T19" fmla="*/ 2 h 904"/>
                <a:gd name="T20" fmla="*/ 1 w 761"/>
                <a:gd name="T21" fmla="*/ 2 h 904"/>
                <a:gd name="T22" fmla="*/ 1 w 761"/>
                <a:gd name="T23" fmla="*/ 3 h 904"/>
                <a:gd name="T24" fmla="*/ 1 w 761"/>
                <a:gd name="T25" fmla="*/ 3 h 904"/>
                <a:gd name="T26" fmla="*/ 1 w 761"/>
                <a:gd name="T27" fmla="*/ 3 h 904"/>
                <a:gd name="T28" fmla="*/ 1 w 761"/>
                <a:gd name="T29" fmla="*/ 3 h 904"/>
                <a:gd name="T30" fmla="*/ 1 w 761"/>
                <a:gd name="T31" fmla="*/ 3 h 904"/>
                <a:gd name="T32" fmla="*/ 1 w 761"/>
                <a:gd name="T33" fmla="*/ 3 h 904"/>
                <a:gd name="T34" fmla="*/ 1 w 761"/>
                <a:gd name="T35" fmla="*/ 3 h 904"/>
                <a:gd name="T36" fmla="*/ 1 w 761"/>
                <a:gd name="T37" fmla="*/ 3 h 904"/>
                <a:gd name="T38" fmla="*/ 1 w 761"/>
                <a:gd name="T39" fmla="*/ 3 h 904"/>
                <a:gd name="T40" fmla="*/ 1 w 761"/>
                <a:gd name="T41" fmla="*/ 3 h 904"/>
                <a:gd name="T42" fmla="*/ 1 w 761"/>
                <a:gd name="T43" fmla="*/ 3 h 904"/>
                <a:gd name="T44" fmla="*/ 1 w 761"/>
                <a:gd name="T45" fmla="*/ 2 h 904"/>
                <a:gd name="T46" fmla="*/ 1 w 761"/>
                <a:gd name="T47" fmla="*/ 2 h 904"/>
                <a:gd name="T48" fmla="*/ 1 w 761"/>
                <a:gd name="T49" fmla="*/ 2 h 904"/>
                <a:gd name="T50" fmla="*/ 0 w 761"/>
                <a:gd name="T51" fmla="*/ 2 h 904"/>
                <a:gd name="T52" fmla="*/ 0 w 761"/>
                <a:gd name="T53" fmla="*/ 2 h 904"/>
                <a:gd name="T54" fmla="*/ 0 w 761"/>
                <a:gd name="T55" fmla="*/ 1 h 904"/>
                <a:gd name="T56" fmla="*/ 0 w 761"/>
                <a:gd name="T57" fmla="*/ 1 h 904"/>
                <a:gd name="T58" fmla="*/ 0 w 761"/>
                <a:gd name="T59" fmla="*/ 1 h 904"/>
                <a:gd name="T60" fmla="*/ 0 w 761"/>
                <a:gd name="T61" fmla="*/ 0 h 904"/>
                <a:gd name="T62" fmla="*/ 0 w 761"/>
                <a:gd name="T63" fmla="*/ 0 h 904"/>
                <a:gd name="T64" fmla="*/ 0 w 761"/>
                <a:gd name="T65" fmla="*/ 0 h 904"/>
                <a:gd name="T66" fmla="*/ 0 w 761"/>
                <a:gd name="T67" fmla="*/ 0 h 904"/>
                <a:gd name="T68" fmla="*/ 0 w 761"/>
                <a:gd name="T69" fmla="*/ 0 h 9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61"/>
                <a:gd name="T106" fmla="*/ 0 h 904"/>
                <a:gd name="T107" fmla="*/ 761 w 761"/>
                <a:gd name="T108" fmla="*/ 904 h 9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61" h="904">
                  <a:moveTo>
                    <a:pt x="0" y="6"/>
                  </a:moveTo>
                  <a:lnTo>
                    <a:pt x="33" y="61"/>
                  </a:lnTo>
                  <a:lnTo>
                    <a:pt x="70" y="115"/>
                  </a:lnTo>
                  <a:lnTo>
                    <a:pt x="109" y="168"/>
                  </a:lnTo>
                  <a:lnTo>
                    <a:pt x="157" y="216"/>
                  </a:lnTo>
                  <a:lnTo>
                    <a:pt x="259" y="312"/>
                  </a:lnTo>
                  <a:lnTo>
                    <a:pt x="368" y="411"/>
                  </a:lnTo>
                  <a:lnTo>
                    <a:pt x="423" y="461"/>
                  </a:lnTo>
                  <a:lnTo>
                    <a:pt x="477" y="512"/>
                  </a:lnTo>
                  <a:lnTo>
                    <a:pt x="529" y="567"/>
                  </a:lnTo>
                  <a:lnTo>
                    <a:pt x="579" y="626"/>
                  </a:lnTo>
                  <a:lnTo>
                    <a:pt x="627" y="687"/>
                  </a:lnTo>
                  <a:lnTo>
                    <a:pt x="670" y="755"/>
                  </a:lnTo>
                  <a:lnTo>
                    <a:pt x="693" y="788"/>
                  </a:lnTo>
                  <a:lnTo>
                    <a:pt x="710" y="827"/>
                  </a:lnTo>
                  <a:lnTo>
                    <a:pt x="729" y="864"/>
                  </a:lnTo>
                  <a:lnTo>
                    <a:pt x="743" y="904"/>
                  </a:lnTo>
                  <a:lnTo>
                    <a:pt x="761" y="898"/>
                  </a:lnTo>
                  <a:lnTo>
                    <a:pt x="743" y="858"/>
                  </a:lnTo>
                  <a:lnTo>
                    <a:pt x="729" y="821"/>
                  </a:lnTo>
                  <a:lnTo>
                    <a:pt x="707" y="783"/>
                  </a:lnTo>
                  <a:lnTo>
                    <a:pt x="688" y="746"/>
                  </a:lnTo>
                  <a:lnTo>
                    <a:pt x="645" y="680"/>
                  </a:lnTo>
                  <a:lnTo>
                    <a:pt x="593" y="615"/>
                  </a:lnTo>
                  <a:lnTo>
                    <a:pt x="543" y="557"/>
                  </a:lnTo>
                  <a:lnTo>
                    <a:pt x="491" y="501"/>
                  </a:lnTo>
                  <a:lnTo>
                    <a:pt x="437" y="448"/>
                  </a:lnTo>
                  <a:lnTo>
                    <a:pt x="379" y="397"/>
                  </a:lnTo>
                  <a:lnTo>
                    <a:pt x="273" y="301"/>
                  </a:lnTo>
                  <a:lnTo>
                    <a:pt x="171" y="205"/>
                  </a:lnTo>
                  <a:lnTo>
                    <a:pt x="125" y="157"/>
                  </a:lnTo>
                  <a:lnTo>
                    <a:pt x="85" y="107"/>
                  </a:lnTo>
                  <a:lnTo>
                    <a:pt x="47" y="56"/>
                  </a:lnTo>
                  <a:lnTo>
                    <a:pt x="19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35" name="Freeform 18"/>
            <p:cNvSpPr>
              <a:spLocks/>
            </p:cNvSpPr>
            <p:nvPr/>
          </p:nvSpPr>
          <p:spPr bwMode="auto">
            <a:xfrm>
              <a:off x="2408" y="2122"/>
              <a:ext cx="157" cy="235"/>
            </a:xfrm>
            <a:custGeom>
              <a:avLst/>
              <a:gdLst>
                <a:gd name="T0" fmla="*/ 0 w 939"/>
                <a:gd name="T1" fmla="*/ 0 h 940"/>
                <a:gd name="T2" fmla="*/ 0 w 939"/>
                <a:gd name="T3" fmla="*/ 0 h 940"/>
                <a:gd name="T4" fmla="*/ 0 w 939"/>
                <a:gd name="T5" fmla="*/ 1 h 940"/>
                <a:gd name="T6" fmla="*/ 0 w 939"/>
                <a:gd name="T7" fmla="*/ 1 h 940"/>
                <a:gd name="T8" fmla="*/ 0 w 939"/>
                <a:gd name="T9" fmla="*/ 1 h 940"/>
                <a:gd name="T10" fmla="*/ 0 w 939"/>
                <a:gd name="T11" fmla="*/ 1 h 940"/>
                <a:gd name="T12" fmla="*/ 0 w 939"/>
                <a:gd name="T13" fmla="*/ 2 h 940"/>
                <a:gd name="T14" fmla="*/ 1 w 939"/>
                <a:gd name="T15" fmla="*/ 2 h 940"/>
                <a:gd name="T16" fmla="*/ 1 w 939"/>
                <a:gd name="T17" fmla="*/ 2 h 940"/>
                <a:gd name="T18" fmla="*/ 1 w 939"/>
                <a:gd name="T19" fmla="*/ 2 h 940"/>
                <a:gd name="T20" fmla="*/ 1 w 939"/>
                <a:gd name="T21" fmla="*/ 2 h 940"/>
                <a:gd name="T22" fmla="*/ 1 w 939"/>
                <a:gd name="T23" fmla="*/ 3 h 940"/>
                <a:gd name="T24" fmla="*/ 1 w 939"/>
                <a:gd name="T25" fmla="*/ 3 h 940"/>
                <a:gd name="T26" fmla="*/ 1 w 939"/>
                <a:gd name="T27" fmla="*/ 3 h 940"/>
                <a:gd name="T28" fmla="*/ 1 w 939"/>
                <a:gd name="T29" fmla="*/ 3 h 940"/>
                <a:gd name="T30" fmla="*/ 1 w 939"/>
                <a:gd name="T31" fmla="*/ 4 h 940"/>
                <a:gd name="T32" fmla="*/ 1 w 939"/>
                <a:gd name="T33" fmla="*/ 4 h 940"/>
                <a:gd name="T34" fmla="*/ 1 w 939"/>
                <a:gd name="T35" fmla="*/ 4 h 940"/>
                <a:gd name="T36" fmla="*/ 1 w 939"/>
                <a:gd name="T37" fmla="*/ 4 h 940"/>
                <a:gd name="T38" fmla="*/ 1 w 939"/>
                <a:gd name="T39" fmla="*/ 3 h 940"/>
                <a:gd name="T40" fmla="*/ 1 w 939"/>
                <a:gd name="T41" fmla="*/ 3 h 940"/>
                <a:gd name="T42" fmla="*/ 1 w 939"/>
                <a:gd name="T43" fmla="*/ 3 h 940"/>
                <a:gd name="T44" fmla="*/ 1 w 939"/>
                <a:gd name="T45" fmla="*/ 3 h 940"/>
                <a:gd name="T46" fmla="*/ 1 w 939"/>
                <a:gd name="T47" fmla="*/ 2 h 940"/>
                <a:gd name="T48" fmla="*/ 1 w 939"/>
                <a:gd name="T49" fmla="*/ 2 h 940"/>
                <a:gd name="T50" fmla="*/ 1 w 939"/>
                <a:gd name="T51" fmla="*/ 2 h 940"/>
                <a:gd name="T52" fmla="*/ 1 w 939"/>
                <a:gd name="T53" fmla="*/ 2 h 940"/>
                <a:gd name="T54" fmla="*/ 0 w 939"/>
                <a:gd name="T55" fmla="*/ 2 h 940"/>
                <a:gd name="T56" fmla="*/ 0 w 939"/>
                <a:gd name="T57" fmla="*/ 1 h 940"/>
                <a:gd name="T58" fmla="*/ 0 w 939"/>
                <a:gd name="T59" fmla="*/ 1 h 940"/>
                <a:gd name="T60" fmla="*/ 0 w 939"/>
                <a:gd name="T61" fmla="*/ 1 h 940"/>
                <a:gd name="T62" fmla="*/ 0 w 939"/>
                <a:gd name="T63" fmla="*/ 1 h 940"/>
                <a:gd name="T64" fmla="*/ 0 w 939"/>
                <a:gd name="T65" fmla="*/ 0 h 940"/>
                <a:gd name="T66" fmla="*/ 0 w 939"/>
                <a:gd name="T67" fmla="*/ 0 h 940"/>
                <a:gd name="T68" fmla="*/ 0 w 939"/>
                <a:gd name="T69" fmla="*/ 0 h 9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39"/>
                <a:gd name="T106" fmla="*/ 0 h 940"/>
                <a:gd name="T107" fmla="*/ 939 w 939"/>
                <a:gd name="T108" fmla="*/ 940 h 94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39" h="940">
                  <a:moveTo>
                    <a:pt x="0" y="14"/>
                  </a:moveTo>
                  <a:lnTo>
                    <a:pt x="91" y="70"/>
                  </a:lnTo>
                  <a:lnTo>
                    <a:pt x="174" y="127"/>
                  </a:lnTo>
                  <a:lnTo>
                    <a:pt x="255" y="182"/>
                  </a:lnTo>
                  <a:lnTo>
                    <a:pt x="331" y="238"/>
                  </a:lnTo>
                  <a:lnTo>
                    <a:pt x="400" y="296"/>
                  </a:lnTo>
                  <a:lnTo>
                    <a:pt x="466" y="353"/>
                  </a:lnTo>
                  <a:lnTo>
                    <a:pt x="528" y="412"/>
                  </a:lnTo>
                  <a:lnTo>
                    <a:pt x="585" y="471"/>
                  </a:lnTo>
                  <a:lnTo>
                    <a:pt x="640" y="526"/>
                  </a:lnTo>
                  <a:lnTo>
                    <a:pt x="687" y="585"/>
                  </a:lnTo>
                  <a:lnTo>
                    <a:pt x="735" y="644"/>
                  </a:lnTo>
                  <a:lnTo>
                    <a:pt x="779" y="702"/>
                  </a:lnTo>
                  <a:lnTo>
                    <a:pt x="818" y="760"/>
                  </a:lnTo>
                  <a:lnTo>
                    <a:pt x="855" y="822"/>
                  </a:lnTo>
                  <a:lnTo>
                    <a:pt x="888" y="881"/>
                  </a:lnTo>
                  <a:lnTo>
                    <a:pt x="920" y="940"/>
                  </a:lnTo>
                  <a:lnTo>
                    <a:pt x="939" y="934"/>
                  </a:lnTo>
                  <a:lnTo>
                    <a:pt x="905" y="872"/>
                  </a:lnTo>
                  <a:lnTo>
                    <a:pt x="870" y="813"/>
                  </a:lnTo>
                  <a:lnTo>
                    <a:pt x="834" y="752"/>
                  </a:lnTo>
                  <a:lnTo>
                    <a:pt x="793" y="694"/>
                  </a:lnTo>
                  <a:lnTo>
                    <a:pt x="749" y="635"/>
                  </a:lnTo>
                  <a:lnTo>
                    <a:pt x="706" y="576"/>
                  </a:lnTo>
                  <a:lnTo>
                    <a:pt x="654" y="518"/>
                  </a:lnTo>
                  <a:lnTo>
                    <a:pt x="601" y="460"/>
                  </a:lnTo>
                  <a:lnTo>
                    <a:pt x="542" y="401"/>
                  </a:lnTo>
                  <a:lnTo>
                    <a:pt x="480" y="342"/>
                  </a:lnTo>
                  <a:lnTo>
                    <a:pt x="414" y="283"/>
                  </a:lnTo>
                  <a:lnTo>
                    <a:pt x="342" y="228"/>
                  </a:lnTo>
                  <a:lnTo>
                    <a:pt x="266" y="169"/>
                  </a:lnTo>
                  <a:lnTo>
                    <a:pt x="186" y="112"/>
                  </a:lnTo>
                  <a:lnTo>
                    <a:pt x="102" y="57"/>
                  </a:lnTo>
                  <a:lnTo>
                    <a:pt x="11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36" name="Freeform 19"/>
            <p:cNvSpPr>
              <a:spLocks/>
            </p:cNvSpPr>
            <p:nvPr/>
          </p:nvSpPr>
          <p:spPr bwMode="auto">
            <a:xfrm>
              <a:off x="1670" y="2074"/>
              <a:ext cx="740" cy="215"/>
            </a:xfrm>
            <a:custGeom>
              <a:avLst/>
              <a:gdLst>
                <a:gd name="T0" fmla="*/ 0 w 4437"/>
                <a:gd name="T1" fmla="*/ 3 h 863"/>
                <a:gd name="T2" fmla="*/ 0 w 4437"/>
                <a:gd name="T3" fmla="*/ 3 h 863"/>
                <a:gd name="T4" fmla="*/ 0 w 4437"/>
                <a:gd name="T5" fmla="*/ 3 h 863"/>
                <a:gd name="T6" fmla="*/ 0 w 4437"/>
                <a:gd name="T7" fmla="*/ 2 h 863"/>
                <a:gd name="T8" fmla="*/ 0 w 4437"/>
                <a:gd name="T9" fmla="*/ 2 h 863"/>
                <a:gd name="T10" fmla="*/ 1 w 4437"/>
                <a:gd name="T11" fmla="*/ 2 h 863"/>
                <a:gd name="T12" fmla="*/ 1 w 4437"/>
                <a:gd name="T13" fmla="*/ 2 h 863"/>
                <a:gd name="T14" fmla="*/ 1 w 4437"/>
                <a:gd name="T15" fmla="*/ 1 h 863"/>
                <a:gd name="T16" fmla="*/ 1 w 4437"/>
                <a:gd name="T17" fmla="*/ 1 h 863"/>
                <a:gd name="T18" fmla="*/ 1 w 4437"/>
                <a:gd name="T19" fmla="*/ 1 h 863"/>
                <a:gd name="T20" fmla="*/ 1 w 4437"/>
                <a:gd name="T21" fmla="*/ 1 h 863"/>
                <a:gd name="T22" fmla="*/ 2 w 4437"/>
                <a:gd name="T23" fmla="*/ 0 h 863"/>
                <a:gd name="T24" fmla="*/ 2 w 4437"/>
                <a:gd name="T25" fmla="*/ 0 h 863"/>
                <a:gd name="T26" fmla="*/ 2 w 4437"/>
                <a:gd name="T27" fmla="*/ 0 h 863"/>
                <a:gd name="T28" fmla="*/ 2 w 4437"/>
                <a:gd name="T29" fmla="*/ 0 h 863"/>
                <a:gd name="T30" fmla="*/ 3 w 4437"/>
                <a:gd name="T31" fmla="*/ 0 h 863"/>
                <a:gd name="T32" fmla="*/ 3 w 4437"/>
                <a:gd name="T33" fmla="*/ 0 h 863"/>
                <a:gd name="T34" fmla="*/ 3 w 4437"/>
                <a:gd name="T35" fmla="*/ 0 h 863"/>
                <a:gd name="T36" fmla="*/ 3 w 4437"/>
                <a:gd name="T37" fmla="*/ 0 h 863"/>
                <a:gd name="T38" fmla="*/ 3 w 4437"/>
                <a:gd name="T39" fmla="*/ 0 h 863"/>
                <a:gd name="T40" fmla="*/ 3 w 4437"/>
                <a:gd name="T41" fmla="*/ 0 h 863"/>
                <a:gd name="T42" fmla="*/ 3 w 4437"/>
                <a:gd name="T43" fmla="*/ 0 h 863"/>
                <a:gd name="T44" fmla="*/ 3 w 4437"/>
                <a:gd name="T45" fmla="*/ 1 h 863"/>
                <a:gd name="T46" fmla="*/ 4 w 4437"/>
                <a:gd name="T47" fmla="*/ 1 h 863"/>
                <a:gd name="T48" fmla="*/ 3 w 4437"/>
                <a:gd name="T49" fmla="*/ 0 h 863"/>
                <a:gd name="T50" fmla="*/ 3 w 4437"/>
                <a:gd name="T51" fmla="*/ 0 h 863"/>
                <a:gd name="T52" fmla="*/ 3 w 4437"/>
                <a:gd name="T53" fmla="*/ 0 h 863"/>
                <a:gd name="T54" fmla="*/ 3 w 4437"/>
                <a:gd name="T55" fmla="*/ 0 h 863"/>
                <a:gd name="T56" fmla="*/ 3 w 4437"/>
                <a:gd name="T57" fmla="*/ 0 h 863"/>
                <a:gd name="T58" fmla="*/ 3 w 4437"/>
                <a:gd name="T59" fmla="*/ 0 h 863"/>
                <a:gd name="T60" fmla="*/ 3 w 4437"/>
                <a:gd name="T61" fmla="*/ 0 h 863"/>
                <a:gd name="T62" fmla="*/ 3 w 4437"/>
                <a:gd name="T63" fmla="*/ 0 h 863"/>
                <a:gd name="T64" fmla="*/ 2 w 4437"/>
                <a:gd name="T65" fmla="*/ 0 h 863"/>
                <a:gd name="T66" fmla="*/ 2 w 4437"/>
                <a:gd name="T67" fmla="*/ 0 h 863"/>
                <a:gd name="T68" fmla="*/ 2 w 4437"/>
                <a:gd name="T69" fmla="*/ 0 h 863"/>
                <a:gd name="T70" fmla="*/ 2 w 4437"/>
                <a:gd name="T71" fmla="*/ 0 h 863"/>
                <a:gd name="T72" fmla="*/ 1 w 4437"/>
                <a:gd name="T73" fmla="*/ 1 h 863"/>
                <a:gd name="T74" fmla="*/ 1 w 4437"/>
                <a:gd name="T75" fmla="*/ 1 h 863"/>
                <a:gd name="T76" fmla="*/ 1 w 4437"/>
                <a:gd name="T77" fmla="*/ 1 h 863"/>
                <a:gd name="T78" fmla="*/ 1 w 4437"/>
                <a:gd name="T79" fmla="*/ 1 h 863"/>
                <a:gd name="T80" fmla="*/ 1 w 4437"/>
                <a:gd name="T81" fmla="*/ 2 h 863"/>
                <a:gd name="T82" fmla="*/ 0 w 4437"/>
                <a:gd name="T83" fmla="*/ 2 h 863"/>
                <a:gd name="T84" fmla="*/ 0 w 4437"/>
                <a:gd name="T85" fmla="*/ 2 h 863"/>
                <a:gd name="T86" fmla="*/ 0 w 4437"/>
                <a:gd name="T87" fmla="*/ 2 h 863"/>
                <a:gd name="T88" fmla="*/ 0 w 4437"/>
                <a:gd name="T89" fmla="*/ 3 h 863"/>
                <a:gd name="T90" fmla="*/ 0 w 4437"/>
                <a:gd name="T91" fmla="*/ 3 h 863"/>
                <a:gd name="T92" fmla="*/ 0 w 4437"/>
                <a:gd name="T93" fmla="*/ 3 h 86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437"/>
                <a:gd name="T142" fmla="*/ 0 h 863"/>
                <a:gd name="T143" fmla="*/ 4437 w 4437"/>
                <a:gd name="T144" fmla="*/ 863 h 86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437" h="863">
                  <a:moveTo>
                    <a:pt x="15" y="863"/>
                  </a:moveTo>
                  <a:lnTo>
                    <a:pt x="44" y="828"/>
                  </a:lnTo>
                  <a:lnTo>
                    <a:pt x="80" y="794"/>
                  </a:lnTo>
                  <a:lnTo>
                    <a:pt x="120" y="759"/>
                  </a:lnTo>
                  <a:lnTo>
                    <a:pt x="160" y="725"/>
                  </a:lnTo>
                  <a:lnTo>
                    <a:pt x="203" y="692"/>
                  </a:lnTo>
                  <a:lnTo>
                    <a:pt x="255" y="660"/>
                  </a:lnTo>
                  <a:lnTo>
                    <a:pt x="305" y="629"/>
                  </a:lnTo>
                  <a:lnTo>
                    <a:pt x="357" y="599"/>
                  </a:lnTo>
                  <a:lnTo>
                    <a:pt x="414" y="570"/>
                  </a:lnTo>
                  <a:lnTo>
                    <a:pt x="473" y="541"/>
                  </a:lnTo>
                  <a:lnTo>
                    <a:pt x="535" y="511"/>
                  </a:lnTo>
                  <a:lnTo>
                    <a:pt x="597" y="484"/>
                  </a:lnTo>
                  <a:lnTo>
                    <a:pt x="663" y="456"/>
                  </a:lnTo>
                  <a:lnTo>
                    <a:pt x="732" y="431"/>
                  </a:lnTo>
                  <a:lnTo>
                    <a:pt x="801" y="404"/>
                  </a:lnTo>
                  <a:lnTo>
                    <a:pt x="874" y="381"/>
                  </a:lnTo>
                  <a:lnTo>
                    <a:pt x="1022" y="333"/>
                  </a:lnTo>
                  <a:lnTo>
                    <a:pt x="1176" y="287"/>
                  </a:lnTo>
                  <a:lnTo>
                    <a:pt x="1335" y="244"/>
                  </a:lnTo>
                  <a:lnTo>
                    <a:pt x="1503" y="207"/>
                  </a:lnTo>
                  <a:lnTo>
                    <a:pt x="1670" y="173"/>
                  </a:lnTo>
                  <a:lnTo>
                    <a:pt x="1841" y="141"/>
                  </a:lnTo>
                  <a:lnTo>
                    <a:pt x="2016" y="114"/>
                  </a:lnTo>
                  <a:lnTo>
                    <a:pt x="2192" y="88"/>
                  </a:lnTo>
                  <a:lnTo>
                    <a:pt x="2366" y="66"/>
                  </a:lnTo>
                  <a:lnTo>
                    <a:pt x="2541" y="50"/>
                  </a:lnTo>
                  <a:lnTo>
                    <a:pt x="2712" y="34"/>
                  </a:lnTo>
                  <a:lnTo>
                    <a:pt x="2883" y="26"/>
                  </a:lnTo>
                  <a:lnTo>
                    <a:pt x="3050" y="18"/>
                  </a:lnTo>
                  <a:lnTo>
                    <a:pt x="3214" y="15"/>
                  </a:lnTo>
                  <a:lnTo>
                    <a:pt x="3370" y="15"/>
                  </a:lnTo>
                  <a:lnTo>
                    <a:pt x="3524" y="20"/>
                  </a:lnTo>
                  <a:lnTo>
                    <a:pt x="3669" y="31"/>
                  </a:lnTo>
                  <a:lnTo>
                    <a:pt x="3807" y="42"/>
                  </a:lnTo>
                  <a:lnTo>
                    <a:pt x="3873" y="50"/>
                  </a:lnTo>
                  <a:lnTo>
                    <a:pt x="3938" y="60"/>
                  </a:lnTo>
                  <a:lnTo>
                    <a:pt x="3996" y="68"/>
                  </a:lnTo>
                  <a:lnTo>
                    <a:pt x="4058" y="82"/>
                  </a:lnTo>
                  <a:lnTo>
                    <a:pt x="4113" y="92"/>
                  </a:lnTo>
                  <a:lnTo>
                    <a:pt x="4168" y="106"/>
                  </a:lnTo>
                  <a:lnTo>
                    <a:pt x="4218" y="119"/>
                  </a:lnTo>
                  <a:lnTo>
                    <a:pt x="4265" y="136"/>
                  </a:lnTo>
                  <a:lnTo>
                    <a:pt x="4310" y="151"/>
                  </a:lnTo>
                  <a:lnTo>
                    <a:pt x="4353" y="170"/>
                  </a:lnTo>
                  <a:lnTo>
                    <a:pt x="4389" y="189"/>
                  </a:lnTo>
                  <a:lnTo>
                    <a:pt x="4426" y="207"/>
                  </a:lnTo>
                  <a:lnTo>
                    <a:pt x="4437" y="193"/>
                  </a:lnTo>
                  <a:lnTo>
                    <a:pt x="4400" y="173"/>
                  </a:lnTo>
                  <a:lnTo>
                    <a:pt x="4360" y="154"/>
                  </a:lnTo>
                  <a:lnTo>
                    <a:pt x="4317" y="138"/>
                  </a:lnTo>
                  <a:lnTo>
                    <a:pt x="4273" y="119"/>
                  </a:lnTo>
                  <a:lnTo>
                    <a:pt x="4222" y="106"/>
                  </a:lnTo>
                  <a:lnTo>
                    <a:pt x="4171" y="90"/>
                  </a:lnTo>
                  <a:lnTo>
                    <a:pt x="4116" y="77"/>
                  </a:lnTo>
                  <a:lnTo>
                    <a:pt x="4061" y="66"/>
                  </a:lnTo>
                  <a:lnTo>
                    <a:pt x="3999" y="55"/>
                  </a:lnTo>
                  <a:lnTo>
                    <a:pt x="3938" y="44"/>
                  </a:lnTo>
                  <a:lnTo>
                    <a:pt x="3876" y="34"/>
                  </a:lnTo>
                  <a:lnTo>
                    <a:pt x="3811" y="26"/>
                  </a:lnTo>
                  <a:lnTo>
                    <a:pt x="3672" y="13"/>
                  </a:lnTo>
                  <a:lnTo>
                    <a:pt x="3524" y="4"/>
                  </a:lnTo>
                  <a:lnTo>
                    <a:pt x="3370" y="0"/>
                  </a:lnTo>
                  <a:lnTo>
                    <a:pt x="3214" y="0"/>
                  </a:lnTo>
                  <a:lnTo>
                    <a:pt x="3050" y="2"/>
                  </a:lnTo>
                  <a:lnTo>
                    <a:pt x="2883" y="9"/>
                  </a:lnTo>
                  <a:lnTo>
                    <a:pt x="2712" y="18"/>
                  </a:lnTo>
                  <a:lnTo>
                    <a:pt x="2536" y="34"/>
                  </a:lnTo>
                  <a:lnTo>
                    <a:pt x="2361" y="50"/>
                  </a:lnTo>
                  <a:lnTo>
                    <a:pt x="2188" y="71"/>
                  </a:lnTo>
                  <a:lnTo>
                    <a:pt x="2012" y="97"/>
                  </a:lnTo>
                  <a:lnTo>
                    <a:pt x="1838" y="125"/>
                  </a:lnTo>
                  <a:lnTo>
                    <a:pt x="1667" y="156"/>
                  </a:lnTo>
                  <a:lnTo>
                    <a:pt x="1496" y="191"/>
                  </a:lnTo>
                  <a:lnTo>
                    <a:pt x="1332" y="231"/>
                  </a:lnTo>
                  <a:lnTo>
                    <a:pt x="1172" y="272"/>
                  </a:lnTo>
                  <a:lnTo>
                    <a:pt x="1015" y="316"/>
                  </a:lnTo>
                  <a:lnTo>
                    <a:pt x="867" y="364"/>
                  </a:lnTo>
                  <a:lnTo>
                    <a:pt x="794" y="388"/>
                  </a:lnTo>
                  <a:lnTo>
                    <a:pt x="724" y="415"/>
                  </a:lnTo>
                  <a:lnTo>
                    <a:pt x="654" y="441"/>
                  </a:lnTo>
                  <a:lnTo>
                    <a:pt x="590" y="469"/>
                  </a:lnTo>
                  <a:lnTo>
                    <a:pt x="524" y="498"/>
                  </a:lnTo>
                  <a:lnTo>
                    <a:pt x="462" y="524"/>
                  </a:lnTo>
                  <a:lnTo>
                    <a:pt x="404" y="557"/>
                  </a:lnTo>
                  <a:lnTo>
                    <a:pt x="349" y="585"/>
                  </a:lnTo>
                  <a:lnTo>
                    <a:pt x="295" y="615"/>
                  </a:lnTo>
                  <a:lnTo>
                    <a:pt x="243" y="647"/>
                  </a:lnTo>
                  <a:lnTo>
                    <a:pt x="193" y="679"/>
                  </a:lnTo>
                  <a:lnTo>
                    <a:pt x="148" y="714"/>
                  </a:lnTo>
                  <a:lnTo>
                    <a:pt x="106" y="748"/>
                  </a:lnTo>
                  <a:lnTo>
                    <a:pt x="65" y="780"/>
                  </a:lnTo>
                  <a:lnTo>
                    <a:pt x="32" y="817"/>
                  </a:lnTo>
                  <a:lnTo>
                    <a:pt x="0" y="852"/>
                  </a:lnTo>
                  <a:lnTo>
                    <a:pt x="15" y="8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37" name="Freeform 20"/>
            <p:cNvSpPr>
              <a:spLocks/>
            </p:cNvSpPr>
            <p:nvPr/>
          </p:nvSpPr>
          <p:spPr bwMode="auto">
            <a:xfrm>
              <a:off x="1746" y="2238"/>
              <a:ext cx="193" cy="459"/>
            </a:xfrm>
            <a:custGeom>
              <a:avLst/>
              <a:gdLst>
                <a:gd name="T0" fmla="*/ 1 w 1158"/>
                <a:gd name="T1" fmla="*/ 0 h 1837"/>
                <a:gd name="T2" fmla="*/ 1 w 1158"/>
                <a:gd name="T3" fmla="*/ 0 h 1837"/>
                <a:gd name="T4" fmla="*/ 1 w 1158"/>
                <a:gd name="T5" fmla="*/ 0 h 1837"/>
                <a:gd name="T6" fmla="*/ 1 w 1158"/>
                <a:gd name="T7" fmla="*/ 0 h 1837"/>
                <a:gd name="T8" fmla="*/ 0 w 1158"/>
                <a:gd name="T9" fmla="*/ 0 h 1837"/>
                <a:gd name="T10" fmla="*/ 0 w 1158"/>
                <a:gd name="T11" fmla="*/ 0 h 1837"/>
                <a:gd name="T12" fmla="*/ 0 w 1158"/>
                <a:gd name="T13" fmla="*/ 0 h 1837"/>
                <a:gd name="T14" fmla="*/ 0 w 1158"/>
                <a:gd name="T15" fmla="*/ 0 h 1837"/>
                <a:gd name="T16" fmla="*/ 0 w 1158"/>
                <a:gd name="T17" fmla="*/ 0 h 1837"/>
                <a:gd name="T18" fmla="*/ 0 w 1158"/>
                <a:gd name="T19" fmla="*/ 0 h 1837"/>
                <a:gd name="T20" fmla="*/ 0 w 1158"/>
                <a:gd name="T21" fmla="*/ 0 h 1837"/>
                <a:gd name="T22" fmla="*/ 0 w 1158"/>
                <a:gd name="T23" fmla="*/ 1 h 1837"/>
                <a:gd name="T24" fmla="*/ 0 w 1158"/>
                <a:gd name="T25" fmla="*/ 1 h 1837"/>
                <a:gd name="T26" fmla="*/ 0 w 1158"/>
                <a:gd name="T27" fmla="*/ 1 h 1837"/>
                <a:gd name="T28" fmla="*/ 0 w 1158"/>
                <a:gd name="T29" fmla="*/ 1 h 1837"/>
                <a:gd name="T30" fmla="*/ 0 w 1158"/>
                <a:gd name="T31" fmla="*/ 1 h 1837"/>
                <a:gd name="T32" fmla="*/ 0 w 1158"/>
                <a:gd name="T33" fmla="*/ 2 h 1837"/>
                <a:gd name="T34" fmla="*/ 0 w 1158"/>
                <a:gd name="T35" fmla="*/ 2 h 1837"/>
                <a:gd name="T36" fmla="*/ 0 w 1158"/>
                <a:gd name="T37" fmla="*/ 3 h 1837"/>
                <a:gd name="T38" fmla="*/ 0 w 1158"/>
                <a:gd name="T39" fmla="*/ 3 h 1837"/>
                <a:gd name="T40" fmla="*/ 0 w 1158"/>
                <a:gd name="T41" fmla="*/ 4 h 1837"/>
                <a:gd name="T42" fmla="*/ 0 w 1158"/>
                <a:gd name="T43" fmla="*/ 4 h 1837"/>
                <a:gd name="T44" fmla="*/ 0 w 1158"/>
                <a:gd name="T45" fmla="*/ 5 h 1837"/>
                <a:gd name="T46" fmla="*/ 0 w 1158"/>
                <a:gd name="T47" fmla="*/ 5 h 1837"/>
                <a:gd name="T48" fmla="*/ 0 w 1158"/>
                <a:gd name="T49" fmla="*/ 6 h 1837"/>
                <a:gd name="T50" fmla="*/ 0 w 1158"/>
                <a:gd name="T51" fmla="*/ 6 h 1837"/>
                <a:gd name="T52" fmla="*/ 0 w 1158"/>
                <a:gd name="T53" fmla="*/ 7 h 1837"/>
                <a:gd name="T54" fmla="*/ 0 w 1158"/>
                <a:gd name="T55" fmla="*/ 7 h 1837"/>
                <a:gd name="T56" fmla="*/ 0 w 1158"/>
                <a:gd name="T57" fmla="*/ 7 h 1837"/>
                <a:gd name="T58" fmla="*/ 0 w 1158"/>
                <a:gd name="T59" fmla="*/ 7 h 1837"/>
                <a:gd name="T60" fmla="*/ 0 w 1158"/>
                <a:gd name="T61" fmla="*/ 7 h 1837"/>
                <a:gd name="T62" fmla="*/ 0 w 1158"/>
                <a:gd name="T63" fmla="*/ 7 h 1837"/>
                <a:gd name="T64" fmla="*/ 0 w 1158"/>
                <a:gd name="T65" fmla="*/ 7 h 1837"/>
                <a:gd name="T66" fmla="*/ 0 w 1158"/>
                <a:gd name="T67" fmla="*/ 7 h 1837"/>
                <a:gd name="T68" fmla="*/ 0 w 1158"/>
                <a:gd name="T69" fmla="*/ 6 h 1837"/>
                <a:gd name="T70" fmla="*/ 0 w 1158"/>
                <a:gd name="T71" fmla="*/ 5 h 1837"/>
                <a:gd name="T72" fmla="*/ 1 w 1158"/>
                <a:gd name="T73" fmla="*/ 4 h 1837"/>
                <a:gd name="T74" fmla="*/ 1 w 1158"/>
                <a:gd name="T75" fmla="*/ 3 h 1837"/>
                <a:gd name="T76" fmla="*/ 1 w 1158"/>
                <a:gd name="T77" fmla="*/ 3 h 1837"/>
                <a:gd name="T78" fmla="*/ 1 w 1158"/>
                <a:gd name="T79" fmla="*/ 2 h 1837"/>
                <a:gd name="T80" fmla="*/ 1 w 1158"/>
                <a:gd name="T81" fmla="*/ 2 h 1837"/>
                <a:gd name="T82" fmla="*/ 1 w 1158"/>
                <a:gd name="T83" fmla="*/ 2 h 1837"/>
                <a:gd name="T84" fmla="*/ 1 w 1158"/>
                <a:gd name="T85" fmla="*/ 2 h 1837"/>
                <a:gd name="T86" fmla="*/ 1 w 1158"/>
                <a:gd name="T87" fmla="*/ 2 h 1837"/>
                <a:gd name="T88" fmla="*/ 1 w 1158"/>
                <a:gd name="T89" fmla="*/ 2 h 1837"/>
                <a:gd name="T90" fmla="*/ 1 w 1158"/>
                <a:gd name="T91" fmla="*/ 1 h 1837"/>
                <a:gd name="T92" fmla="*/ 1 w 1158"/>
                <a:gd name="T93" fmla="*/ 1 h 1837"/>
                <a:gd name="T94" fmla="*/ 1 w 1158"/>
                <a:gd name="T95" fmla="*/ 1 h 1837"/>
                <a:gd name="T96" fmla="*/ 1 w 1158"/>
                <a:gd name="T97" fmla="*/ 1 h 1837"/>
                <a:gd name="T98" fmla="*/ 1 w 1158"/>
                <a:gd name="T99" fmla="*/ 1 h 1837"/>
                <a:gd name="T100" fmla="*/ 1 w 1158"/>
                <a:gd name="T101" fmla="*/ 1 h 1837"/>
                <a:gd name="T102" fmla="*/ 1 w 1158"/>
                <a:gd name="T103" fmla="*/ 0 h 1837"/>
                <a:gd name="T104" fmla="*/ 1 w 1158"/>
                <a:gd name="T105" fmla="*/ 0 h 1837"/>
                <a:gd name="T106" fmla="*/ 1 w 1158"/>
                <a:gd name="T107" fmla="*/ 0 h 183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158"/>
                <a:gd name="T163" fmla="*/ 0 h 1837"/>
                <a:gd name="T164" fmla="*/ 1158 w 1158"/>
                <a:gd name="T165" fmla="*/ 1837 h 183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158" h="1837">
                  <a:moveTo>
                    <a:pt x="1121" y="48"/>
                  </a:moveTo>
                  <a:lnTo>
                    <a:pt x="1090" y="37"/>
                  </a:lnTo>
                  <a:lnTo>
                    <a:pt x="1052" y="26"/>
                  </a:lnTo>
                  <a:lnTo>
                    <a:pt x="1016" y="15"/>
                  </a:lnTo>
                  <a:lnTo>
                    <a:pt x="976" y="10"/>
                  </a:lnTo>
                  <a:lnTo>
                    <a:pt x="936" y="6"/>
                  </a:lnTo>
                  <a:lnTo>
                    <a:pt x="893" y="2"/>
                  </a:lnTo>
                  <a:lnTo>
                    <a:pt x="848" y="0"/>
                  </a:lnTo>
                  <a:lnTo>
                    <a:pt x="805" y="2"/>
                  </a:lnTo>
                  <a:lnTo>
                    <a:pt x="762" y="2"/>
                  </a:lnTo>
                  <a:lnTo>
                    <a:pt x="718" y="8"/>
                  </a:lnTo>
                  <a:lnTo>
                    <a:pt x="674" y="13"/>
                  </a:lnTo>
                  <a:lnTo>
                    <a:pt x="630" y="19"/>
                  </a:lnTo>
                  <a:lnTo>
                    <a:pt x="587" y="26"/>
                  </a:lnTo>
                  <a:lnTo>
                    <a:pt x="546" y="37"/>
                  </a:lnTo>
                  <a:lnTo>
                    <a:pt x="506" y="48"/>
                  </a:lnTo>
                  <a:lnTo>
                    <a:pt x="466" y="58"/>
                  </a:lnTo>
                  <a:lnTo>
                    <a:pt x="423" y="74"/>
                  </a:lnTo>
                  <a:lnTo>
                    <a:pt x="383" y="90"/>
                  </a:lnTo>
                  <a:lnTo>
                    <a:pt x="347" y="106"/>
                  </a:lnTo>
                  <a:lnTo>
                    <a:pt x="311" y="125"/>
                  </a:lnTo>
                  <a:lnTo>
                    <a:pt x="278" y="144"/>
                  </a:lnTo>
                  <a:lnTo>
                    <a:pt x="249" y="164"/>
                  </a:lnTo>
                  <a:lnTo>
                    <a:pt x="219" y="186"/>
                  </a:lnTo>
                  <a:lnTo>
                    <a:pt x="190" y="207"/>
                  </a:lnTo>
                  <a:lnTo>
                    <a:pt x="168" y="232"/>
                  </a:lnTo>
                  <a:lnTo>
                    <a:pt x="143" y="256"/>
                  </a:lnTo>
                  <a:lnTo>
                    <a:pt x="124" y="282"/>
                  </a:lnTo>
                  <a:lnTo>
                    <a:pt x="102" y="309"/>
                  </a:lnTo>
                  <a:lnTo>
                    <a:pt x="85" y="339"/>
                  </a:lnTo>
                  <a:lnTo>
                    <a:pt x="70" y="368"/>
                  </a:lnTo>
                  <a:lnTo>
                    <a:pt x="55" y="400"/>
                  </a:lnTo>
                  <a:lnTo>
                    <a:pt x="41" y="434"/>
                  </a:lnTo>
                  <a:lnTo>
                    <a:pt x="26" y="482"/>
                  </a:lnTo>
                  <a:lnTo>
                    <a:pt x="12" y="532"/>
                  </a:lnTo>
                  <a:lnTo>
                    <a:pt x="5" y="586"/>
                  </a:lnTo>
                  <a:lnTo>
                    <a:pt x="0" y="639"/>
                  </a:lnTo>
                  <a:lnTo>
                    <a:pt x="0" y="692"/>
                  </a:lnTo>
                  <a:lnTo>
                    <a:pt x="5" y="749"/>
                  </a:lnTo>
                  <a:lnTo>
                    <a:pt x="12" y="802"/>
                  </a:lnTo>
                  <a:lnTo>
                    <a:pt x="19" y="858"/>
                  </a:lnTo>
                  <a:lnTo>
                    <a:pt x="36" y="967"/>
                  </a:lnTo>
                  <a:lnTo>
                    <a:pt x="62" y="1077"/>
                  </a:lnTo>
                  <a:lnTo>
                    <a:pt x="88" y="1180"/>
                  </a:lnTo>
                  <a:lnTo>
                    <a:pt x="114" y="1282"/>
                  </a:lnTo>
                  <a:lnTo>
                    <a:pt x="124" y="1336"/>
                  </a:lnTo>
                  <a:lnTo>
                    <a:pt x="131" y="1394"/>
                  </a:lnTo>
                  <a:lnTo>
                    <a:pt x="143" y="1450"/>
                  </a:lnTo>
                  <a:lnTo>
                    <a:pt x="150" y="1509"/>
                  </a:lnTo>
                  <a:lnTo>
                    <a:pt x="161" y="1568"/>
                  </a:lnTo>
                  <a:lnTo>
                    <a:pt x="176" y="1625"/>
                  </a:lnTo>
                  <a:lnTo>
                    <a:pt x="193" y="1684"/>
                  </a:lnTo>
                  <a:lnTo>
                    <a:pt x="219" y="1737"/>
                  </a:lnTo>
                  <a:lnTo>
                    <a:pt x="226" y="1765"/>
                  </a:lnTo>
                  <a:lnTo>
                    <a:pt x="238" y="1789"/>
                  </a:lnTo>
                  <a:lnTo>
                    <a:pt x="249" y="1802"/>
                  </a:lnTo>
                  <a:lnTo>
                    <a:pt x="259" y="1813"/>
                  </a:lnTo>
                  <a:lnTo>
                    <a:pt x="270" y="1822"/>
                  </a:lnTo>
                  <a:lnTo>
                    <a:pt x="292" y="1833"/>
                  </a:lnTo>
                  <a:lnTo>
                    <a:pt x="300" y="1837"/>
                  </a:lnTo>
                  <a:lnTo>
                    <a:pt x="306" y="1837"/>
                  </a:lnTo>
                  <a:lnTo>
                    <a:pt x="314" y="1837"/>
                  </a:lnTo>
                  <a:lnTo>
                    <a:pt x="318" y="1831"/>
                  </a:lnTo>
                  <a:lnTo>
                    <a:pt x="325" y="1820"/>
                  </a:lnTo>
                  <a:lnTo>
                    <a:pt x="332" y="1802"/>
                  </a:lnTo>
                  <a:lnTo>
                    <a:pt x="340" y="1780"/>
                  </a:lnTo>
                  <a:lnTo>
                    <a:pt x="347" y="1759"/>
                  </a:lnTo>
                  <a:lnTo>
                    <a:pt x="354" y="1741"/>
                  </a:lnTo>
                  <a:lnTo>
                    <a:pt x="365" y="1722"/>
                  </a:lnTo>
                  <a:lnTo>
                    <a:pt x="444" y="1618"/>
                  </a:lnTo>
                  <a:lnTo>
                    <a:pt x="532" y="1503"/>
                  </a:lnTo>
                  <a:lnTo>
                    <a:pt x="630" y="1380"/>
                  </a:lnTo>
                  <a:lnTo>
                    <a:pt x="729" y="1255"/>
                  </a:lnTo>
                  <a:lnTo>
                    <a:pt x="827" y="1130"/>
                  </a:lnTo>
                  <a:lnTo>
                    <a:pt x="922" y="1007"/>
                  </a:lnTo>
                  <a:lnTo>
                    <a:pt x="1012" y="893"/>
                  </a:lnTo>
                  <a:lnTo>
                    <a:pt x="1092" y="786"/>
                  </a:lnTo>
                  <a:lnTo>
                    <a:pt x="1118" y="751"/>
                  </a:lnTo>
                  <a:lnTo>
                    <a:pt x="1137" y="714"/>
                  </a:lnTo>
                  <a:lnTo>
                    <a:pt x="1151" y="679"/>
                  </a:lnTo>
                  <a:lnTo>
                    <a:pt x="1158" y="642"/>
                  </a:lnTo>
                  <a:lnTo>
                    <a:pt x="1158" y="624"/>
                  </a:lnTo>
                  <a:lnTo>
                    <a:pt x="1158" y="605"/>
                  </a:lnTo>
                  <a:lnTo>
                    <a:pt x="1158" y="589"/>
                  </a:lnTo>
                  <a:lnTo>
                    <a:pt x="1151" y="573"/>
                  </a:lnTo>
                  <a:lnTo>
                    <a:pt x="1147" y="556"/>
                  </a:lnTo>
                  <a:lnTo>
                    <a:pt x="1137" y="541"/>
                  </a:lnTo>
                  <a:lnTo>
                    <a:pt x="1129" y="528"/>
                  </a:lnTo>
                  <a:lnTo>
                    <a:pt x="1114" y="514"/>
                  </a:lnTo>
                  <a:lnTo>
                    <a:pt x="1081" y="479"/>
                  </a:lnTo>
                  <a:lnTo>
                    <a:pt x="1045" y="444"/>
                  </a:lnTo>
                  <a:lnTo>
                    <a:pt x="1009" y="405"/>
                  </a:lnTo>
                  <a:lnTo>
                    <a:pt x="976" y="365"/>
                  </a:lnTo>
                  <a:lnTo>
                    <a:pt x="965" y="346"/>
                  </a:lnTo>
                  <a:lnTo>
                    <a:pt x="954" y="328"/>
                  </a:lnTo>
                  <a:lnTo>
                    <a:pt x="943" y="309"/>
                  </a:lnTo>
                  <a:lnTo>
                    <a:pt x="940" y="293"/>
                  </a:lnTo>
                  <a:lnTo>
                    <a:pt x="940" y="277"/>
                  </a:lnTo>
                  <a:lnTo>
                    <a:pt x="940" y="261"/>
                  </a:lnTo>
                  <a:lnTo>
                    <a:pt x="948" y="247"/>
                  </a:lnTo>
                  <a:lnTo>
                    <a:pt x="958" y="234"/>
                  </a:lnTo>
                  <a:lnTo>
                    <a:pt x="1012" y="192"/>
                  </a:lnTo>
                  <a:lnTo>
                    <a:pt x="1081" y="136"/>
                  </a:lnTo>
                  <a:lnTo>
                    <a:pt x="1111" y="106"/>
                  </a:lnTo>
                  <a:lnTo>
                    <a:pt x="1129" y="83"/>
                  </a:lnTo>
                  <a:lnTo>
                    <a:pt x="1133" y="72"/>
                  </a:lnTo>
                  <a:lnTo>
                    <a:pt x="1133" y="63"/>
                  </a:lnTo>
                  <a:lnTo>
                    <a:pt x="1133" y="56"/>
                  </a:lnTo>
                  <a:lnTo>
                    <a:pt x="1121" y="48"/>
                  </a:lnTo>
                  <a:close/>
                </a:path>
              </a:pathLst>
            </a:custGeom>
            <a:solidFill>
              <a:srgbClr val="F4BAA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38" name="Freeform 21"/>
            <p:cNvSpPr>
              <a:spLocks/>
            </p:cNvSpPr>
            <p:nvPr/>
          </p:nvSpPr>
          <p:spPr bwMode="auto">
            <a:xfrm>
              <a:off x="1834" y="2274"/>
              <a:ext cx="635" cy="629"/>
            </a:xfrm>
            <a:custGeom>
              <a:avLst/>
              <a:gdLst>
                <a:gd name="T0" fmla="*/ 2 w 3807"/>
                <a:gd name="T1" fmla="*/ 0 h 2513"/>
                <a:gd name="T2" fmla="*/ 2 w 3807"/>
                <a:gd name="T3" fmla="*/ 0 h 2513"/>
                <a:gd name="T4" fmla="*/ 2 w 3807"/>
                <a:gd name="T5" fmla="*/ 0 h 2513"/>
                <a:gd name="T6" fmla="*/ 2 w 3807"/>
                <a:gd name="T7" fmla="*/ 1 h 2513"/>
                <a:gd name="T8" fmla="*/ 2 w 3807"/>
                <a:gd name="T9" fmla="*/ 1 h 2513"/>
                <a:gd name="T10" fmla="*/ 2 w 3807"/>
                <a:gd name="T11" fmla="*/ 1 h 2513"/>
                <a:gd name="T12" fmla="*/ 2 w 3807"/>
                <a:gd name="T13" fmla="*/ 2 h 2513"/>
                <a:gd name="T14" fmla="*/ 2 w 3807"/>
                <a:gd name="T15" fmla="*/ 2 h 2513"/>
                <a:gd name="T16" fmla="*/ 2 w 3807"/>
                <a:gd name="T17" fmla="*/ 3 h 2513"/>
                <a:gd name="T18" fmla="*/ 2 w 3807"/>
                <a:gd name="T19" fmla="*/ 3 h 2513"/>
                <a:gd name="T20" fmla="*/ 3 w 3807"/>
                <a:gd name="T21" fmla="*/ 5 h 2513"/>
                <a:gd name="T22" fmla="*/ 3 w 3807"/>
                <a:gd name="T23" fmla="*/ 5 h 2513"/>
                <a:gd name="T24" fmla="*/ 3 w 3807"/>
                <a:gd name="T25" fmla="*/ 6 h 2513"/>
                <a:gd name="T26" fmla="*/ 3 w 3807"/>
                <a:gd name="T27" fmla="*/ 6 h 2513"/>
                <a:gd name="T28" fmla="*/ 3 w 3807"/>
                <a:gd name="T29" fmla="*/ 7 h 2513"/>
                <a:gd name="T30" fmla="*/ 3 w 3807"/>
                <a:gd name="T31" fmla="*/ 7 h 2513"/>
                <a:gd name="T32" fmla="*/ 3 w 3807"/>
                <a:gd name="T33" fmla="*/ 8 h 2513"/>
                <a:gd name="T34" fmla="*/ 3 w 3807"/>
                <a:gd name="T35" fmla="*/ 8 h 2513"/>
                <a:gd name="T36" fmla="*/ 3 w 3807"/>
                <a:gd name="T37" fmla="*/ 8 h 2513"/>
                <a:gd name="T38" fmla="*/ 3 w 3807"/>
                <a:gd name="T39" fmla="*/ 9 h 2513"/>
                <a:gd name="T40" fmla="*/ 3 w 3807"/>
                <a:gd name="T41" fmla="*/ 9 h 2513"/>
                <a:gd name="T42" fmla="*/ 3 w 3807"/>
                <a:gd name="T43" fmla="*/ 9 h 2513"/>
                <a:gd name="T44" fmla="*/ 3 w 3807"/>
                <a:gd name="T45" fmla="*/ 9 h 2513"/>
                <a:gd name="T46" fmla="*/ 3 w 3807"/>
                <a:gd name="T47" fmla="*/ 10 h 2513"/>
                <a:gd name="T48" fmla="*/ 2 w 3807"/>
                <a:gd name="T49" fmla="*/ 10 h 2513"/>
                <a:gd name="T50" fmla="*/ 2 w 3807"/>
                <a:gd name="T51" fmla="*/ 10 h 2513"/>
                <a:gd name="T52" fmla="*/ 2 w 3807"/>
                <a:gd name="T53" fmla="*/ 10 h 2513"/>
                <a:gd name="T54" fmla="*/ 2 w 3807"/>
                <a:gd name="T55" fmla="*/ 10 h 2513"/>
                <a:gd name="T56" fmla="*/ 1 w 3807"/>
                <a:gd name="T57" fmla="*/ 9 h 2513"/>
                <a:gd name="T58" fmla="*/ 1 w 3807"/>
                <a:gd name="T59" fmla="*/ 9 h 2513"/>
                <a:gd name="T60" fmla="*/ 1 w 3807"/>
                <a:gd name="T61" fmla="*/ 9 h 2513"/>
                <a:gd name="T62" fmla="*/ 1 w 3807"/>
                <a:gd name="T63" fmla="*/ 9 h 2513"/>
                <a:gd name="T64" fmla="*/ 1 w 3807"/>
                <a:gd name="T65" fmla="*/ 9 h 2513"/>
                <a:gd name="T66" fmla="*/ 1 w 3807"/>
                <a:gd name="T67" fmla="*/ 9 h 2513"/>
                <a:gd name="T68" fmla="*/ 1 w 3807"/>
                <a:gd name="T69" fmla="*/ 9 h 2513"/>
                <a:gd name="T70" fmla="*/ 0 w 3807"/>
                <a:gd name="T71" fmla="*/ 9 h 2513"/>
                <a:gd name="T72" fmla="*/ 0 w 3807"/>
                <a:gd name="T73" fmla="*/ 9 h 2513"/>
                <a:gd name="T74" fmla="*/ 0 w 3807"/>
                <a:gd name="T75" fmla="*/ 9 h 2513"/>
                <a:gd name="T76" fmla="*/ 0 w 3807"/>
                <a:gd name="T77" fmla="*/ 9 h 2513"/>
                <a:gd name="T78" fmla="*/ 0 w 3807"/>
                <a:gd name="T79" fmla="*/ 8 h 2513"/>
                <a:gd name="T80" fmla="*/ 0 w 3807"/>
                <a:gd name="T81" fmla="*/ 8 h 2513"/>
                <a:gd name="T82" fmla="*/ 0 w 3807"/>
                <a:gd name="T83" fmla="*/ 8 h 2513"/>
                <a:gd name="T84" fmla="*/ 0 w 3807"/>
                <a:gd name="T85" fmla="*/ 7 h 2513"/>
                <a:gd name="T86" fmla="*/ 0 w 3807"/>
                <a:gd name="T87" fmla="*/ 5 h 2513"/>
                <a:gd name="T88" fmla="*/ 1 w 3807"/>
                <a:gd name="T89" fmla="*/ 3 h 2513"/>
                <a:gd name="T90" fmla="*/ 1 w 3807"/>
                <a:gd name="T91" fmla="*/ 2 h 2513"/>
                <a:gd name="T92" fmla="*/ 1 w 3807"/>
                <a:gd name="T93" fmla="*/ 1 h 2513"/>
                <a:gd name="T94" fmla="*/ 1 w 3807"/>
                <a:gd name="T95" fmla="*/ 1 h 2513"/>
                <a:gd name="T96" fmla="*/ 1 w 3807"/>
                <a:gd name="T97" fmla="*/ 0 h 251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807"/>
                <a:gd name="T148" fmla="*/ 0 h 2513"/>
                <a:gd name="T149" fmla="*/ 3807 w 3807"/>
                <a:gd name="T150" fmla="*/ 2513 h 251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807" h="2513">
                  <a:moveTo>
                    <a:pt x="1761" y="11"/>
                  </a:moveTo>
                  <a:lnTo>
                    <a:pt x="1838" y="2"/>
                  </a:lnTo>
                  <a:lnTo>
                    <a:pt x="1910" y="0"/>
                  </a:lnTo>
                  <a:lnTo>
                    <a:pt x="1976" y="0"/>
                  </a:lnTo>
                  <a:lnTo>
                    <a:pt x="2038" y="5"/>
                  </a:lnTo>
                  <a:lnTo>
                    <a:pt x="2097" y="13"/>
                  </a:lnTo>
                  <a:lnTo>
                    <a:pt x="2150" y="20"/>
                  </a:lnTo>
                  <a:lnTo>
                    <a:pt x="2198" y="35"/>
                  </a:lnTo>
                  <a:lnTo>
                    <a:pt x="2245" y="50"/>
                  </a:lnTo>
                  <a:lnTo>
                    <a:pt x="2285" y="66"/>
                  </a:lnTo>
                  <a:lnTo>
                    <a:pt x="2321" y="85"/>
                  </a:lnTo>
                  <a:lnTo>
                    <a:pt x="2358" y="106"/>
                  </a:lnTo>
                  <a:lnTo>
                    <a:pt x="2387" y="130"/>
                  </a:lnTo>
                  <a:lnTo>
                    <a:pt x="2416" y="154"/>
                  </a:lnTo>
                  <a:lnTo>
                    <a:pt x="2442" y="178"/>
                  </a:lnTo>
                  <a:lnTo>
                    <a:pt x="2464" y="204"/>
                  </a:lnTo>
                  <a:lnTo>
                    <a:pt x="2485" y="234"/>
                  </a:lnTo>
                  <a:lnTo>
                    <a:pt x="2522" y="290"/>
                  </a:lnTo>
                  <a:lnTo>
                    <a:pt x="2548" y="348"/>
                  </a:lnTo>
                  <a:lnTo>
                    <a:pt x="2569" y="405"/>
                  </a:lnTo>
                  <a:lnTo>
                    <a:pt x="2587" y="461"/>
                  </a:lnTo>
                  <a:lnTo>
                    <a:pt x="2603" y="511"/>
                  </a:lnTo>
                  <a:lnTo>
                    <a:pt x="2617" y="557"/>
                  </a:lnTo>
                  <a:lnTo>
                    <a:pt x="2627" y="594"/>
                  </a:lnTo>
                  <a:lnTo>
                    <a:pt x="2646" y="624"/>
                  </a:lnTo>
                  <a:lnTo>
                    <a:pt x="2667" y="653"/>
                  </a:lnTo>
                  <a:lnTo>
                    <a:pt x="2700" y="685"/>
                  </a:lnTo>
                  <a:lnTo>
                    <a:pt x="2741" y="722"/>
                  </a:lnTo>
                  <a:lnTo>
                    <a:pt x="2784" y="762"/>
                  </a:lnTo>
                  <a:lnTo>
                    <a:pt x="2893" y="850"/>
                  </a:lnTo>
                  <a:lnTo>
                    <a:pt x="3010" y="944"/>
                  </a:lnTo>
                  <a:lnTo>
                    <a:pt x="3126" y="1036"/>
                  </a:lnTo>
                  <a:lnTo>
                    <a:pt x="3232" y="1124"/>
                  </a:lnTo>
                  <a:lnTo>
                    <a:pt x="3279" y="1165"/>
                  </a:lnTo>
                  <a:lnTo>
                    <a:pt x="3318" y="1199"/>
                  </a:lnTo>
                  <a:lnTo>
                    <a:pt x="3352" y="1231"/>
                  </a:lnTo>
                  <a:lnTo>
                    <a:pt x="3377" y="1258"/>
                  </a:lnTo>
                  <a:lnTo>
                    <a:pt x="3429" y="1314"/>
                  </a:lnTo>
                  <a:lnTo>
                    <a:pt x="3505" y="1389"/>
                  </a:lnTo>
                  <a:lnTo>
                    <a:pt x="3545" y="1433"/>
                  </a:lnTo>
                  <a:lnTo>
                    <a:pt x="3588" y="1479"/>
                  </a:lnTo>
                  <a:lnTo>
                    <a:pt x="3632" y="1530"/>
                  </a:lnTo>
                  <a:lnTo>
                    <a:pt x="3672" y="1583"/>
                  </a:lnTo>
                  <a:lnTo>
                    <a:pt x="3709" y="1639"/>
                  </a:lnTo>
                  <a:lnTo>
                    <a:pt x="3741" y="1698"/>
                  </a:lnTo>
                  <a:lnTo>
                    <a:pt x="3755" y="1727"/>
                  </a:lnTo>
                  <a:lnTo>
                    <a:pt x="3771" y="1759"/>
                  </a:lnTo>
                  <a:lnTo>
                    <a:pt x="3781" y="1788"/>
                  </a:lnTo>
                  <a:lnTo>
                    <a:pt x="3792" y="1820"/>
                  </a:lnTo>
                  <a:lnTo>
                    <a:pt x="3800" y="1849"/>
                  </a:lnTo>
                  <a:lnTo>
                    <a:pt x="3802" y="1882"/>
                  </a:lnTo>
                  <a:lnTo>
                    <a:pt x="3807" y="1914"/>
                  </a:lnTo>
                  <a:lnTo>
                    <a:pt x="3807" y="1946"/>
                  </a:lnTo>
                  <a:lnTo>
                    <a:pt x="3802" y="1978"/>
                  </a:lnTo>
                  <a:lnTo>
                    <a:pt x="3796" y="2009"/>
                  </a:lnTo>
                  <a:lnTo>
                    <a:pt x="3785" y="2044"/>
                  </a:lnTo>
                  <a:lnTo>
                    <a:pt x="3774" y="2076"/>
                  </a:lnTo>
                  <a:lnTo>
                    <a:pt x="3760" y="2108"/>
                  </a:lnTo>
                  <a:lnTo>
                    <a:pt x="3738" y="2138"/>
                  </a:lnTo>
                  <a:lnTo>
                    <a:pt x="3716" y="2167"/>
                  </a:lnTo>
                  <a:lnTo>
                    <a:pt x="3690" y="2197"/>
                  </a:lnTo>
                  <a:lnTo>
                    <a:pt x="3660" y="2223"/>
                  </a:lnTo>
                  <a:lnTo>
                    <a:pt x="3632" y="2250"/>
                  </a:lnTo>
                  <a:lnTo>
                    <a:pt x="3596" y="2274"/>
                  </a:lnTo>
                  <a:lnTo>
                    <a:pt x="3559" y="2298"/>
                  </a:lnTo>
                  <a:lnTo>
                    <a:pt x="3522" y="2318"/>
                  </a:lnTo>
                  <a:lnTo>
                    <a:pt x="3482" y="2340"/>
                  </a:lnTo>
                  <a:lnTo>
                    <a:pt x="3443" y="2361"/>
                  </a:lnTo>
                  <a:lnTo>
                    <a:pt x="3399" y="2381"/>
                  </a:lnTo>
                  <a:lnTo>
                    <a:pt x="3355" y="2396"/>
                  </a:lnTo>
                  <a:lnTo>
                    <a:pt x="3308" y="2414"/>
                  </a:lnTo>
                  <a:lnTo>
                    <a:pt x="3261" y="2428"/>
                  </a:lnTo>
                  <a:lnTo>
                    <a:pt x="3214" y="2442"/>
                  </a:lnTo>
                  <a:lnTo>
                    <a:pt x="3115" y="2468"/>
                  </a:lnTo>
                  <a:lnTo>
                    <a:pt x="3016" y="2487"/>
                  </a:lnTo>
                  <a:lnTo>
                    <a:pt x="2919" y="2500"/>
                  </a:lnTo>
                  <a:lnTo>
                    <a:pt x="2821" y="2508"/>
                  </a:lnTo>
                  <a:lnTo>
                    <a:pt x="2722" y="2513"/>
                  </a:lnTo>
                  <a:lnTo>
                    <a:pt x="2631" y="2511"/>
                  </a:lnTo>
                  <a:lnTo>
                    <a:pt x="2587" y="2508"/>
                  </a:lnTo>
                  <a:lnTo>
                    <a:pt x="2548" y="2502"/>
                  </a:lnTo>
                  <a:lnTo>
                    <a:pt x="2507" y="2497"/>
                  </a:lnTo>
                  <a:lnTo>
                    <a:pt x="2467" y="2492"/>
                  </a:lnTo>
                  <a:lnTo>
                    <a:pt x="2311" y="2458"/>
                  </a:lnTo>
                  <a:lnTo>
                    <a:pt x="2136" y="2420"/>
                  </a:lnTo>
                  <a:lnTo>
                    <a:pt x="1950" y="2383"/>
                  </a:lnTo>
                  <a:lnTo>
                    <a:pt x="1761" y="2348"/>
                  </a:lnTo>
                  <a:lnTo>
                    <a:pt x="1663" y="2333"/>
                  </a:lnTo>
                  <a:lnTo>
                    <a:pt x="1568" y="2322"/>
                  </a:lnTo>
                  <a:lnTo>
                    <a:pt x="1473" y="2311"/>
                  </a:lnTo>
                  <a:lnTo>
                    <a:pt x="1378" y="2305"/>
                  </a:lnTo>
                  <a:lnTo>
                    <a:pt x="1288" y="2305"/>
                  </a:lnTo>
                  <a:lnTo>
                    <a:pt x="1200" y="2308"/>
                  </a:lnTo>
                  <a:lnTo>
                    <a:pt x="1157" y="2311"/>
                  </a:lnTo>
                  <a:lnTo>
                    <a:pt x="1114" y="2316"/>
                  </a:lnTo>
                  <a:lnTo>
                    <a:pt x="1073" y="2322"/>
                  </a:lnTo>
                  <a:lnTo>
                    <a:pt x="1033" y="2329"/>
                  </a:lnTo>
                  <a:lnTo>
                    <a:pt x="989" y="2335"/>
                  </a:lnTo>
                  <a:lnTo>
                    <a:pt x="946" y="2340"/>
                  </a:lnTo>
                  <a:lnTo>
                    <a:pt x="903" y="2346"/>
                  </a:lnTo>
                  <a:lnTo>
                    <a:pt x="855" y="2346"/>
                  </a:lnTo>
                  <a:lnTo>
                    <a:pt x="808" y="2346"/>
                  </a:lnTo>
                  <a:lnTo>
                    <a:pt x="756" y="2342"/>
                  </a:lnTo>
                  <a:lnTo>
                    <a:pt x="709" y="2340"/>
                  </a:lnTo>
                  <a:lnTo>
                    <a:pt x="659" y="2335"/>
                  </a:lnTo>
                  <a:lnTo>
                    <a:pt x="608" y="2327"/>
                  </a:lnTo>
                  <a:lnTo>
                    <a:pt x="557" y="2318"/>
                  </a:lnTo>
                  <a:lnTo>
                    <a:pt x="506" y="2308"/>
                  </a:lnTo>
                  <a:lnTo>
                    <a:pt x="459" y="2295"/>
                  </a:lnTo>
                  <a:lnTo>
                    <a:pt x="411" y="2281"/>
                  </a:lnTo>
                  <a:lnTo>
                    <a:pt x="364" y="2265"/>
                  </a:lnTo>
                  <a:lnTo>
                    <a:pt x="317" y="2250"/>
                  </a:lnTo>
                  <a:lnTo>
                    <a:pt x="272" y="2234"/>
                  </a:lnTo>
                  <a:lnTo>
                    <a:pt x="233" y="2212"/>
                  </a:lnTo>
                  <a:lnTo>
                    <a:pt x="193" y="2193"/>
                  </a:lnTo>
                  <a:lnTo>
                    <a:pt x="155" y="2169"/>
                  </a:lnTo>
                  <a:lnTo>
                    <a:pt x="124" y="2149"/>
                  </a:lnTo>
                  <a:lnTo>
                    <a:pt x="94" y="2121"/>
                  </a:lnTo>
                  <a:lnTo>
                    <a:pt x="69" y="2098"/>
                  </a:lnTo>
                  <a:lnTo>
                    <a:pt x="43" y="2070"/>
                  </a:lnTo>
                  <a:lnTo>
                    <a:pt x="25" y="2042"/>
                  </a:lnTo>
                  <a:lnTo>
                    <a:pt x="14" y="2015"/>
                  </a:lnTo>
                  <a:lnTo>
                    <a:pt x="3" y="1983"/>
                  </a:lnTo>
                  <a:lnTo>
                    <a:pt x="0" y="1954"/>
                  </a:lnTo>
                  <a:lnTo>
                    <a:pt x="0" y="1921"/>
                  </a:lnTo>
                  <a:lnTo>
                    <a:pt x="7" y="1887"/>
                  </a:lnTo>
                  <a:lnTo>
                    <a:pt x="22" y="1855"/>
                  </a:lnTo>
                  <a:lnTo>
                    <a:pt x="39" y="1820"/>
                  </a:lnTo>
                  <a:lnTo>
                    <a:pt x="65" y="1785"/>
                  </a:lnTo>
                  <a:lnTo>
                    <a:pt x="210" y="1599"/>
                  </a:lnTo>
                  <a:lnTo>
                    <a:pt x="404" y="1351"/>
                  </a:lnTo>
                  <a:lnTo>
                    <a:pt x="516" y="1212"/>
                  </a:lnTo>
                  <a:lnTo>
                    <a:pt x="633" y="1066"/>
                  </a:lnTo>
                  <a:lnTo>
                    <a:pt x="756" y="916"/>
                  </a:lnTo>
                  <a:lnTo>
                    <a:pt x="880" y="771"/>
                  </a:lnTo>
                  <a:lnTo>
                    <a:pt x="1007" y="626"/>
                  </a:lnTo>
                  <a:lnTo>
                    <a:pt x="1131" y="490"/>
                  </a:lnTo>
                  <a:lnTo>
                    <a:pt x="1193" y="423"/>
                  </a:lnTo>
                  <a:lnTo>
                    <a:pt x="1255" y="362"/>
                  </a:lnTo>
                  <a:lnTo>
                    <a:pt x="1313" y="306"/>
                  </a:lnTo>
                  <a:lnTo>
                    <a:pt x="1371" y="250"/>
                  </a:lnTo>
                  <a:lnTo>
                    <a:pt x="1430" y="202"/>
                  </a:lnTo>
                  <a:lnTo>
                    <a:pt x="1485" y="157"/>
                  </a:lnTo>
                  <a:lnTo>
                    <a:pt x="1535" y="117"/>
                  </a:lnTo>
                  <a:lnTo>
                    <a:pt x="1587" y="83"/>
                  </a:lnTo>
                  <a:lnTo>
                    <a:pt x="1634" y="53"/>
                  </a:lnTo>
                  <a:lnTo>
                    <a:pt x="1681" y="31"/>
                  </a:lnTo>
                  <a:lnTo>
                    <a:pt x="1720" y="18"/>
                  </a:lnTo>
                  <a:lnTo>
                    <a:pt x="1761" y="11"/>
                  </a:lnTo>
                  <a:close/>
                </a:path>
              </a:pathLst>
            </a:custGeom>
            <a:solidFill>
              <a:srgbClr val="F4BAA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39" name="Freeform 22"/>
            <p:cNvSpPr>
              <a:spLocks/>
            </p:cNvSpPr>
            <p:nvPr/>
          </p:nvSpPr>
          <p:spPr bwMode="auto">
            <a:xfrm>
              <a:off x="1710" y="1826"/>
              <a:ext cx="157" cy="37"/>
            </a:xfrm>
            <a:custGeom>
              <a:avLst/>
              <a:gdLst>
                <a:gd name="T0" fmla="*/ 0 w 943"/>
                <a:gd name="T1" fmla="*/ 0 h 147"/>
                <a:gd name="T2" fmla="*/ 0 w 943"/>
                <a:gd name="T3" fmla="*/ 0 h 147"/>
                <a:gd name="T4" fmla="*/ 0 w 943"/>
                <a:gd name="T5" fmla="*/ 0 h 147"/>
                <a:gd name="T6" fmla="*/ 0 w 943"/>
                <a:gd name="T7" fmla="*/ 0 h 147"/>
                <a:gd name="T8" fmla="*/ 1 w 943"/>
                <a:gd name="T9" fmla="*/ 0 h 147"/>
                <a:gd name="T10" fmla="*/ 1 w 943"/>
                <a:gd name="T11" fmla="*/ 0 h 147"/>
                <a:gd name="T12" fmla="*/ 1 w 943"/>
                <a:gd name="T13" fmla="*/ 0 h 147"/>
                <a:gd name="T14" fmla="*/ 1 w 943"/>
                <a:gd name="T15" fmla="*/ 0 h 147"/>
                <a:gd name="T16" fmla="*/ 1 w 943"/>
                <a:gd name="T17" fmla="*/ 0 h 147"/>
                <a:gd name="T18" fmla="*/ 1 w 943"/>
                <a:gd name="T19" fmla="*/ 0 h 147"/>
                <a:gd name="T20" fmla="*/ 1 w 943"/>
                <a:gd name="T21" fmla="*/ 0 h 147"/>
                <a:gd name="T22" fmla="*/ 1 w 943"/>
                <a:gd name="T23" fmla="*/ 0 h 147"/>
                <a:gd name="T24" fmla="*/ 1 w 943"/>
                <a:gd name="T25" fmla="*/ 1 h 147"/>
                <a:gd name="T26" fmla="*/ 1 w 943"/>
                <a:gd name="T27" fmla="*/ 1 h 147"/>
                <a:gd name="T28" fmla="*/ 1 w 943"/>
                <a:gd name="T29" fmla="*/ 1 h 147"/>
                <a:gd name="T30" fmla="*/ 1 w 943"/>
                <a:gd name="T31" fmla="*/ 1 h 147"/>
                <a:gd name="T32" fmla="*/ 1 w 943"/>
                <a:gd name="T33" fmla="*/ 1 h 147"/>
                <a:gd name="T34" fmla="*/ 0 w 943"/>
                <a:gd name="T35" fmla="*/ 1 h 147"/>
                <a:gd name="T36" fmla="*/ 0 w 943"/>
                <a:gd name="T37" fmla="*/ 1 h 147"/>
                <a:gd name="T38" fmla="*/ 0 w 943"/>
                <a:gd name="T39" fmla="*/ 1 h 147"/>
                <a:gd name="T40" fmla="*/ 0 w 943"/>
                <a:gd name="T41" fmla="*/ 1 h 147"/>
                <a:gd name="T42" fmla="*/ 0 w 943"/>
                <a:gd name="T43" fmla="*/ 1 h 147"/>
                <a:gd name="T44" fmla="*/ 0 w 943"/>
                <a:gd name="T45" fmla="*/ 1 h 147"/>
                <a:gd name="T46" fmla="*/ 0 w 943"/>
                <a:gd name="T47" fmla="*/ 1 h 147"/>
                <a:gd name="T48" fmla="*/ 0 w 943"/>
                <a:gd name="T49" fmla="*/ 1 h 147"/>
                <a:gd name="T50" fmla="*/ 0 w 943"/>
                <a:gd name="T51" fmla="*/ 1 h 147"/>
                <a:gd name="T52" fmla="*/ 0 w 943"/>
                <a:gd name="T53" fmla="*/ 1 h 147"/>
                <a:gd name="T54" fmla="*/ 0 w 943"/>
                <a:gd name="T55" fmla="*/ 1 h 147"/>
                <a:gd name="T56" fmla="*/ 0 w 943"/>
                <a:gd name="T57" fmla="*/ 1 h 147"/>
                <a:gd name="T58" fmla="*/ 0 w 943"/>
                <a:gd name="T59" fmla="*/ 0 h 147"/>
                <a:gd name="T60" fmla="*/ 0 w 943"/>
                <a:gd name="T61" fmla="*/ 0 h 147"/>
                <a:gd name="T62" fmla="*/ 0 w 943"/>
                <a:gd name="T63" fmla="*/ 0 h 147"/>
                <a:gd name="T64" fmla="*/ 0 w 943"/>
                <a:gd name="T65" fmla="*/ 0 h 147"/>
                <a:gd name="T66" fmla="*/ 0 w 943"/>
                <a:gd name="T67" fmla="*/ 0 h 147"/>
                <a:gd name="T68" fmla="*/ 0 w 943"/>
                <a:gd name="T69" fmla="*/ 0 h 147"/>
                <a:gd name="T70" fmla="*/ 0 w 943"/>
                <a:gd name="T71" fmla="*/ 0 h 147"/>
                <a:gd name="T72" fmla="*/ 0 w 943"/>
                <a:gd name="T73" fmla="*/ 0 h 147"/>
                <a:gd name="T74" fmla="*/ 0 w 943"/>
                <a:gd name="T75" fmla="*/ 0 h 147"/>
                <a:gd name="T76" fmla="*/ 0 w 943"/>
                <a:gd name="T77" fmla="*/ 0 h 147"/>
                <a:gd name="T78" fmla="*/ 0 w 943"/>
                <a:gd name="T79" fmla="*/ 0 h 147"/>
                <a:gd name="T80" fmla="*/ 0 w 943"/>
                <a:gd name="T81" fmla="*/ 0 h 14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943"/>
                <a:gd name="T124" fmla="*/ 0 h 147"/>
                <a:gd name="T125" fmla="*/ 943 w 943"/>
                <a:gd name="T126" fmla="*/ 147 h 14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943" h="147">
                  <a:moveTo>
                    <a:pt x="474" y="0"/>
                  </a:moveTo>
                  <a:lnTo>
                    <a:pt x="568" y="4"/>
                  </a:lnTo>
                  <a:lnTo>
                    <a:pt x="655" y="7"/>
                  </a:lnTo>
                  <a:lnTo>
                    <a:pt x="736" y="15"/>
                  </a:lnTo>
                  <a:lnTo>
                    <a:pt x="805" y="23"/>
                  </a:lnTo>
                  <a:lnTo>
                    <a:pt x="862" y="34"/>
                  </a:lnTo>
                  <a:lnTo>
                    <a:pt x="907" y="47"/>
                  </a:lnTo>
                  <a:lnTo>
                    <a:pt x="921" y="52"/>
                  </a:lnTo>
                  <a:lnTo>
                    <a:pt x="936" y="60"/>
                  </a:lnTo>
                  <a:lnTo>
                    <a:pt x="943" y="69"/>
                  </a:lnTo>
                  <a:lnTo>
                    <a:pt x="943" y="75"/>
                  </a:lnTo>
                  <a:lnTo>
                    <a:pt x="943" y="83"/>
                  </a:lnTo>
                  <a:lnTo>
                    <a:pt x="936" y="88"/>
                  </a:lnTo>
                  <a:lnTo>
                    <a:pt x="921" y="96"/>
                  </a:lnTo>
                  <a:lnTo>
                    <a:pt x="907" y="101"/>
                  </a:lnTo>
                  <a:lnTo>
                    <a:pt x="862" y="115"/>
                  </a:lnTo>
                  <a:lnTo>
                    <a:pt x="805" y="125"/>
                  </a:lnTo>
                  <a:lnTo>
                    <a:pt x="736" y="136"/>
                  </a:lnTo>
                  <a:lnTo>
                    <a:pt x="655" y="141"/>
                  </a:lnTo>
                  <a:lnTo>
                    <a:pt x="568" y="147"/>
                  </a:lnTo>
                  <a:lnTo>
                    <a:pt x="474" y="147"/>
                  </a:lnTo>
                  <a:lnTo>
                    <a:pt x="379" y="147"/>
                  </a:lnTo>
                  <a:lnTo>
                    <a:pt x="292" y="141"/>
                  </a:lnTo>
                  <a:lnTo>
                    <a:pt x="211" y="136"/>
                  </a:lnTo>
                  <a:lnTo>
                    <a:pt x="138" y="125"/>
                  </a:lnTo>
                  <a:lnTo>
                    <a:pt x="80" y="115"/>
                  </a:lnTo>
                  <a:lnTo>
                    <a:pt x="40" y="101"/>
                  </a:lnTo>
                  <a:lnTo>
                    <a:pt x="23" y="96"/>
                  </a:lnTo>
                  <a:lnTo>
                    <a:pt x="11" y="88"/>
                  </a:lnTo>
                  <a:lnTo>
                    <a:pt x="4" y="83"/>
                  </a:lnTo>
                  <a:lnTo>
                    <a:pt x="0" y="75"/>
                  </a:lnTo>
                  <a:lnTo>
                    <a:pt x="4" y="69"/>
                  </a:lnTo>
                  <a:lnTo>
                    <a:pt x="11" y="60"/>
                  </a:lnTo>
                  <a:lnTo>
                    <a:pt x="23" y="52"/>
                  </a:lnTo>
                  <a:lnTo>
                    <a:pt x="40" y="47"/>
                  </a:lnTo>
                  <a:lnTo>
                    <a:pt x="80" y="34"/>
                  </a:lnTo>
                  <a:lnTo>
                    <a:pt x="138" y="23"/>
                  </a:lnTo>
                  <a:lnTo>
                    <a:pt x="211" y="15"/>
                  </a:lnTo>
                  <a:lnTo>
                    <a:pt x="292" y="7"/>
                  </a:lnTo>
                  <a:lnTo>
                    <a:pt x="379" y="4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rgbClr val="B4C1D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40" name="Freeform 23"/>
            <p:cNvSpPr>
              <a:spLocks/>
            </p:cNvSpPr>
            <p:nvPr/>
          </p:nvSpPr>
          <p:spPr bwMode="auto">
            <a:xfrm>
              <a:off x="1789" y="1826"/>
              <a:ext cx="79" cy="19"/>
            </a:xfrm>
            <a:custGeom>
              <a:avLst/>
              <a:gdLst>
                <a:gd name="T0" fmla="*/ 0 w 476"/>
                <a:gd name="T1" fmla="*/ 0 h 77"/>
                <a:gd name="T2" fmla="*/ 0 w 476"/>
                <a:gd name="T3" fmla="*/ 0 h 77"/>
                <a:gd name="T4" fmla="*/ 0 w 476"/>
                <a:gd name="T5" fmla="*/ 0 h 77"/>
                <a:gd name="T6" fmla="*/ 0 w 476"/>
                <a:gd name="T7" fmla="*/ 0 h 77"/>
                <a:gd name="T8" fmla="*/ 0 w 476"/>
                <a:gd name="T9" fmla="*/ 0 h 77"/>
                <a:gd name="T10" fmla="*/ 0 w 476"/>
                <a:gd name="T11" fmla="*/ 0 h 77"/>
                <a:gd name="T12" fmla="*/ 0 w 476"/>
                <a:gd name="T13" fmla="*/ 0 h 77"/>
                <a:gd name="T14" fmla="*/ 0 w 476"/>
                <a:gd name="T15" fmla="*/ 0 h 77"/>
                <a:gd name="T16" fmla="*/ 0 w 476"/>
                <a:gd name="T17" fmla="*/ 0 h 77"/>
                <a:gd name="T18" fmla="*/ 0 w 476"/>
                <a:gd name="T19" fmla="*/ 0 h 77"/>
                <a:gd name="T20" fmla="*/ 0 w 476"/>
                <a:gd name="T21" fmla="*/ 0 h 77"/>
                <a:gd name="T22" fmla="*/ 0 w 476"/>
                <a:gd name="T23" fmla="*/ 0 h 77"/>
                <a:gd name="T24" fmla="*/ 0 w 476"/>
                <a:gd name="T25" fmla="*/ 0 h 77"/>
                <a:gd name="T26" fmla="*/ 0 w 476"/>
                <a:gd name="T27" fmla="*/ 0 h 77"/>
                <a:gd name="T28" fmla="*/ 0 w 476"/>
                <a:gd name="T29" fmla="*/ 0 h 77"/>
                <a:gd name="T30" fmla="*/ 0 w 476"/>
                <a:gd name="T31" fmla="*/ 0 h 77"/>
                <a:gd name="T32" fmla="*/ 0 w 476"/>
                <a:gd name="T33" fmla="*/ 0 h 77"/>
                <a:gd name="T34" fmla="*/ 0 w 476"/>
                <a:gd name="T35" fmla="*/ 0 h 77"/>
                <a:gd name="T36" fmla="*/ 0 w 476"/>
                <a:gd name="T37" fmla="*/ 0 h 77"/>
                <a:gd name="T38" fmla="*/ 0 w 476"/>
                <a:gd name="T39" fmla="*/ 0 h 77"/>
                <a:gd name="T40" fmla="*/ 0 w 476"/>
                <a:gd name="T41" fmla="*/ 0 h 77"/>
                <a:gd name="T42" fmla="*/ 0 w 476"/>
                <a:gd name="T43" fmla="*/ 0 h 77"/>
                <a:gd name="T44" fmla="*/ 0 w 476"/>
                <a:gd name="T45" fmla="*/ 0 h 7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76"/>
                <a:gd name="T70" fmla="*/ 0 h 77"/>
                <a:gd name="T71" fmla="*/ 476 w 476"/>
                <a:gd name="T72" fmla="*/ 77 h 7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76" h="77">
                  <a:moveTo>
                    <a:pt x="476" y="77"/>
                  </a:moveTo>
                  <a:lnTo>
                    <a:pt x="473" y="66"/>
                  </a:lnTo>
                  <a:lnTo>
                    <a:pt x="462" y="59"/>
                  </a:lnTo>
                  <a:lnTo>
                    <a:pt x="451" y="50"/>
                  </a:lnTo>
                  <a:lnTo>
                    <a:pt x="437" y="42"/>
                  </a:lnTo>
                  <a:lnTo>
                    <a:pt x="388" y="31"/>
                  </a:lnTo>
                  <a:lnTo>
                    <a:pt x="335" y="22"/>
                  </a:lnTo>
                  <a:lnTo>
                    <a:pt x="262" y="12"/>
                  </a:lnTo>
                  <a:lnTo>
                    <a:pt x="181" y="5"/>
                  </a:lnTo>
                  <a:lnTo>
                    <a:pt x="94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94" y="7"/>
                  </a:lnTo>
                  <a:lnTo>
                    <a:pt x="181" y="13"/>
                  </a:lnTo>
                  <a:lnTo>
                    <a:pt x="262" y="18"/>
                  </a:lnTo>
                  <a:lnTo>
                    <a:pt x="331" y="29"/>
                  </a:lnTo>
                  <a:lnTo>
                    <a:pt x="388" y="39"/>
                  </a:lnTo>
                  <a:lnTo>
                    <a:pt x="433" y="50"/>
                  </a:lnTo>
                  <a:lnTo>
                    <a:pt x="447" y="59"/>
                  </a:lnTo>
                  <a:lnTo>
                    <a:pt x="458" y="64"/>
                  </a:lnTo>
                  <a:lnTo>
                    <a:pt x="466" y="72"/>
                  </a:lnTo>
                  <a:lnTo>
                    <a:pt x="466" y="77"/>
                  </a:lnTo>
                  <a:lnTo>
                    <a:pt x="476" y="7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41" name="Freeform 24"/>
            <p:cNvSpPr>
              <a:spLocks/>
            </p:cNvSpPr>
            <p:nvPr/>
          </p:nvSpPr>
          <p:spPr bwMode="auto">
            <a:xfrm>
              <a:off x="1789" y="1845"/>
              <a:ext cx="79" cy="19"/>
            </a:xfrm>
            <a:custGeom>
              <a:avLst/>
              <a:gdLst>
                <a:gd name="T0" fmla="*/ 0 w 476"/>
                <a:gd name="T1" fmla="*/ 0 h 77"/>
                <a:gd name="T2" fmla="*/ 0 w 476"/>
                <a:gd name="T3" fmla="*/ 0 h 77"/>
                <a:gd name="T4" fmla="*/ 0 w 476"/>
                <a:gd name="T5" fmla="*/ 0 h 77"/>
                <a:gd name="T6" fmla="*/ 0 w 476"/>
                <a:gd name="T7" fmla="*/ 0 h 77"/>
                <a:gd name="T8" fmla="*/ 0 w 476"/>
                <a:gd name="T9" fmla="*/ 0 h 77"/>
                <a:gd name="T10" fmla="*/ 0 w 476"/>
                <a:gd name="T11" fmla="*/ 0 h 77"/>
                <a:gd name="T12" fmla="*/ 0 w 476"/>
                <a:gd name="T13" fmla="*/ 0 h 77"/>
                <a:gd name="T14" fmla="*/ 0 w 476"/>
                <a:gd name="T15" fmla="*/ 0 h 77"/>
                <a:gd name="T16" fmla="*/ 0 w 476"/>
                <a:gd name="T17" fmla="*/ 0 h 77"/>
                <a:gd name="T18" fmla="*/ 0 w 476"/>
                <a:gd name="T19" fmla="*/ 0 h 77"/>
                <a:gd name="T20" fmla="*/ 0 w 476"/>
                <a:gd name="T21" fmla="*/ 0 h 77"/>
                <a:gd name="T22" fmla="*/ 0 w 476"/>
                <a:gd name="T23" fmla="*/ 0 h 77"/>
                <a:gd name="T24" fmla="*/ 0 w 476"/>
                <a:gd name="T25" fmla="*/ 0 h 77"/>
                <a:gd name="T26" fmla="*/ 0 w 476"/>
                <a:gd name="T27" fmla="*/ 0 h 77"/>
                <a:gd name="T28" fmla="*/ 0 w 476"/>
                <a:gd name="T29" fmla="*/ 0 h 77"/>
                <a:gd name="T30" fmla="*/ 0 w 476"/>
                <a:gd name="T31" fmla="*/ 0 h 77"/>
                <a:gd name="T32" fmla="*/ 0 w 476"/>
                <a:gd name="T33" fmla="*/ 0 h 77"/>
                <a:gd name="T34" fmla="*/ 0 w 476"/>
                <a:gd name="T35" fmla="*/ 0 h 77"/>
                <a:gd name="T36" fmla="*/ 0 w 476"/>
                <a:gd name="T37" fmla="*/ 0 h 77"/>
                <a:gd name="T38" fmla="*/ 0 w 476"/>
                <a:gd name="T39" fmla="*/ 0 h 77"/>
                <a:gd name="T40" fmla="*/ 0 w 476"/>
                <a:gd name="T41" fmla="*/ 0 h 77"/>
                <a:gd name="T42" fmla="*/ 0 w 476"/>
                <a:gd name="T43" fmla="*/ 0 h 77"/>
                <a:gd name="T44" fmla="*/ 0 w 476"/>
                <a:gd name="T45" fmla="*/ 0 h 7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76"/>
                <a:gd name="T70" fmla="*/ 0 h 77"/>
                <a:gd name="T71" fmla="*/ 476 w 476"/>
                <a:gd name="T72" fmla="*/ 77 h 7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76" h="77">
                  <a:moveTo>
                    <a:pt x="0" y="77"/>
                  </a:moveTo>
                  <a:lnTo>
                    <a:pt x="94" y="74"/>
                  </a:lnTo>
                  <a:lnTo>
                    <a:pt x="181" y="72"/>
                  </a:lnTo>
                  <a:lnTo>
                    <a:pt x="262" y="63"/>
                  </a:lnTo>
                  <a:lnTo>
                    <a:pt x="335" y="56"/>
                  </a:lnTo>
                  <a:lnTo>
                    <a:pt x="388" y="46"/>
                  </a:lnTo>
                  <a:lnTo>
                    <a:pt x="437" y="32"/>
                  </a:lnTo>
                  <a:lnTo>
                    <a:pt x="451" y="24"/>
                  </a:lnTo>
                  <a:lnTo>
                    <a:pt x="462" y="15"/>
                  </a:lnTo>
                  <a:lnTo>
                    <a:pt x="473" y="8"/>
                  </a:lnTo>
                  <a:lnTo>
                    <a:pt x="476" y="0"/>
                  </a:lnTo>
                  <a:lnTo>
                    <a:pt x="466" y="0"/>
                  </a:lnTo>
                  <a:lnTo>
                    <a:pt x="466" y="6"/>
                  </a:lnTo>
                  <a:lnTo>
                    <a:pt x="458" y="10"/>
                  </a:lnTo>
                  <a:lnTo>
                    <a:pt x="447" y="19"/>
                  </a:lnTo>
                  <a:lnTo>
                    <a:pt x="433" y="24"/>
                  </a:lnTo>
                  <a:lnTo>
                    <a:pt x="388" y="37"/>
                  </a:lnTo>
                  <a:lnTo>
                    <a:pt x="331" y="48"/>
                  </a:lnTo>
                  <a:lnTo>
                    <a:pt x="262" y="56"/>
                  </a:lnTo>
                  <a:lnTo>
                    <a:pt x="181" y="63"/>
                  </a:lnTo>
                  <a:lnTo>
                    <a:pt x="94" y="66"/>
                  </a:lnTo>
                  <a:lnTo>
                    <a:pt x="0" y="69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42" name="Freeform 25"/>
            <p:cNvSpPr>
              <a:spLocks/>
            </p:cNvSpPr>
            <p:nvPr/>
          </p:nvSpPr>
          <p:spPr bwMode="auto">
            <a:xfrm>
              <a:off x="1709" y="1845"/>
              <a:ext cx="80" cy="19"/>
            </a:xfrm>
            <a:custGeom>
              <a:avLst/>
              <a:gdLst>
                <a:gd name="T0" fmla="*/ 0 w 477"/>
                <a:gd name="T1" fmla="*/ 0 h 77"/>
                <a:gd name="T2" fmla="*/ 0 w 477"/>
                <a:gd name="T3" fmla="*/ 0 h 77"/>
                <a:gd name="T4" fmla="*/ 0 w 477"/>
                <a:gd name="T5" fmla="*/ 0 h 77"/>
                <a:gd name="T6" fmla="*/ 0 w 477"/>
                <a:gd name="T7" fmla="*/ 0 h 77"/>
                <a:gd name="T8" fmla="*/ 0 w 477"/>
                <a:gd name="T9" fmla="*/ 0 h 77"/>
                <a:gd name="T10" fmla="*/ 0 w 477"/>
                <a:gd name="T11" fmla="*/ 0 h 77"/>
                <a:gd name="T12" fmla="*/ 0 w 477"/>
                <a:gd name="T13" fmla="*/ 0 h 77"/>
                <a:gd name="T14" fmla="*/ 0 w 477"/>
                <a:gd name="T15" fmla="*/ 0 h 77"/>
                <a:gd name="T16" fmla="*/ 0 w 477"/>
                <a:gd name="T17" fmla="*/ 0 h 77"/>
                <a:gd name="T18" fmla="*/ 0 w 477"/>
                <a:gd name="T19" fmla="*/ 0 h 77"/>
                <a:gd name="T20" fmla="*/ 0 w 477"/>
                <a:gd name="T21" fmla="*/ 0 h 77"/>
                <a:gd name="T22" fmla="*/ 0 w 477"/>
                <a:gd name="T23" fmla="*/ 0 h 77"/>
                <a:gd name="T24" fmla="*/ 0 w 477"/>
                <a:gd name="T25" fmla="*/ 0 h 77"/>
                <a:gd name="T26" fmla="*/ 0 w 477"/>
                <a:gd name="T27" fmla="*/ 0 h 77"/>
                <a:gd name="T28" fmla="*/ 0 w 477"/>
                <a:gd name="T29" fmla="*/ 0 h 77"/>
                <a:gd name="T30" fmla="*/ 0 w 477"/>
                <a:gd name="T31" fmla="*/ 0 h 77"/>
                <a:gd name="T32" fmla="*/ 0 w 477"/>
                <a:gd name="T33" fmla="*/ 0 h 77"/>
                <a:gd name="T34" fmla="*/ 0 w 477"/>
                <a:gd name="T35" fmla="*/ 0 h 77"/>
                <a:gd name="T36" fmla="*/ 0 w 477"/>
                <a:gd name="T37" fmla="*/ 0 h 77"/>
                <a:gd name="T38" fmla="*/ 0 w 477"/>
                <a:gd name="T39" fmla="*/ 0 h 77"/>
                <a:gd name="T40" fmla="*/ 0 w 477"/>
                <a:gd name="T41" fmla="*/ 0 h 77"/>
                <a:gd name="T42" fmla="*/ 0 w 477"/>
                <a:gd name="T43" fmla="*/ 0 h 77"/>
                <a:gd name="T44" fmla="*/ 0 w 477"/>
                <a:gd name="T45" fmla="*/ 0 h 7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77"/>
                <a:gd name="T70" fmla="*/ 0 h 77"/>
                <a:gd name="T71" fmla="*/ 477 w 477"/>
                <a:gd name="T72" fmla="*/ 77 h 7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77" h="77">
                  <a:moveTo>
                    <a:pt x="0" y="0"/>
                  </a:moveTo>
                  <a:lnTo>
                    <a:pt x="3" y="8"/>
                  </a:lnTo>
                  <a:lnTo>
                    <a:pt x="10" y="15"/>
                  </a:lnTo>
                  <a:lnTo>
                    <a:pt x="26" y="24"/>
                  </a:lnTo>
                  <a:lnTo>
                    <a:pt x="40" y="32"/>
                  </a:lnTo>
                  <a:lnTo>
                    <a:pt x="83" y="46"/>
                  </a:lnTo>
                  <a:lnTo>
                    <a:pt x="141" y="56"/>
                  </a:lnTo>
                  <a:lnTo>
                    <a:pt x="211" y="63"/>
                  </a:lnTo>
                  <a:lnTo>
                    <a:pt x="291" y="72"/>
                  </a:lnTo>
                  <a:lnTo>
                    <a:pt x="382" y="74"/>
                  </a:lnTo>
                  <a:lnTo>
                    <a:pt x="477" y="77"/>
                  </a:lnTo>
                  <a:lnTo>
                    <a:pt x="477" y="69"/>
                  </a:lnTo>
                  <a:lnTo>
                    <a:pt x="382" y="66"/>
                  </a:lnTo>
                  <a:lnTo>
                    <a:pt x="295" y="63"/>
                  </a:lnTo>
                  <a:lnTo>
                    <a:pt x="214" y="56"/>
                  </a:lnTo>
                  <a:lnTo>
                    <a:pt x="145" y="48"/>
                  </a:lnTo>
                  <a:lnTo>
                    <a:pt x="88" y="37"/>
                  </a:lnTo>
                  <a:lnTo>
                    <a:pt x="43" y="24"/>
                  </a:lnTo>
                  <a:lnTo>
                    <a:pt x="29" y="19"/>
                  </a:lnTo>
                  <a:lnTo>
                    <a:pt x="17" y="10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43" name="Freeform 26"/>
            <p:cNvSpPr>
              <a:spLocks/>
            </p:cNvSpPr>
            <p:nvPr/>
          </p:nvSpPr>
          <p:spPr bwMode="auto">
            <a:xfrm>
              <a:off x="1709" y="1826"/>
              <a:ext cx="80" cy="19"/>
            </a:xfrm>
            <a:custGeom>
              <a:avLst/>
              <a:gdLst>
                <a:gd name="T0" fmla="*/ 0 w 477"/>
                <a:gd name="T1" fmla="*/ 0 h 77"/>
                <a:gd name="T2" fmla="*/ 0 w 477"/>
                <a:gd name="T3" fmla="*/ 0 h 77"/>
                <a:gd name="T4" fmla="*/ 0 w 477"/>
                <a:gd name="T5" fmla="*/ 0 h 77"/>
                <a:gd name="T6" fmla="*/ 0 w 477"/>
                <a:gd name="T7" fmla="*/ 0 h 77"/>
                <a:gd name="T8" fmla="*/ 0 w 477"/>
                <a:gd name="T9" fmla="*/ 0 h 77"/>
                <a:gd name="T10" fmla="*/ 0 w 477"/>
                <a:gd name="T11" fmla="*/ 0 h 77"/>
                <a:gd name="T12" fmla="*/ 0 w 477"/>
                <a:gd name="T13" fmla="*/ 0 h 77"/>
                <a:gd name="T14" fmla="*/ 0 w 477"/>
                <a:gd name="T15" fmla="*/ 0 h 77"/>
                <a:gd name="T16" fmla="*/ 0 w 477"/>
                <a:gd name="T17" fmla="*/ 0 h 77"/>
                <a:gd name="T18" fmla="*/ 0 w 477"/>
                <a:gd name="T19" fmla="*/ 0 h 77"/>
                <a:gd name="T20" fmla="*/ 0 w 477"/>
                <a:gd name="T21" fmla="*/ 0 h 77"/>
                <a:gd name="T22" fmla="*/ 0 w 477"/>
                <a:gd name="T23" fmla="*/ 0 h 77"/>
                <a:gd name="T24" fmla="*/ 0 w 477"/>
                <a:gd name="T25" fmla="*/ 0 h 77"/>
                <a:gd name="T26" fmla="*/ 0 w 477"/>
                <a:gd name="T27" fmla="*/ 0 h 77"/>
                <a:gd name="T28" fmla="*/ 0 w 477"/>
                <a:gd name="T29" fmla="*/ 0 h 77"/>
                <a:gd name="T30" fmla="*/ 0 w 477"/>
                <a:gd name="T31" fmla="*/ 0 h 77"/>
                <a:gd name="T32" fmla="*/ 0 w 477"/>
                <a:gd name="T33" fmla="*/ 0 h 77"/>
                <a:gd name="T34" fmla="*/ 0 w 477"/>
                <a:gd name="T35" fmla="*/ 0 h 77"/>
                <a:gd name="T36" fmla="*/ 0 w 477"/>
                <a:gd name="T37" fmla="*/ 0 h 77"/>
                <a:gd name="T38" fmla="*/ 0 w 477"/>
                <a:gd name="T39" fmla="*/ 0 h 77"/>
                <a:gd name="T40" fmla="*/ 0 w 477"/>
                <a:gd name="T41" fmla="*/ 0 h 77"/>
                <a:gd name="T42" fmla="*/ 0 w 477"/>
                <a:gd name="T43" fmla="*/ 0 h 77"/>
                <a:gd name="T44" fmla="*/ 0 w 477"/>
                <a:gd name="T45" fmla="*/ 0 h 7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77"/>
                <a:gd name="T70" fmla="*/ 0 h 77"/>
                <a:gd name="T71" fmla="*/ 477 w 477"/>
                <a:gd name="T72" fmla="*/ 77 h 7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77" h="77">
                  <a:moveTo>
                    <a:pt x="477" y="0"/>
                  </a:moveTo>
                  <a:lnTo>
                    <a:pt x="382" y="0"/>
                  </a:lnTo>
                  <a:lnTo>
                    <a:pt x="291" y="5"/>
                  </a:lnTo>
                  <a:lnTo>
                    <a:pt x="211" y="12"/>
                  </a:lnTo>
                  <a:lnTo>
                    <a:pt x="141" y="22"/>
                  </a:lnTo>
                  <a:lnTo>
                    <a:pt x="83" y="31"/>
                  </a:lnTo>
                  <a:lnTo>
                    <a:pt x="40" y="42"/>
                  </a:lnTo>
                  <a:lnTo>
                    <a:pt x="26" y="50"/>
                  </a:lnTo>
                  <a:lnTo>
                    <a:pt x="10" y="59"/>
                  </a:lnTo>
                  <a:lnTo>
                    <a:pt x="3" y="66"/>
                  </a:lnTo>
                  <a:lnTo>
                    <a:pt x="0" y="77"/>
                  </a:lnTo>
                  <a:lnTo>
                    <a:pt x="10" y="77"/>
                  </a:lnTo>
                  <a:lnTo>
                    <a:pt x="10" y="72"/>
                  </a:lnTo>
                  <a:lnTo>
                    <a:pt x="17" y="64"/>
                  </a:lnTo>
                  <a:lnTo>
                    <a:pt x="29" y="59"/>
                  </a:lnTo>
                  <a:lnTo>
                    <a:pt x="43" y="50"/>
                  </a:lnTo>
                  <a:lnTo>
                    <a:pt x="88" y="39"/>
                  </a:lnTo>
                  <a:lnTo>
                    <a:pt x="145" y="29"/>
                  </a:lnTo>
                  <a:lnTo>
                    <a:pt x="214" y="18"/>
                  </a:lnTo>
                  <a:lnTo>
                    <a:pt x="295" y="13"/>
                  </a:lnTo>
                  <a:lnTo>
                    <a:pt x="382" y="7"/>
                  </a:lnTo>
                  <a:lnTo>
                    <a:pt x="477" y="7"/>
                  </a:lnTo>
                  <a:lnTo>
                    <a:pt x="477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44" name="Freeform 27"/>
            <p:cNvSpPr>
              <a:spLocks/>
            </p:cNvSpPr>
            <p:nvPr/>
          </p:nvSpPr>
          <p:spPr bwMode="auto">
            <a:xfrm>
              <a:off x="1780" y="1828"/>
              <a:ext cx="55" cy="21"/>
            </a:xfrm>
            <a:custGeom>
              <a:avLst/>
              <a:gdLst>
                <a:gd name="T0" fmla="*/ 0 w 332"/>
                <a:gd name="T1" fmla="*/ 0 h 85"/>
                <a:gd name="T2" fmla="*/ 0 w 332"/>
                <a:gd name="T3" fmla="*/ 0 h 85"/>
                <a:gd name="T4" fmla="*/ 0 w 332"/>
                <a:gd name="T5" fmla="*/ 0 h 85"/>
                <a:gd name="T6" fmla="*/ 0 w 332"/>
                <a:gd name="T7" fmla="*/ 0 h 85"/>
                <a:gd name="T8" fmla="*/ 0 w 332"/>
                <a:gd name="T9" fmla="*/ 0 h 85"/>
                <a:gd name="T10" fmla="*/ 0 w 332"/>
                <a:gd name="T11" fmla="*/ 0 h 85"/>
                <a:gd name="T12" fmla="*/ 0 w 332"/>
                <a:gd name="T13" fmla="*/ 0 h 85"/>
                <a:gd name="T14" fmla="*/ 0 w 332"/>
                <a:gd name="T15" fmla="*/ 0 h 85"/>
                <a:gd name="T16" fmla="*/ 0 w 332"/>
                <a:gd name="T17" fmla="*/ 0 h 85"/>
                <a:gd name="T18" fmla="*/ 0 w 332"/>
                <a:gd name="T19" fmla="*/ 0 h 85"/>
                <a:gd name="T20" fmla="*/ 0 w 332"/>
                <a:gd name="T21" fmla="*/ 0 h 85"/>
                <a:gd name="T22" fmla="*/ 0 w 332"/>
                <a:gd name="T23" fmla="*/ 0 h 85"/>
                <a:gd name="T24" fmla="*/ 0 w 332"/>
                <a:gd name="T25" fmla="*/ 0 h 85"/>
                <a:gd name="T26" fmla="*/ 0 w 332"/>
                <a:gd name="T27" fmla="*/ 0 h 85"/>
                <a:gd name="T28" fmla="*/ 0 w 332"/>
                <a:gd name="T29" fmla="*/ 0 h 85"/>
                <a:gd name="T30" fmla="*/ 0 w 332"/>
                <a:gd name="T31" fmla="*/ 0 h 85"/>
                <a:gd name="T32" fmla="*/ 0 w 332"/>
                <a:gd name="T33" fmla="*/ 0 h 85"/>
                <a:gd name="T34" fmla="*/ 0 w 332"/>
                <a:gd name="T35" fmla="*/ 0 h 85"/>
                <a:gd name="T36" fmla="*/ 0 w 332"/>
                <a:gd name="T37" fmla="*/ 0 h 85"/>
                <a:gd name="T38" fmla="*/ 0 w 332"/>
                <a:gd name="T39" fmla="*/ 0 h 85"/>
                <a:gd name="T40" fmla="*/ 0 w 332"/>
                <a:gd name="T41" fmla="*/ 0 h 85"/>
                <a:gd name="T42" fmla="*/ 0 w 332"/>
                <a:gd name="T43" fmla="*/ 0 h 85"/>
                <a:gd name="T44" fmla="*/ 0 w 332"/>
                <a:gd name="T45" fmla="*/ 0 h 85"/>
                <a:gd name="T46" fmla="*/ 0 w 332"/>
                <a:gd name="T47" fmla="*/ 0 h 85"/>
                <a:gd name="T48" fmla="*/ 0 w 332"/>
                <a:gd name="T49" fmla="*/ 0 h 85"/>
                <a:gd name="T50" fmla="*/ 0 w 332"/>
                <a:gd name="T51" fmla="*/ 0 h 85"/>
                <a:gd name="T52" fmla="*/ 0 w 332"/>
                <a:gd name="T53" fmla="*/ 0 h 85"/>
                <a:gd name="T54" fmla="*/ 0 w 332"/>
                <a:gd name="T55" fmla="*/ 0 h 85"/>
                <a:gd name="T56" fmla="*/ 0 w 332"/>
                <a:gd name="T57" fmla="*/ 0 h 85"/>
                <a:gd name="T58" fmla="*/ 0 w 332"/>
                <a:gd name="T59" fmla="*/ 0 h 85"/>
                <a:gd name="T60" fmla="*/ 0 w 332"/>
                <a:gd name="T61" fmla="*/ 0 h 85"/>
                <a:gd name="T62" fmla="*/ 0 w 332"/>
                <a:gd name="T63" fmla="*/ 0 h 85"/>
                <a:gd name="T64" fmla="*/ 0 w 332"/>
                <a:gd name="T65" fmla="*/ 0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2"/>
                <a:gd name="T100" fmla="*/ 0 h 85"/>
                <a:gd name="T101" fmla="*/ 332 w 332"/>
                <a:gd name="T102" fmla="*/ 85 h 8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2" h="85">
                  <a:moveTo>
                    <a:pt x="164" y="0"/>
                  </a:moveTo>
                  <a:lnTo>
                    <a:pt x="200" y="0"/>
                  </a:lnTo>
                  <a:lnTo>
                    <a:pt x="230" y="5"/>
                  </a:lnTo>
                  <a:lnTo>
                    <a:pt x="259" y="6"/>
                  </a:lnTo>
                  <a:lnTo>
                    <a:pt x="285" y="12"/>
                  </a:lnTo>
                  <a:lnTo>
                    <a:pt x="302" y="20"/>
                  </a:lnTo>
                  <a:lnTo>
                    <a:pt x="317" y="24"/>
                  </a:lnTo>
                  <a:lnTo>
                    <a:pt x="328" y="35"/>
                  </a:lnTo>
                  <a:lnTo>
                    <a:pt x="332" y="43"/>
                  </a:lnTo>
                  <a:lnTo>
                    <a:pt x="328" y="52"/>
                  </a:lnTo>
                  <a:lnTo>
                    <a:pt x="317" y="59"/>
                  </a:lnTo>
                  <a:lnTo>
                    <a:pt x="302" y="68"/>
                  </a:lnTo>
                  <a:lnTo>
                    <a:pt x="285" y="76"/>
                  </a:lnTo>
                  <a:lnTo>
                    <a:pt x="259" y="80"/>
                  </a:lnTo>
                  <a:lnTo>
                    <a:pt x="230" y="83"/>
                  </a:lnTo>
                  <a:lnTo>
                    <a:pt x="200" y="85"/>
                  </a:lnTo>
                  <a:lnTo>
                    <a:pt x="164" y="85"/>
                  </a:lnTo>
                  <a:lnTo>
                    <a:pt x="131" y="85"/>
                  </a:lnTo>
                  <a:lnTo>
                    <a:pt x="102" y="83"/>
                  </a:lnTo>
                  <a:lnTo>
                    <a:pt x="74" y="80"/>
                  </a:lnTo>
                  <a:lnTo>
                    <a:pt x="48" y="76"/>
                  </a:lnTo>
                  <a:lnTo>
                    <a:pt x="29" y="68"/>
                  </a:lnTo>
                  <a:lnTo>
                    <a:pt x="12" y="59"/>
                  </a:lnTo>
                  <a:lnTo>
                    <a:pt x="5" y="52"/>
                  </a:lnTo>
                  <a:lnTo>
                    <a:pt x="0" y="43"/>
                  </a:lnTo>
                  <a:lnTo>
                    <a:pt x="5" y="35"/>
                  </a:lnTo>
                  <a:lnTo>
                    <a:pt x="12" y="24"/>
                  </a:lnTo>
                  <a:lnTo>
                    <a:pt x="29" y="20"/>
                  </a:lnTo>
                  <a:lnTo>
                    <a:pt x="48" y="12"/>
                  </a:lnTo>
                  <a:lnTo>
                    <a:pt x="74" y="6"/>
                  </a:lnTo>
                  <a:lnTo>
                    <a:pt x="102" y="5"/>
                  </a:lnTo>
                  <a:lnTo>
                    <a:pt x="131" y="0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F6C6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45" name="Freeform 28"/>
            <p:cNvSpPr>
              <a:spLocks/>
            </p:cNvSpPr>
            <p:nvPr/>
          </p:nvSpPr>
          <p:spPr bwMode="auto">
            <a:xfrm>
              <a:off x="1708" y="1868"/>
              <a:ext cx="87" cy="362"/>
            </a:xfrm>
            <a:custGeom>
              <a:avLst/>
              <a:gdLst>
                <a:gd name="T0" fmla="*/ 0 w 523"/>
                <a:gd name="T1" fmla="*/ 0 h 1446"/>
                <a:gd name="T2" fmla="*/ 0 w 523"/>
                <a:gd name="T3" fmla="*/ 6 h 1446"/>
                <a:gd name="T4" fmla="*/ 0 w 523"/>
                <a:gd name="T5" fmla="*/ 6 h 1446"/>
                <a:gd name="T6" fmla="*/ 0 w 523"/>
                <a:gd name="T7" fmla="*/ 5 h 1446"/>
                <a:gd name="T8" fmla="*/ 0 w 523"/>
                <a:gd name="T9" fmla="*/ 5 h 1446"/>
                <a:gd name="T10" fmla="*/ 0 w 523"/>
                <a:gd name="T11" fmla="*/ 5 h 1446"/>
                <a:gd name="T12" fmla="*/ 0 w 523"/>
                <a:gd name="T13" fmla="*/ 5 h 1446"/>
                <a:gd name="T14" fmla="*/ 0 w 523"/>
                <a:gd name="T15" fmla="*/ 5 h 1446"/>
                <a:gd name="T16" fmla="*/ 0 w 523"/>
                <a:gd name="T17" fmla="*/ 5 h 1446"/>
                <a:gd name="T18" fmla="*/ 0 w 523"/>
                <a:gd name="T19" fmla="*/ 4 h 1446"/>
                <a:gd name="T20" fmla="*/ 0 w 523"/>
                <a:gd name="T21" fmla="*/ 4 h 1446"/>
                <a:gd name="T22" fmla="*/ 0 w 523"/>
                <a:gd name="T23" fmla="*/ 4 h 1446"/>
                <a:gd name="T24" fmla="*/ 0 w 523"/>
                <a:gd name="T25" fmla="*/ 3 h 1446"/>
                <a:gd name="T26" fmla="*/ 0 w 523"/>
                <a:gd name="T27" fmla="*/ 2 h 1446"/>
                <a:gd name="T28" fmla="*/ 0 w 523"/>
                <a:gd name="T29" fmla="*/ 2 h 1446"/>
                <a:gd name="T30" fmla="*/ 0 w 523"/>
                <a:gd name="T31" fmla="*/ 1 h 1446"/>
                <a:gd name="T32" fmla="*/ 0 w 523"/>
                <a:gd name="T33" fmla="*/ 1 h 1446"/>
                <a:gd name="T34" fmla="*/ 0 w 523"/>
                <a:gd name="T35" fmla="*/ 0 h 1446"/>
                <a:gd name="T36" fmla="*/ 0 w 523"/>
                <a:gd name="T37" fmla="*/ 0 h 1446"/>
                <a:gd name="T38" fmla="*/ 0 w 523"/>
                <a:gd name="T39" fmla="*/ 0 h 1446"/>
                <a:gd name="T40" fmla="*/ 0 w 523"/>
                <a:gd name="T41" fmla="*/ 0 h 1446"/>
                <a:gd name="T42" fmla="*/ 0 w 523"/>
                <a:gd name="T43" fmla="*/ 0 h 1446"/>
                <a:gd name="T44" fmla="*/ 0 w 523"/>
                <a:gd name="T45" fmla="*/ 0 h 1446"/>
                <a:gd name="T46" fmla="*/ 0 w 523"/>
                <a:gd name="T47" fmla="*/ 0 h 1446"/>
                <a:gd name="T48" fmla="*/ 0 w 523"/>
                <a:gd name="T49" fmla="*/ 0 h 1446"/>
                <a:gd name="T50" fmla="*/ 0 w 523"/>
                <a:gd name="T51" fmla="*/ 0 h 14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23"/>
                <a:gd name="T79" fmla="*/ 0 h 1446"/>
                <a:gd name="T80" fmla="*/ 523 w 523"/>
                <a:gd name="T81" fmla="*/ 1446 h 14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23" h="1446">
                  <a:moveTo>
                    <a:pt x="0" y="0"/>
                  </a:moveTo>
                  <a:lnTo>
                    <a:pt x="0" y="1446"/>
                  </a:lnTo>
                  <a:lnTo>
                    <a:pt x="62" y="1391"/>
                  </a:lnTo>
                  <a:lnTo>
                    <a:pt x="123" y="1338"/>
                  </a:lnTo>
                  <a:lnTo>
                    <a:pt x="185" y="1292"/>
                  </a:lnTo>
                  <a:lnTo>
                    <a:pt x="250" y="1247"/>
                  </a:lnTo>
                  <a:lnTo>
                    <a:pt x="313" y="1207"/>
                  </a:lnTo>
                  <a:lnTo>
                    <a:pt x="378" y="1172"/>
                  </a:lnTo>
                  <a:lnTo>
                    <a:pt x="444" y="1137"/>
                  </a:lnTo>
                  <a:lnTo>
                    <a:pt x="513" y="1102"/>
                  </a:lnTo>
                  <a:lnTo>
                    <a:pt x="516" y="991"/>
                  </a:lnTo>
                  <a:lnTo>
                    <a:pt x="520" y="863"/>
                  </a:lnTo>
                  <a:lnTo>
                    <a:pt x="520" y="727"/>
                  </a:lnTo>
                  <a:lnTo>
                    <a:pt x="523" y="589"/>
                  </a:lnTo>
                  <a:lnTo>
                    <a:pt x="523" y="447"/>
                  </a:lnTo>
                  <a:lnTo>
                    <a:pt x="520" y="308"/>
                  </a:lnTo>
                  <a:lnTo>
                    <a:pt x="516" y="180"/>
                  </a:lnTo>
                  <a:lnTo>
                    <a:pt x="513" y="63"/>
                  </a:lnTo>
                  <a:lnTo>
                    <a:pt x="447" y="63"/>
                  </a:lnTo>
                  <a:lnTo>
                    <a:pt x="382" y="61"/>
                  </a:lnTo>
                  <a:lnTo>
                    <a:pt x="316" y="55"/>
                  </a:lnTo>
                  <a:lnTo>
                    <a:pt x="254" y="48"/>
                  </a:lnTo>
                  <a:lnTo>
                    <a:pt x="192" y="39"/>
                  </a:lnTo>
                  <a:lnTo>
                    <a:pt x="126" y="28"/>
                  </a:lnTo>
                  <a:lnTo>
                    <a:pt x="65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C6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46" name="Freeform 29"/>
            <p:cNvSpPr>
              <a:spLocks/>
            </p:cNvSpPr>
            <p:nvPr/>
          </p:nvSpPr>
          <p:spPr bwMode="auto">
            <a:xfrm>
              <a:off x="2086" y="2057"/>
              <a:ext cx="124" cy="155"/>
            </a:xfrm>
            <a:custGeom>
              <a:avLst/>
              <a:gdLst>
                <a:gd name="T0" fmla="*/ 1 w 739"/>
                <a:gd name="T1" fmla="*/ 1 h 618"/>
                <a:gd name="T2" fmla="*/ 1 w 739"/>
                <a:gd name="T3" fmla="*/ 1 h 618"/>
                <a:gd name="T4" fmla="*/ 1 w 739"/>
                <a:gd name="T5" fmla="*/ 1 h 618"/>
                <a:gd name="T6" fmla="*/ 1 w 739"/>
                <a:gd name="T7" fmla="*/ 2 h 618"/>
                <a:gd name="T8" fmla="*/ 1 w 739"/>
                <a:gd name="T9" fmla="*/ 2 h 618"/>
                <a:gd name="T10" fmla="*/ 1 w 739"/>
                <a:gd name="T11" fmla="*/ 2 h 618"/>
                <a:gd name="T12" fmla="*/ 1 w 739"/>
                <a:gd name="T13" fmla="*/ 2 h 618"/>
                <a:gd name="T14" fmla="*/ 1 w 739"/>
                <a:gd name="T15" fmla="*/ 2 h 618"/>
                <a:gd name="T16" fmla="*/ 0 w 739"/>
                <a:gd name="T17" fmla="*/ 3 h 618"/>
                <a:gd name="T18" fmla="*/ 0 w 739"/>
                <a:gd name="T19" fmla="*/ 3 h 618"/>
                <a:gd name="T20" fmla="*/ 0 w 739"/>
                <a:gd name="T21" fmla="*/ 3 h 618"/>
                <a:gd name="T22" fmla="*/ 0 w 739"/>
                <a:gd name="T23" fmla="*/ 3 h 618"/>
                <a:gd name="T24" fmla="*/ 0 w 739"/>
                <a:gd name="T25" fmla="*/ 2 h 618"/>
                <a:gd name="T26" fmla="*/ 0 w 739"/>
                <a:gd name="T27" fmla="*/ 2 h 618"/>
                <a:gd name="T28" fmla="*/ 0 w 739"/>
                <a:gd name="T29" fmla="*/ 2 h 618"/>
                <a:gd name="T30" fmla="*/ 0 w 739"/>
                <a:gd name="T31" fmla="*/ 2 h 618"/>
                <a:gd name="T32" fmla="*/ 0 w 739"/>
                <a:gd name="T33" fmla="*/ 2 h 618"/>
                <a:gd name="T34" fmla="*/ 0 w 739"/>
                <a:gd name="T35" fmla="*/ 2 h 618"/>
                <a:gd name="T36" fmla="*/ 0 w 739"/>
                <a:gd name="T37" fmla="*/ 1 h 618"/>
                <a:gd name="T38" fmla="*/ 0 w 739"/>
                <a:gd name="T39" fmla="*/ 1 h 618"/>
                <a:gd name="T40" fmla="*/ 0 w 739"/>
                <a:gd name="T41" fmla="*/ 1 h 618"/>
                <a:gd name="T42" fmla="*/ 0 w 739"/>
                <a:gd name="T43" fmla="*/ 1 h 618"/>
                <a:gd name="T44" fmla="*/ 0 w 739"/>
                <a:gd name="T45" fmla="*/ 0 h 618"/>
                <a:gd name="T46" fmla="*/ 0 w 739"/>
                <a:gd name="T47" fmla="*/ 0 h 618"/>
                <a:gd name="T48" fmla="*/ 0 w 739"/>
                <a:gd name="T49" fmla="*/ 0 h 618"/>
                <a:gd name="T50" fmla="*/ 0 w 739"/>
                <a:gd name="T51" fmla="*/ 0 h 618"/>
                <a:gd name="T52" fmla="*/ 0 w 739"/>
                <a:gd name="T53" fmla="*/ 0 h 618"/>
                <a:gd name="T54" fmla="*/ 1 w 739"/>
                <a:gd name="T55" fmla="*/ 0 h 618"/>
                <a:gd name="T56" fmla="*/ 1 w 739"/>
                <a:gd name="T57" fmla="*/ 0 h 618"/>
                <a:gd name="T58" fmla="*/ 1 w 739"/>
                <a:gd name="T59" fmla="*/ 1 h 618"/>
                <a:gd name="T60" fmla="*/ 1 w 739"/>
                <a:gd name="T61" fmla="*/ 1 h 618"/>
                <a:gd name="T62" fmla="*/ 1 w 739"/>
                <a:gd name="T63" fmla="*/ 1 h 61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39"/>
                <a:gd name="T97" fmla="*/ 0 h 618"/>
                <a:gd name="T98" fmla="*/ 739 w 739"/>
                <a:gd name="T99" fmla="*/ 618 h 61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39" h="618">
                  <a:moveTo>
                    <a:pt x="718" y="162"/>
                  </a:moveTo>
                  <a:lnTo>
                    <a:pt x="729" y="199"/>
                  </a:lnTo>
                  <a:lnTo>
                    <a:pt x="732" y="234"/>
                  </a:lnTo>
                  <a:lnTo>
                    <a:pt x="736" y="269"/>
                  </a:lnTo>
                  <a:lnTo>
                    <a:pt x="739" y="304"/>
                  </a:lnTo>
                  <a:lnTo>
                    <a:pt x="736" y="335"/>
                  </a:lnTo>
                  <a:lnTo>
                    <a:pt x="732" y="365"/>
                  </a:lnTo>
                  <a:lnTo>
                    <a:pt x="725" y="394"/>
                  </a:lnTo>
                  <a:lnTo>
                    <a:pt x="718" y="420"/>
                  </a:lnTo>
                  <a:lnTo>
                    <a:pt x="703" y="448"/>
                  </a:lnTo>
                  <a:lnTo>
                    <a:pt x="688" y="474"/>
                  </a:lnTo>
                  <a:lnTo>
                    <a:pt x="670" y="498"/>
                  </a:lnTo>
                  <a:lnTo>
                    <a:pt x="648" y="519"/>
                  </a:lnTo>
                  <a:lnTo>
                    <a:pt x="623" y="541"/>
                  </a:lnTo>
                  <a:lnTo>
                    <a:pt x="594" y="562"/>
                  </a:lnTo>
                  <a:lnTo>
                    <a:pt x="561" y="581"/>
                  </a:lnTo>
                  <a:lnTo>
                    <a:pt x="521" y="597"/>
                  </a:lnTo>
                  <a:lnTo>
                    <a:pt x="492" y="608"/>
                  </a:lnTo>
                  <a:lnTo>
                    <a:pt x="456" y="615"/>
                  </a:lnTo>
                  <a:lnTo>
                    <a:pt x="416" y="618"/>
                  </a:lnTo>
                  <a:lnTo>
                    <a:pt x="368" y="618"/>
                  </a:lnTo>
                  <a:lnTo>
                    <a:pt x="325" y="615"/>
                  </a:lnTo>
                  <a:lnTo>
                    <a:pt x="278" y="608"/>
                  </a:lnTo>
                  <a:lnTo>
                    <a:pt x="226" y="599"/>
                  </a:lnTo>
                  <a:lnTo>
                    <a:pt x="183" y="586"/>
                  </a:lnTo>
                  <a:lnTo>
                    <a:pt x="140" y="573"/>
                  </a:lnTo>
                  <a:lnTo>
                    <a:pt x="100" y="554"/>
                  </a:lnTo>
                  <a:lnTo>
                    <a:pt x="62" y="532"/>
                  </a:lnTo>
                  <a:lnTo>
                    <a:pt x="38" y="508"/>
                  </a:lnTo>
                  <a:lnTo>
                    <a:pt x="26" y="498"/>
                  </a:lnTo>
                  <a:lnTo>
                    <a:pt x="15" y="485"/>
                  </a:lnTo>
                  <a:lnTo>
                    <a:pt x="8" y="471"/>
                  </a:lnTo>
                  <a:lnTo>
                    <a:pt x="4" y="455"/>
                  </a:lnTo>
                  <a:lnTo>
                    <a:pt x="0" y="442"/>
                  </a:lnTo>
                  <a:lnTo>
                    <a:pt x="0" y="426"/>
                  </a:lnTo>
                  <a:lnTo>
                    <a:pt x="4" y="411"/>
                  </a:lnTo>
                  <a:lnTo>
                    <a:pt x="12" y="394"/>
                  </a:lnTo>
                  <a:lnTo>
                    <a:pt x="40" y="333"/>
                  </a:lnTo>
                  <a:lnTo>
                    <a:pt x="69" y="274"/>
                  </a:lnTo>
                  <a:lnTo>
                    <a:pt x="102" y="221"/>
                  </a:lnTo>
                  <a:lnTo>
                    <a:pt x="140" y="170"/>
                  </a:lnTo>
                  <a:lnTo>
                    <a:pt x="161" y="146"/>
                  </a:lnTo>
                  <a:lnTo>
                    <a:pt x="183" y="125"/>
                  </a:lnTo>
                  <a:lnTo>
                    <a:pt x="204" y="104"/>
                  </a:lnTo>
                  <a:lnTo>
                    <a:pt x="230" y="82"/>
                  </a:lnTo>
                  <a:lnTo>
                    <a:pt x="255" y="63"/>
                  </a:lnTo>
                  <a:lnTo>
                    <a:pt x="285" y="45"/>
                  </a:lnTo>
                  <a:lnTo>
                    <a:pt x="318" y="28"/>
                  </a:lnTo>
                  <a:lnTo>
                    <a:pt x="350" y="13"/>
                  </a:lnTo>
                  <a:lnTo>
                    <a:pt x="376" y="6"/>
                  </a:lnTo>
                  <a:lnTo>
                    <a:pt x="401" y="0"/>
                  </a:lnTo>
                  <a:lnTo>
                    <a:pt x="430" y="0"/>
                  </a:lnTo>
                  <a:lnTo>
                    <a:pt x="459" y="6"/>
                  </a:lnTo>
                  <a:lnTo>
                    <a:pt x="489" y="13"/>
                  </a:lnTo>
                  <a:lnTo>
                    <a:pt x="521" y="21"/>
                  </a:lnTo>
                  <a:lnTo>
                    <a:pt x="550" y="34"/>
                  </a:lnTo>
                  <a:lnTo>
                    <a:pt x="580" y="48"/>
                  </a:lnTo>
                  <a:lnTo>
                    <a:pt x="605" y="61"/>
                  </a:lnTo>
                  <a:lnTo>
                    <a:pt x="630" y="76"/>
                  </a:lnTo>
                  <a:lnTo>
                    <a:pt x="656" y="93"/>
                  </a:lnTo>
                  <a:lnTo>
                    <a:pt x="674" y="109"/>
                  </a:lnTo>
                  <a:lnTo>
                    <a:pt x="692" y="125"/>
                  </a:lnTo>
                  <a:lnTo>
                    <a:pt x="707" y="138"/>
                  </a:lnTo>
                  <a:lnTo>
                    <a:pt x="714" y="151"/>
                  </a:lnTo>
                  <a:lnTo>
                    <a:pt x="718" y="162"/>
                  </a:lnTo>
                  <a:close/>
                </a:path>
              </a:pathLst>
            </a:custGeom>
            <a:solidFill>
              <a:srgbClr val="F6C6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47" name="Freeform 30"/>
            <p:cNvSpPr>
              <a:spLocks/>
            </p:cNvSpPr>
            <p:nvPr/>
          </p:nvSpPr>
          <p:spPr bwMode="auto">
            <a:xfrm>
              <a:off x="2256" y="2156"/>
              <a:ext cx="450" cy="858"/>
            </a:xfrm>
            <a:custGeom>
              <a:avLst/>
              <a:gdLst>
                <a:gd name="T0" fmla="*/ 0 w 2702"/>
                <a:gd name="T1" fmla="*/ 1 h 3434"/>
                <a:gd name="T2" fmla="*/ 0 w 2702"/>
                <a:gd name="T3" fmla="*/ 2 h 3434"/>
                <a:gd name="T4" fmla="*/ 1 w 2702"/>
                <a:gd name="T5" fmla="*/ 4 h 3434"/>
                <a:gd name="T6" fmla="*/ 1 w 2702"/>
                <a:gd name="T7" fmla="*/ 5 h 3434"/>
                <a:gd name="T8" fmla="*/ 0 w 2702"/>
                <a:gd name="T9" fmla="*/ 6 h 3434"/>
                <a:gd name="T10" fmla="*/ 0 w 2702"/>
                <a:gd name="T11" fmla="*/ 7 h 3434"/>
                <a:gd name="T12" fmla="*/ 0 w 2702"/>
                <a:gd name="T13" fmla="*/ 8 h 3434"/>
                <a:gd name="T14" fmla="*/ 0 w 2702"/>
                <a:gd name="T15" fmla="*/ 7 h 3434"/>
                <a:gd name="T16" fmla="*/ 0 w 2702"/>
                <a:gd name="T17" fmla="*/ 6 h 3434"/>
                <a:gd name="T18" fmla="*/ 0 w 2702"/>
                <a:gd name="T19" fmla="*/ 7 h 3434"/>
                <a:gd name="T20" fmla="*/ 0 w 2702"/>
                <a:gd name="T21" fmla="*/ 8 h 3434"/>
                <a:gd name="T22" fmla="*/ 0 w 2702"/>
                <a:gd name="T23" fmla="*/ 6 h 3434"/>
                <a:gd name="T24" fmla="*/ 1 w 2702"/>
                <a:gd name="T25" fmla="*/ 5 h 3434"/>
                <a:gd name="T26" fmla="*/ 1 w 2702"/>
                <a:gd name="T27" fmla="*/ 4 h 3434"/>
                <a:gd name="T28" fmla="*/ 1 w 2702"/>
                <a:gd name="T29" fmla="*/ 5 h 3434"/>
                <a:gd name="T30" fmla="*/ 1 w 2702"/>
                <a:gd name="T31" fmla="*/ 6 h 3434"/>
                <a:gd name="T32" fmla="*/ 1 w 2702"/>
                <a:gd name="T33" fmla="*/ 8 h 3434"/>
                <a:gd name="T34" fmla="*/ 1 w 2702"/>
                <a:gd name="T35" fmla="*/ 9 h 3434"/>
                <a:gd name="T36" fmla="*/ 1 w 2702"/>
                <a:gd name="T37" fmla="*/ 10 h 3434"/>
                <a:gd name="T38" fmla="*/ 1 w 2702"/>
                <a:gd name="T39" fmla="*/ 10 h 3434"/>
                <a:gd name="T40" fmla="*/ 1 w 2702"/>
                <a:gd name="T41" fmla="*/ 11 h 3434"/>
                <a:gd name="T42" fmla="*/ 1 w 2702"/>
                <a:gd name="T43" fmla="*/ 8 h 3434"/>
                <a:gd name="T44" fmla="*/ 1 w 2702"/>
                <a:gd name="T45" fmla="*/ 7 h 3434"/>
                <a:gd name="T46" fmla="*/ 1 w 2702"/>
                <a:gd name="T47" fmla="*/ 7 h 3434"/>
                <a:gd name="T48" fmla="*/ 2 w 2702"/>
                <a:gd name="T49" fmla="*/ 8 h 3434"/>
                <a:gd name="T50" fmla="*/ 2 w 2702"/>
                <a:gd name="T51" fmla="*/ 10 h 3434"/>
                <a:gd name="T52" fmla="*/ 2 w 2702"/>
                <a:gd name="T53" fmla="*/ 12 h 3434"/>
                <a:gd name="T54" fmla="*/ 2 w 2702"/>
                <a:gd name="T55" fmla="*/ 13 h 3434"/>
                <a:gd name="T56" fmla="*/ 2 w 2702"/>
                <a:gd name="T57" fmla="*/ 12 h 3434"/>
                <a:gd name="T58" fmla="*/ 2 w 2702"/>
                <a:gd name="T59" fmla="*/ 10 h 3434"/>
                <a:gd name="T60" fmla="*/ 2 w 2702"/>
                <a:gd name="T61" fmla="*/ 10 h 3434"/>
                <a:gd name="T62" fmla="*/ 2 w 2702"/>
                <a:gd name="T63" fmla="*/ 11 h 3434"/>
                <a:gd name="T64" fmla="*/ 2 w 2702"/>
                <a:gd name="T65" fmla="*/ 13 h 3434"/>
                <a:gd name="T66" fmla="*/ 2 w 2702"/>
                <a:gd name="T67" fmla="*/ 12 h 3434"/>
                <a:gd name="T68" fmla="*/ 2 w 2702"/>
                <a:gd name="T69" fmla="*/ 11 h 3434"/>
                <a:gd name="T70" fmla="*/ 2 w 2702"/>
                <a:gd name="T71" fmla="*/ 10 h 3434"/>
                <a:gd name="T72" fmla="*/ 2 w 2702"/>
                <a:gd name="T73" fmla="*/ 8 h 3434"/>
                <a:gd name="T74" fmla="*/ 1 w 2702"/>
                <a:gd name="T75" fmla="*/ 6 h 3434"/>
                <a:gd name="T76" fmla="*/ 2 w 2702"/>
                <a:gd name="T77" fmla="*/ 7 h 3434"/>
                <a:gd name="T78" fmla="*/ 2 w 2702"/>
                <a:gd name="T79" fmla="*/ 8 h 3434"/>
                <a:gd name="T80" fmla="*/ 2 w 2702"/>
                <a:gd name="T81" fmla="*/ 9 h 3434"/>
                <a:gd name="T82" fmla="*/ 2 w 2702"/>
                <a:gd name="T83" fmla="*/ 8 h 3434"/>
                <a:gd name="T84" fmla="*/ 2 w 2702"/>
                <a:gd name="T85" fmla="*/ 7 h 3434"/>
                <a:gd name="T86" fmla="*/ 2 w 2702"/>
                <a:gd name="T87" fmla="*/ 6 h 3434"/>
                <a:gd name="T88" fmla="*/ 1 w 2702"/>
                <a:gd name="T89" fmla="*/ 6 h 3434"/>
                <a:gd name="T90" fmla="*/ 2 w 2702"/>
                <a:gd name="T91" fmla="*/ 6 h 3434"/>
                <a:gd name="T92" fmla="*/ 2 w 2702"/>
                <a:gd name="T93" fmla="*/ 7 h 3434"/>
                <a:gd name="T94" fmla="*/ 2 w 2702"/>
                <a:gd name="T95" fmla="*/ 6 h 3434"/>
                <a:gd name="T96" fmla="*/ 1 w 2702"/>
                <a:gd name="T97" fmla="*/ 6 h 3434"/>
                <a:gd name="T98" fmla="*/ 1 w 2702"/>
                <a:gd name="T99" fmla="*/ 6 h 3434"/>
                <a:gd name="T100" fmla="*/ 1 w 2702"/>
                <a:gd name="T101" fmla="*/ 4 h 3434"/>
                <a:gd name="T102" fmla="*/ 1 w 2702"/>
                <a:gd name="T103" fmla="*/ 3 h 3434"/>
                <a:gd name="T104" fmla="*/ 1 w 2702"/>
                <a:gd name="T105" fmla="*/ 3 h 3434"/>
                <a:gd name="T106" fmla="*/ 1 w 2702"/>
                <a:gd name="T107" fmla="*/ 4 h 3434"/>
                <a:gd name="T108" fmla="*/ 1 w 2702"/>
                <a:gd name="T109" fmla="*/ 4 h 3434"/>
                <a:gd name="T110" fmla="*/ 1 w 2702"/>
                <a:gd name="T111" fmla="*/ 3 h 3434"/>
                <a:gd name="T112" fmla="*/ 0 w 2702"/>
                <a:gd name="T113" fmla="*/ 2 h 3434"/>
                <a:gd name="T114" fmla="*/ 0 w 2702"/>
                <a:gd name="T115" fmla="*/ 0 h 343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702"/>
                <a:gd name="T175" fmla="*/ 0 h 3434"/>
                <a:gd name="T176" fmla="*/ 2702 w 2702"/>
                <a:gd name="T177" fmla="*/ 3434 h 343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702" h="3434">
                  <a:moveTo>
                    <a:pt x="252" y="0"/>
                  </a:moveTo>
                  <a:lnTo>
                    <a:pt x="240" y="26"/>
                  </a:lnTo>
                  <a:lnTo>
                    <a:pt x="233" y="54"/>
                  </a:lnTo>
                  <a:lnTo>
                    <a:pt x="223" y="83"/>
                  </a:lnTo>
                  <a:lnTo>
                    <a:pt x="216" y="109"/>
                  </a:lnTo>
                  <a:lnTo>
                    <a:pt x="259" y="131"/>
                  </a:lnTo>
                  <a:lnTo>
                    <a:pt x="306" y="157"/>
                  </a:lnTo>
                  <a:lnTo>
                    <a:pt x="354" y="187"/>
                  </a:lnTo>
                  <a:lnTo>
                    <a:pt x="397" y="219"/>
                  </a:lnTo>
                  <a:lnTo>
                    <a:pt x="444" y="256"/>
                  </a:lnTo>
                  <a:lnTo>
                    <a:pt x="492" y="296"/>
                  </a:lnTo>
                  <a:lnTo>
                    <a:pt x="539" y="339"/>
                  </a:lnTo>
                  <a:lnTo>
                    <a:pt x="583" y="387"/>
                  </a:lnTo>
                  <a:lnTo>
                    <a:pt x="627" y="437"/>
                  </a:lnTo>
                  <a:lnTo>
                    <a:pt x="667" y="488"/>
                  </a:lnTo>
                  <a:lnTo>
                    <a:pt x="707" y="543"/>
                  </a:lnTo>
                  <a:lnTo>
                    <a:pt x="743" y="600"/>
                  </a:lnTo>
                  <a:lnTo>
                    <a:pt x="776" y="661"/>
                  </a:lnTo>
                  <a:lnTo>
                    <a:pt x="809" y="722"/>
                  </a:lnTo>
                  <a:lnTo>
                    <a:pt x="838" y="786"/>
                  </a:lnTo>
                  <a:lnTo>
                    <a:pt x="860" y="850"/>
                  </a:lnTo>
                  <a:lnTo>
                    <a:pt x="878" y="917"/>
                  </a:lnTo>
                  <a:lnTo>
                    <a:pt x="888" y="979"/>
                  </a:lnTo>
                  <a:lnTo>
                    <a:pt x="893" y="1008"/>
                  </a:lnTo>
                  <a:lnTo>
                    <a:pt x="893" y="1034"/>
                  </a:lnTo>
                  <a:lnTo>
                    <a:pt x="893" y="1060"/>
                  </a:lnTo>
                  <a:lnTo>
                    <a:pt x="888" y="1088"/>
                  </a:lnTo>
                  <a:lnTo>
                    <a:pt x="881" y="1114"/>
                  </a:lnTo>
                  <a:lnTo>
                    <a:pt x="874" y="1139"/>
                  </a:lnTo>
                  <a:lnTo>
                    <a:pt x="867" y="1163"/>
                  </a:lnTo>
                  <a:lnTo>
                    <a:pt x="857" y="1183"/>
                  </a:lnTo>
                  <a:lnTo>
                    <a:pt x="831" y="1229"/>
                  </a:lnTo>
                  <a:lnTo>
                    <a:pt x="798" y="1272"/>
                  </a:lnTo>
                  <a:lnTo>
                    <a:pt x="762" y="1312"/>
                  </a:lnTo>
                  <a:lnTo>
                    <a:pt x="722" y="1351"/>
                  </a:lnTo>
                  <a:lnTo>
                    <a:pt x="674" y="1395"/>
                  </a:lnTo>
                  <a:lnTo>
                    <a:pt x="622" y="1434"/>
                  </a:lnTo>
                  <a:lnTo>
                    <a:pt x="515" y="1520"/>
                  </a:lnTo>
                  <a:lnTo>
                    <a:pt x="390" y="1613"/>
                  </a:lnTo>
                  <a:lnTo>
                    <a:pt x="347" y="1647"/>
                  </a:lnTo>
                  <a:lnTo>
                    <a:pt x="306" y="1682"/>
                  </a:lnTo>
                  <a:lnTo>
                    <a:pt x="266" y="1719"/>
                  </a:lnTo>
                  <a:lnTo>
                    <a:pt x="230" y="1754"/>
                  </a:lnTo>
                  <a:lnTo>
                    <a:pt x="197" y="1792"/>
                  </a:lnTo>
                  <a:lnTo>
                    <a:pt x="164" y="1829"/>
                  </a:lnTo>
                  <a:lnTo>
                    <a:pt x="135" y="1866"/>
                  </a:lnTo>
                  <a:lnTo>
                    <a:pt x="110" y="1904"/>
                  </a:lnTo>
                  <a:lnTo>
                    <a:pt x="88" y="1943"/>
                  </a:lnTo>
                  <a:lnTo>
                    <a:pt x="66" y="1984"/>
                  </a:lnTo>
                  <a:lnTo>
                    <a:pt x="48" y="2024"/>
                  </a:lnTo>
                  <a:lnTo>
                    <a:pt x="33" y="2066"/>
                  </a:lnTo>
                  <a:lnTo>
                    <a:pt x="19" y="2106"/>
                  </a:lnTo>
                  <a:lnTo>
                    <a:pt x="12" y="2149"/>
                  </a:lnTo>
                  <a:lnTo>
                    <a:pt x="5" y="2194"/>
                  </a:lnTo>
                  <a:lnTo>
                    <a:pt x="0" y="2239"/>
                  </a:lnTo>
                  <a:lnTo>
                    <a:pt x="26" y="2157"/>
                  </a:lnTo>
                  <a:lnTo>
                    <a:pt x="55" y="2083"/>
                  </a:lnTo>
                  <a:lnTo>
                    <a:pt x="85" y="2015"/>
                  </a:lnTo>
                  <a:lnTo>
                    <a:pt x="117" y="1956"/>
                  </a:lnTo>
                  <a:lnTo>
                    <a:pt x="150" y="1906"/>
                  </a:lnTo>
                  <a:lnTo>
                    <a:pt x="183" y="1861"/>
                  </a:lnTo>
                  <a:lnTo>
                    <a:pt x="219" y="1820"/>
                  </a:lnTo>
                  <a:lnTo>
                    <a:pt x="256" y="1789"/>
                  </a:lnTo>
                  <a:lnTo>
                    <a:pt x="292" y="1759"/>
                  </a:lnTo>
                  <a:lnTo>
                    <a:pt x="328" y="1735"/>
                  </a:lnTo>
                  <a:lnTo>
                    <a:pt x="365" y="1715"/>
                  </a:lnTo>
                  <a:lnTo>
                    <a:pt x="397" y="1698"/>
                  </a:lnTo>
                  <a:lnTo>
                    <a:pt x="463" y="1671"/>
                  </a:lnTo>
                  <a:lnTo>
                    <a:pt x="518" y="1653"/>
                  </a:lnTo>
                  <a:lnTo>
                    <a:pt x="532" y="1647"/>
                  </a:lnTo>
                  <a:lnTo>
                    <a:pt x="546" y="1645"/>
                  </a:lnTo>
                  <a:lnTo>
                    <a:pt x="561" y="1645"/>
                  </a:lnTo>
                  <a:lnTo>
                    <a:pt x="572" y="1645"/>
                  </a:lnTo>
                  <a:lnTo>
                    <a:pt x="583" y="1647"/>
                  </a:lnTo>
                  <a:lnTo>
                    <a:pt x="594" y="1650"/>
                  </a:lnTo>
                  <a:lnTo>
                    <a:pt x="601" y="1656"/>
                  </a:lnTo>
                  <a:lnTo>
                    <a:pt x="608" y="1664"/>
                  </a:lnTo>
                  <a:lnTo>
                    <a:pt x="622" y="1682"/>
                  </a:lnTo>
                  <a:lnTo>
                    <a:pt x="631" y="1706"/>
                  </a:lnTo>
                  <a:lnTo>
                    <a:pt x="638" y="1739"/>
                  </a:lnTo>
                  <a:lnTo>
                    <a:pt x="641" y="1772"/>
                  </a:lnTo>
                  <a:lnTo>
                    <a:pt x="641" y="1861"/>
                  </a:lnTo>
                  <a:lnTo>
                    <a:pt x="634" y="1969"/>
                  </a:lnTo>
                  <a:lnTo>
                    <a:pt x="622" y="2098"/>
                  </a:lnTo>
                  <a:lnTo>
                    <a:pt x="608" y="2245"/>
                  </a:lnTo>
                  <a:lnTo>
                    <a:pt x="631" y="2189"/>
                  </a:lnTo>
                  <a:lnTo>
                    <a:pt x="648" y="2131"/>
                  </a:lnTo>
                  <a:lnTo>
                    <a:pt x="663" y="2077"/>
                  </a:lnTo>
                  <a:lnTo>
                    <a:pt x="674" y="2024"/>
                  </a:lnTo>
                  <a:lnTo>
                    <a:pt x="684" y="1973"/>
                  </a:lnTo>
                  <a:lnTo>
                    <a:pt x="693" y="1925"/>
                  </a:lnTo>
                  <a:lnTo>
                    <a:pt x="696" y="1879"/>
                  </a:lnTo>
                  <a:lnTo>
                    <a:pt x="700" y="1837"/>
                  </a:lnTo>
                  <a:lnTo>
                    <a:pt x="703" y="1757"/>
                  </a:lnTo>
                  <a:lnTo>
                    <a:pt x="700" y="1690"/>
                  </a:lnTo>
                  <a:lnTo>
                    <a:pt x="693" y="1634"/>
                  </a:lnTo>
                  <a:lnTo>
                    <a:pt x="684" y="1592"/>
                  </a:lnTo>
                  <a:lnTo>
                    <a:pt x="684" y="1573"/>
                  </a:lnTo>
                  <a:lnTo>
                    <a:pt x="689" y="1555"/>
                  </a:lnTo>
                  <a:lnTo>
                    <a:pt x="700" y="1535"/>
                  </a:lnTo>
                  <a:lnTo>
                    <a:pt x="714" y="1517"/>
                  </a:lnTo>
                  <a:lnTo>
                    <a:pt x="750" y="1477"/>
                  </a:lnTo>
                  <a:lnTo>
                    <a:pt x="798" y="1437"/>
                  </a:lnTo>
                  <a:lnTo>
                    <a:pt x="848" y="1395"/>
                  </a:lnTo>
                  <a:lnTo>
                    <a:pt x="900" y="1351"/>
                  </a:lnTo>
                  <a:lnTo>
                    <a:pt x="922" y="1328"/>
                  </a:lnTo>
                  <a:lnTo>
                    <a:pt x="943" y="1303"/>
                  </a:lnTo>
                  <a:lnTo>
                    <a:pt x="962" y="1277"/>
                  </a:lnTo>
                  <a:lnTo>
                    <a:pt x="976" y="1253"/>
                  </a:lnTo>
                  <a:lnTo>
                    <a:pt x="990" y="1226"/>
                  </a:lnTo>
                  <a:lnTo>
                    <a:pt x="1005" y="1205"/>
                  </a:lnTo>
                  <a:lnTo>
                    <a:pt x="1020" y="1192"/>
                  </a:lnTo>
                  <a:lnTo>
                    <a:pt x="1035" y="1183"/>
                  </a:lnTo>
                  <a:lnTo>
                    <a:pt x="1049" y="1178"/>
                  </a:lnTo>
                  <a:lnTo>
                    <a:pt x="1064" y="1181"/>
                  </a:lnTo>
                  <a:lnTo>
                    <a:pt x="1078" y="1183"/>
                  </a:lnTo>
                  <a:lnTo>
                    <a:pt x="1092" y="1194"/>
                  </a:lnTo>
                  <a:lnTo>
                    <a:pt x="1121" y="1218"/>
                  </a:lnTo>
                  <a:lnTo>
                    <a:pt x="1147" y="1248"/>
                  </a:lnTo>
                  <a:lnTo>
                    <a:pt x="1168" y="1280"/>
                  </a:lnTo>
                  <a:lnTo>
                    <a:pt x="1187" y="1309"/>
                  </a:lnTo>
                  <a:lnTo>
                    <a:pt x="1230" y="1371"/>
                  </a:lnTo>
                  <a:lnTo>
                    <a:pt x="1270" y="1424"/>
                  </a:lnTo>
                  <a:lnTo>
                    <a:pt x="1308" y="1472"/>
                  </a:lnTo>
                  <a:lnTo>
                    <a:pt x="1341" y="1517"/>
                  </a:lnTo>
                  <a:lnTo>
                    <a:pt x="1355" y="1538"/>
                  </a:lnTo>
                  <a:lnTo>
                    <a:pt x="1366" y="1562"/>
                  </a:lnTo>
                  <a:lnTo>
                    <a:pt x="1377" y="1583"/>
                  </a:lnTo>
                  <a:lnTo>
                    <a:pt x="1380" y="1608"/>
                  </a:lnTo>
                  <a:lnTo>
                    <a:pt x="1387" y="1631"/>
                  </a:lnTo>
                  <a:lnTo>
                    <a:pt x="1387" y="1656"/>
                  </a:lnTo>
                  <a:lnTo>
                    <a:pt x="1384" y="1682"/>
                  </a:lnTo>
                  <a:lnTo>
                    <a:pt x="1380" y="1711"/>
                  </a:lnTo>
                  <a:lnTo>
                    <a:pt x="1358" y="1807"/>
                  </a:lnTo>
                  <a:lnTo>
                    <a:pt x="1332" y="1895"/>
                  </a:lnTo>
                  <a:lnTo>
                    <a:pt x="1304" y="1978"/>
                  </a:lnTo>
                  <a:lnTo>
                    <a:pt x="1270" y="2053"/>
                  </a:lnTo>
                  <a:lnTo>
                    <a:pt x="1239" y="2120"/>
                  </a:lnTo>
                  <a:lnTo>
                    <a:pt x="1202" y="2181"/>
                  </a:lnTo>
                  <a:lnTo>
                    <a:pt x="1162" y="2239"/>
                  </a:lnTo>
                  <a:lnTo>
                    <a:pt x="1121" y="2291"/>
                  </a:lnTo>
                  <a:lnTo>
                    <a:pt x="1075" y="2335"/>
                  </a:lnTo>
                  <a:lnTo>
                    <a:pt x="1027" y="2378"/>
                  </a:lnTo>
                  <a:lnTo>
                    <a:pt x="976" y="2416"/>
                  </a:lnTo>
                  <a:lnTo>
                    <a:pt x="922" y="2450"/>
                  </a:lnTo>
                  <a:lnTo>
                    <a:pt x="864" y="2482"/>
                  </a:lnTo>
                  <a:lnTo>
                    <a:pt x="802" y="2512"/>
                  </a:lnTo>
                  <a:lnTo>
                    <a:pt x="740" y="2541"/>
                  </a:lnTo>
                  <a:lnTo>
                    <a:pt x="670" y="2567"/>
                  </a:lnTo>
                  <a:lnTo>
                    <a:pt x="783" y="2538"/>
                  </a:lnTo>
                  <a:lnTo>
                    <a:pt x="878" y="2508"/>
                  </a:lnTo>
                  <a:lnTo>
                    <a:pt x="950" y="2482"/>
                  </a:lnTo>
                  <a:lnTo>
                    <a:pt x="1013" y="2455"/>
                  </a:lnTo>
                  <a:lnTo>
                    <a:pt x="1064" y="2429"/>
                  </a:lnTo>
                  <a:lnTo>
                    <a:pt x="1104" y="2405"/>
                  </a:lnTo>
                  <a:lnTo>
                    <a:pt x="1144" y="2378"/>
                  </a:lnTo>
                  <a:lnTo>
                    <a:pt x="1180" y="2352"/>
                  </a:lnTo>
                  <a:lnTo>
                    <a:pt x="1180" y="2396"/>
                  </a:lnTo>
                  <a:lnTo>
                    <a:pt x="1177" y="2450"/>
                  </a:lnTo>
                  <a:lnTo>
                    <a:pt x="1168" y="2512"/>
                  </a:lnTo>
                  <a:lnTo>
                    <a:pt x="1162" y="2578"/>
                  </a:lnTo>
                  <a:lnTo>
                    <a:pt x="1158" y="2648"/>
                  </a:lnTo>
                  <a:lnTo>
                    <a:pt x="1154" y="2716"/>
                  </a:lnTo>
                  <a:lnTo>
                    <a:pt x="1154" y="2751"/>
                  </a:lnTo>
                  <a:lnTo>
                    <a:pt x="1158" y="2786"/>
                  </a:lnTo>
                  <a:lnTo>
                    <a:pt x="1162" y="2821"/>
                  </a:lnTo>
                  <a:lnTo>
                    <a:pt x="1168" y="2856"/>
                  </a:lnTo>
                  <a:lnTo>
                    <a:pt x="1173" y="2797"/>
                  </a:lnTo>
                  <a:lnTo>
                    <a:pt x="1177" y="2729"/>
                  </a:lnTo>
                  <a:lnTo>
                    <a:pt x="1191" y="2655"/>
                  </a:lnTo>
                  <a:lnTo>
                    <a:pt x="1206" y="2573"/>
                  </a:lnTo>
                  <a:lnTo>
                    <a:pt x="1223" y="2488"/>
                  </a:lnTo>
                  <a:lnTo>
                    <a:pt x="1246" y="2399"/>
                  </a:lnTo>
                  <a:lnTo>
                    <a:pt x="1270" y="2311"/>
                  </a:lnTo>
                  <a:lnTo>
                    <a:pt x="1296" y="2223"/>
                  </a:lnTo>
                  <a:lnTo>
                    <a:pt x="1325" y="2136"/>
                  </a:lnTo>
                  <a:lnTo>
                    <a:pt x="1355" y="2053"/>
                  </a:lnTo>
                  <a:lnTo>
                    <a:pt x="1384" y="1978"/>
                  </a:lnTo>
                  <a:lnTo>
                    <a:pt x="1413" y="1908"/>
                  </a:lnTo>
                  <a:lnTo>
                    <a:pt x="1442" y="1848"/>
                  </a:lnTo>
                  <a:lnTo>
                    <a:pt x="1472" y="1800"/>
                  </a:lnTo>
                  <a:lnTo>
                    <a:pt x="1486" y="1778"/>
                  </a:lnTo>
                  <a:lnTo>
                    <a:pt x="1500" y="1763"/>
                  </a:lnTo>
                  <a:lnTo>
                    <a:pt x="1512" y="1748"/>
                  </a:lnTo>
                  <a:lnTo>
                    <a:pt x="1526" y="1739"/>
                  </a:lnTo>
                  <a:lnTo>
                    <a:pt x="1533" y="1735"/>
                  </a:lnTo>
                  <a:lnTo>
                    <a:pt x="1544" y="1735"/>
                  </a:lnTo>
                  <a:lnTo>
                    <a:pt x="1558" y="1735"/>
                  </a:lnTo>
                  <a:lnTo>
                    <a:pt x="1572" y="1741"/>
                  </a:lnTo>
                  <a:lnTo>
                    <a:pt x="1610" y="1752"/>
                  </a:lnTo>
                  <a:lnTo>
                    <a:pt x="1650" y="1772"/>
                  </a:lnTo>
                  <a:lnTo>
                    <a:pt x="1697" y="1796"/>
                  </a:lnTo>
                  <a:lnTo>
                    <a:pt x="1745" y="1829"/>
                  </a:lnTo>
                  <a:lnTo>
                    <a:pt x="1799" y="1866"/>
                  </a:lnTo>
                  <a:lnTo>
                    <a:pt x="1850" y="1906"/>
                  </a:lnTo>
                  <a:lnTo>
                    <a:pt x="1904" y="1952"/>
                  </a:lnTo>
                  <a:lnTo>
                    <a:pt x="1956" y="2000"/>
                  </a:lnTo>
                  <a:lnTo>
                    <a:pt x="2002" y="2048"/>
                  </a:lnTo>
                  <a:lnTo>
                    <a:pt x="2046" y="2098"/>
                  </a:lnTo>
                  <a:lnTo>
                    <a:pt x="2087" y="2151"/>
                  </a:lnTo>
                  <a:lnTo>
                    <a:pt x="2120" y="2202"/>
                  </a:lnTo>
                  <a:lnTo>
                    <a:pt x="2134" y="2229"/>
                  </a:lnTo>
                  <a:lnTo>
                    <a:pt x="2144" y="2252"/>
                  </a:lnTo>
                  <a:lnTo>
                    <a:pt x="2152" y="2280"/>
                  </a:lnTo>
                  <a:lnTo>
                    <a:pt x="2159" y="2304"/>
                  </a:lnTo>
                  <a:lnTo>
                    <a:pt x="2173" y="2359"/>
                  </a:lnTo>
                  <a:lnTo>
                    <a:pt x="2192" y="2418"/>
                  </a:lnTo>
                  <a:lnTo>
                    <a:pt x="2218" y="2479"/>
                  </a:lnTo>
                  <a:lnTo>
                    <a:pt x="2243" y="2541"/>
                  </a:lnTo>
                  <a:lnTo>
                    <a:pt x="2301" y="2674"/>
                  </a:lnTo>
                  <a:lnTo>
                    <a:pt x="2360" y="2813"/>
                  </a:lnTo>
                  <a:lnTo>
                    <a:pt x="2384" y="2885"/>
                  </a:lnTo>
                  <a:lnTo>
                    <a:pt x="2407" y="2954"/>
                  </a:lnTo>
                  <a:lnTo>
                    <a:pt x="2424" y="3025"/>
                  </a:lnTo>
                  <a:lnTo>
                    <a:pt x="2436" y="3098"/>
                  </a:lnTo>
                  <a:lnTo>
                    <a:pt x="2439" y="3132"/>
                  </a:lnTo>
                  <a:lnTo>
                    <a:pt x="2439" y="3167"/>
                  </a:lnTo>
                  <a:lnTo>
                    <a:pt x="2439" y="3202"/>
                  </a:lnTo>
                  <a:lnTo>
                    <a:pt x="2436" y="3237"/>
                  </a:lnTo>
                  <a:lnTo>
                    <a:pt x="2432" y="3271"/>
                  </a:lnTo>
                  <a:lnTo>
                    <a:pt x="2424" y="3303"/>
                  </a:lnTo>
                  <a:lnTo>
                    <a:pt x="2414" y="3338"/>
                  </a:lnTo>
                  <a:lnTo>
                    <a:pt x="2400" y="3369"/>
                  </a:lnTo>
                  <a:lnTo>
                    <a:pt x="2414" y="3332"/>
                  </a:lnTo>
                  <a:lnTo>
                    <a:pt x="2429" y="3298"/>
                  </a:lnTo>
                  <a:lnTo>
                    <a:pt x="2439" y="3261"/>
                  </a:lnTo>
                  <a:lnTo>
                    <a:pt x="2446" y="3223"/>
                  </a:lnTo>
                  <a:lnTo>
                    <a:pt x="2450" y="3185"/>
                  </a:lnTo>
                  <a:lnTo>
                    <a:pt x="2453" y="3151"/>
                  </a:lnTo>
                  <a:lnTo>
                    <a:pt x="2458" y="3114"/>
                  </a:lnTo>
                  <a:lnTo>
                    <a:pt x="2458" y="3077"/>
                  </a:lnTo>
                  <a:lnTo>
                    <a:pt x="2453" y="3007"/>
                  </a:lnTo>
                  <a:lnTo>
                    <a:pt x="2443" y="2938"/>
                  </a:lnTo>
                  <a:lnTo>
                    <a:pt x="2429" y="2871"/>
                  </a:lnTo>
                  <a:lnTo>
                    <a:pt x="2414" y="2808"/>
                  </a:lnTo>
                  <a:lnTo>
                    <a:pt x="2377" y="2690"/>
                  </a:lnTo>
                  <a:lnTo>
                    <a:pt x="2348" y="2589"/>
                  </a:lnTo>
                  <a:lnTo>
                    <a:pt x="2337" y="2549"/>
                  </a:lnTo>
                  <a:lnTo>
                    <a:pt x="2334" y="2512"/>
                  </a:lnTo>
                  <a:lnTo>
                    <a:pt x="2334" y="2497"/>
                  </a:lnTo>
                  <a:lnTo>
                    <a:pt x="2334" y="2482"/>
                  </a:lnTo>
                  <a:lnTo>
                    <a:pt x="2337" y="2471"/>
                  </a:lnTo>
                  <a:lnTo>
                    <a:pt x="2345" y="2460"/>
                  </a:lnTo>
                  <a:lnTo>
                    <a:pt x="2384" y="2503"/>
                  </a:lnTo>
                  <a:lnTo>
                    <a:pt x="2432" y="2551"/>
                  </a:lnTo>
                  <a:lnTo>
                    <a:pt x="2483" y="2607"/>
                  </a:lnTo>
                  <a:lnTo>
                    <a:pt x="2526" y="2663"/>
                  </a:lnTo>
                  <a:lnTo>
                    <a:pt x="2548" y="2692"/>
                  </a:lnTo>
                  <a:lnTo>
                    <a:pt x="2571" y="2722"/>
                  </a:lnTo>
                  <a:lnTo>
                    <a:pt x="2585" y="2751"/>
                  </a:lnTo>
                  <a:lnTo>
                    <a:pt x="2600" y="2780"/>
                  </a:lnTo>
                  <a:lnTo>
                    <a:pt x="2610" y="2808"/>
                  </a:lnTo>
                  <a:lnTo>
                    <a:pt x="2617" y="2831"/>
                  </a:lnTo>
                  <a:lnTo>
                    <a:pt x="2621" y="2856"/>
                  </a:lnTo>
                  <a:lnTo>
                    <a:pt x="2617" y="2879"/>
                  </a:lnTo>
                  <a:lnTo>
                    <a:pt x="2614" y="2900"/>
                  </a:lnTo>
                  <a:lnTo>
                    <a:pt x="2617" y="2924"/>
                  </a:lnTo>
                  <a:lnTo>
                    <a:pt x="2617" y="2951"/>
                  </a:lnTo>
                  <a:lnTo>
                    <a:pt x="2626" y="2981"/>
                  </a:lnTo>
                  <a:lnTo>
                    <a:pt x="2636" y="3042"/>
                  </a:lnTo>
                  <a:lnTo>
                    <a:pt x="2654" y="3108"/>
                  </a:lnTo>
                  <a:lnTo>
                    <a:pt x="2669" y="3183"/>
                  </a:lnTo>
                  <a:lnTo>
                    <a:pt x="2680" y="3263"/>
                  </a:lnTo>
                  <a:lnTo>
                    <a:pt x="2680" y="3303"/>
                  </a:lnTo>
                  <a:lnTo>
                    <a:pt x="2680" y="3345"/>
                  </a:lnTo>
                  <a:lnTo>
                    <a:pt x="2673" y="3388"/>
                  </a:lnTo>
                  <a:lnTo>
                    <a:pt x="2666" y="3434"/>
                  </a:lnTo>
                  <a:lnTo>
                    <a:pt x="2680" y="3391"/>
                  </a:lnTo>
                  <a:lnTo>
                    <a:pt x="2690" y="3351"/>
                  </a:lnTo>
                  <a:lnTo>
                    <a:pt x="2698" y="3316"/>
                  </a:lnTo>
                  <a:lnTo>
                    <a:pt x="2702" y="3282"/>
                  </a:lnTo>
                  <a:lnTo>
                    <a:pt x="2702" y="3218"/>
                  </a:lnTo>
                  <a:lnTo>
                    <a:pt x="2694" y="3161"/>
                  </a:lnTo>
                  <a:lnTo>
                    <a:pt x="2687" y="3108"/>
                  </a:lnTo>
                  <a:lnTo>
                    <a:pt x="2676" y="3055"/>
                  </a:lnTo>
                  <a:lnTo>
                    <a:pt x="2676" y="3029"/>
                  </a:lnTo>
                  <a:lnTo>
                    <a:pt x="2676" y="2999"/>
                  </a:lnTo>
                  <a:lnTo>
                    <a:pt x="2676" y="2970"/>
                  </a:lnTo>
                  <a:lnTo>
                    <a:pt x="2683" y="2940"/>
                  </a:lnTo>
                  <a:lnTo>
                    <a:pt x="2687" y="2909"/>
                  </a:lnTo>
                  <a:lnTo>
                    <a:pt x="2687" y="2874"/>
                  </a:lnTo>
                  <a:lnTo>
                    <a:pt x="2687" y="2841"/>
                  </a:lnTo>
                  <a:lnTo>
                    <a:pt x="2680" y="2808"/>
                  </a:lnTo>
                  <a:lnTo>
                    <a:pt x="2673" y="2773"/>
                  </a:lnTo>
                  <a:lnTo>
                    <a:pt x="2662" y="2738"/>
                  </a:lnTo>
                  <a:lnTo>
                    <a:pt x="2650" y="2701"/>
                  </a:lnTo>
                  <a:lnTo>
                    <a:pt x="2636" y="2666"/>
                  </a:lnTo>
                  <a:lnTo>
                    <a:pt x="2603" y="2599"/>
                  </a:lnTo>
                  <a:lnTo>
                    <a:pt x="2564" y="2532"/>
                  </a:lnTo>
                  <a:lnTo>
                    <a:pt x="2524" y="2471"/>
                  </a:lnTo>
                  <a:lnTo>
                    <a:pt x="2486" y="2416"/>
                  </a:lnTo>
                  <a:lnTo>
                    <a:pt x="2443" y="2365"/>
                  </a:lnTo>
                  <a:lnTo>
                    <a:pt x="2400" y="2311"/>
                  </a:lnTo>
                  <a:lnTo>
                    <a:pt x="2345" y="2258"/>
                  </a:lnTo>
                  <a:lnTo>
                    <a:pt x="2291" y="2202"/>
                  </a:lnTo>
                  <a:lnTo>
                    <a:pt x="2166" y="2090"/>
                  </a:lnTo>
                  <a:lnTo>
                    <a:pt x="2032" y="1975"/>
                  </a:lnTo>
                  <a:lnTo>
                    <a:pt x="1890" y="1858"/>
                  </a:lnTo>
                  <a:lnTo>
                    <a:pt x="1745" y="1741"/>
                  </a:lnTo>
                  <a:lnTo>
                    <a:pt x="1598" y="1623"/>
                  </a:lnTo>
                  <a:lnTo>
                    <a:pt x="1460" y="1509"/>
                  </a:lnTo>
                  <a:lnTo>
                    <a:pt x="1562" y="1549"/>
                  </a:lnTo>
                  <a:lnTo>
                    <a:pt x="1686" y="1594"/>
                  </a:lnTo>
                  <a:lnTo>
                    <a:pt x="1816" y="1642"/>
                  </a:lnTo>
                  <a:lnTo>
                    <a:pt x="1952" y="1690"/>
                  </a:lnTo>
                  <a:lnTo>
                    <a:pt x="2014" y="1717"/>
                  </a:lnTo>
                  <a:lnTo>
                    <a:pt x="2068" y="1743"/>
                  </a:lnTo>
                  <a:lnTo>
                    <a:pt x="2120" y="1770"/>
                  </a:lnTo>
                  <a:lnTo>
                    <a:pt x="2166" y="1796"/>
                  </a:lnTo>
                  <a:lnTo>
                    <a:pt x="2184" y="1810"/>
                  </a:lnTo>
                  <a:lnTo>
                    <a:pt x="2199" y="1824"/>
                  </a:lnTo>
                  <a:lnTo>
                    <a:pt x="2213" y="1837"/>
                  </a:lnTo>
                  <a:lnTo>
                    <a:pt x="2225" y="1853"/>
                  </a:lnTo>
                  <a:lnTo>
                    <a:pt x="2232" y="1866"/>
                  </a:lnTo>
                  <a:lnTo>
                    <a:pt x="2239" y="1879"/>
                  </a:lnTo>
                  <a:lnTo>
                    <a:pt x="2239" y="1893"/>
                  </a:lnTo>
                  <a:lnTo>
                    <a:pt x="2239" y="1906"/>
                  </a:lnTo>
                  <a:lnTo>
                    <a:pt x="2236" y="1936"/>
                  </a:lnTo>
                  <a:lnTo>
                    <a:pt x="2239" y="1962"/>
                  </a:lnTo>
                  <a:lnTo>
                    <a:pt x="2250" y="1989"/>
                  </a:lnTo>
                  <a:lnTo>
                    <a:pt x="2268" y="2015"/>
                  </a:lnTo>
                  <a:lnTo>
                    <a:pt x="2291" y="2042"/>
                  </a:lnTo>
                  <a:lnTo>
                    <a:pt x="2312" y="2072"/>
                  </a:lnTo>
                  <a:lnTo>
                    <a:pt x="2341" y="2098"/>
                  </a:lnTo>
                  <a:lnTo>
                    <a:pt x="2374" y="2127"/>
                  </a:lnTo>
                  <a:lnTo>
                    <a:pt x="2439" y="2184"/>
                  </a:lnTo>
                  <a:lnTo>
                    <a:pt x="2505" y="2247"/>
                  </a:lnTo>
                  <a:lnTo>
                    <a:pt x="2538" y="2280"/>
                  </a:lnTo>
                  <a:lnTo>
                    <a:pt x="2571" y="2313"/>
                  </a:lnTo>
                  <a:lnTo>
                    <a:pt x="2596" y="2352"/>
                  </a:lnTo>
                  <a:lnTo>
                    <a:pt x="2621" y="2389"/>
                  </a:lnTo>
                  <a:lnTo>
                    <a:pt x="2603" y="2354"/>
                  </a:lnTo>
                  <a:lnTo>
                    <a:pt x="2581" y="2319"/>
                  </a:lnTo>
                  <a:lnTo>
                    <a:pt x="2560" y="2285"/>
                  </a:lnTo>
                  <a:lnTo>
                    <a:pt x="2534" y="2252"/>
                  </a:lnTo>
                  <a:lnTo>
                    <a:pt x="2483" y="2189"/>
                  </a:lnTo>
                  <a:lnTo>
                    <a:pt x="2432" y="2127"/>
                  </a:lnTo>
                  <a:lnTo>
                    <a:pt x="2381" y="2068"/>
                  </a:lnTo>
                  <a:lnTo>
                    <a:pt x="2341" y="2008"/>
                  </a:lnTo>
                  <a:lnTo>
                    <a:pt x="2327" y="1978"/>
                  </a:lnTo>
                  <a:lnTo>
                    <a:pt x="2312" y="1947"/>
                  </a:lnTo>
                  <a:lnTo>
                    <a:pt x="2301" y="1914"/>
                  </a:lnTo>
                  <a:lnTo>
                    <a:pt x="2298" y="1882"/>
                  </a:lnTo>
                  <a:lnTo>
                    <a:pt x="2298" y="1866"/>
                  </a:lnTo>
                  <a:lnTo>
                    <a:pt x="2291" y="1851"/>
                  </a:lnTo>
                  <a:lnTo>
                    <a:pt x="2286" y="1837"/>
                  </a:lnTo>
                  <a:lnTo>
                    <a:pt x="2279" y="1820"/>
                  </a:lnTo>
                  <a:lnTo>
                    <a:pt x="2258" y="1794"/>
                  </a:lnTo>
                  <a:lnTo>
                    <a:pt x="2232" y="1768"/>
                  </a:lnTo>
                  <a:lnTo>
                    <a:pt x="2203" y="1743"/>
                  </a:lnTo>
                  <a:lnTo>
                    <a:pt x="2166" y="1722"/>
                  </a:lnTo>
                  <a:lnTo>
                    <a:pt x="2130" y="1704"/>
                  </a:lnTo>
                  <a:lnTo>
                    <a:pt x="2090" y="1684"/>
                  </a:lnTo>
                  <a:lnTo>
                    <a:pt x="2009" y="1653"/>
                  </a:lnTo>
                  <a:lnTo>
                    <a:pt x="1933" y="1627"/>
                  </a:lnTo>
                  <a:lnTo>
                    <a:pt x="1868" y="1608"/>
                  </a:lnTo>
                  <a:lnTo>
                    <a:pt x="1821" y="1594"/>
                  </a:lnTo>
                  <a:lnTo>
                    <a:pt x="1893" y="1592"/>
                  </a:lnTo>
                  <a:lnTo>
                    <a:pt x="1985" y="1594"/>
                  </a:lnTo>
                  <a:lnTo>
                    <a:pt x="2032" y="1599"/>
                  </a:lnTo>
                  <a:lnTo>
                    <a:pt x="2075" y="1608"/>
                  </a:lnTo>
                  <a:lnTo>
                    <a:pt x="2094" y="1613"/>
                  </a:lnTo>
                  <a:lnTo>
                    <a:pt x="2111" y="1619"/>
                  </a:lnTo>
                  <a:lnTo>
                    <a:pt x="2130" y="1623"/>
                  </a:lnTo>
                  <a:lnTo>
                    <a:pt x="2144" y="1631"/>
                  </a:lnTo>
                  <a:lnTo>
                    <a:pt x="2173" y="1650"/>
                  </a:lnTo>
                  <a:lnTo>
                    <a:pt x="2213" y="1671"/>
                  </a:lnTo>
                  <a:lnTo>
                    <a:pt x="2258" y="1693"/>
                  </a:lnTo>
                  <a:lnTo>
                    <a:pt x="2312" y="1711"/>
                  </a:lnTo>
                  <a:lnTo>
                    <a:pt x="2337" y="1722"/>
                  </a:lnTo>
                  <a:lnTo>
                    <a:pt x="2367" y="1730"/>
                  </a:lnTo>
                  <a:lnTo>
                    <a:pt x="2396" y="1735"/>
                  </a:lnTo>
                  <a:lnTo>
                    <a:pt x="2424" y="1741"/>
                  </a:lnTo>
                  <a:lnTo>
                    <a:pt x="2453" y="1743"/>
                  </a:lnTo>
                  <a:lnTo>
                    <a:pt x="2483" y="1746"/>
                  </a:lnTo>
                  <a:lnTo>
                    <a:pt x="2509" y="1743"/>
                  </a:lnTo>
                  <a:lnTo>
                    <a:pt x="2538" y="1741"/>
                  </a:lnTo>
                  <a:lnTo>
                    <a:pt x="2490" y="1739"/>
                  </a:lnTo>
                  <a:lnTo>
                    <a:pt x="2450" y="1733"/>
                  </a:lnTo>
                  <a:lnTo>
                    <a:pt x="2410" y="1722"/>
                  </a:lnTo>
                  <a:lnTo>
                    <a:pt x="2377" y="1711"/>
                  </a:lnTo>
                  <a:lnTo>
                    <a:pt x="2345" y="1695"/>
                  </a:lnTo>
                  <a:lnTo>
                    <a:pt x="2320" y="1680"/>
                  </a:lnTo>
                  <a:lnTo>
                    <a:pt x="2291" y="1661"/>
                  </a:lnTo>
                  <a:lnTo>
                    <a:pt x="2268" y="1642"/>
                  </a:lnTo>
                  <a:lnTo>
                    <a:pt x="2225" y="1608"/>
                  </a:lnTo>
                  <a:lnTo>
                    <a:pt x="2184" y="1575"/>
                  </a:lnTo>
                  <a:lnTo>
                    <a:pt x="2163" y="1562"/>
                  </a:lnTo>
                  <a:lnTo>
                    <a:pt x="2144" y="1551"/>
                  </a:lnTo>
                  <a:lnTo>
                    <a:pt x="2123" y="1546"/>
                  </a:lnTo>
                  <a:lnTo>
                    <a:pt x="2101" y="1541"/>
                  </a:lnTo>
                  <a:lnTo>
                    <a:pt x="2042" y="1538"/>
                  </a:lnTo>
                  <a:lnTo>
                    <a:pt x="1978" y="1531"/>
                  </a:lnTo>
                  <a:lnTo>
                    <a:pt x="1897" y="1522"/>
                  </a:lnTo>
                  <a:lnTo>
                    <a:pt x="1816" y="1509"/>
                  </a:lnTo>
                  <a:lnTo>
                    <a:pt x="1736" y="1496"/>
                  </a:lnTo>
                  <a:lnTo>
                    <a:pt x="1667" y="1480"/>
                  </a:lnTo>
                  <a:lnTo>
                    <a:pt x="1635" y="1472"/>
                  </a:lnTo>
                  <a:lnTo>
                    <a:pt x="1610" y="1463"/>
                  </a:lnTo>
                  <a:lnTo>
                    <a:pt x="1588" y="1452"/>
                  </a:lnTo>
                  <a:lnTo>
                    <a:pt x="1570" y="1445"/>
                  </a:lnTo>
                  <a:lnTo>
                    <a:pt x="1500" y="1399"/>
                  </a:lnTo>
                  <a:lnTo>
                    <a:pt x="1434" y="1351"/>
                  </a:lnTo>
                  <a:lnTo>
                    <a:pt x="1372" y="1298"/>
                  </a:lnTo>
                  <a:lnTo>
                    <a:pt x="1315" y="1248"/>
                  </a:lnTo>
                  <a:lnTo>
                    <a:pt x="1260" y="1194"/>
                  </a:lnTo>
                  <a:lnTo>
                    <a:pt x="1209" y="1141"/>
                  </a:lnTo>
                  <a:lnTo>
                    <a:pt x="1166" y="1091"/>
                  </a:lnTo>
                  <a:lnTo>
                    <a:pt x="1126" y="1040"/>
                  </a:lnTo>
                  <a:lnTo>
                    <a:pt x="1092" y="994"/>
                  </a:lnTo>
                  <a:lnTo>
                    <a:pt x="1064" y="952"/>
                  </a:lnTo>
                  <a:lnTo>
                    <a:pt x="1045" y="911"/>
                  </a:lnTo>
                  <a:lnTo>
                    <a:pt x="1031" y="880"/>
                  </a:lnTo>
                  <a:lnTo>
                    <a:pt x="1027" y="867"/>
                  </a:lnTo>
                  <a:lnTo>
                    <a:pt x="1027" y="856"/>
                  </a:lnTo>
                  <a:lnTo>
                    <a:pt x="1027" y="845"/>
                  </a:lnTo>
                  <a:lnTo>
                    <a:pt x="1031" y="837"/>
                  </a:lnTo>
                  <a:lnTo>
                    <a:pt x="1038" y="832"/>
                  </a:lnTo>
                  <a:lnTo>
                    <a:pt x="1045" y="826"/>
                  </a:lnTo>
                  <a:lnTo>
                    <a:pt x="1056" y="826"/>
                  </a:lnTo>
                  <a:lnTo>
                    <a:pt x="1071" y="826"/>
                  </a:lnTo>
                  <a:lnTo>
                    <a:pt x="1209" y="848"/>
                  </a:lnTo>
                  <a:lnTo>
                    <a:pt x="1348" y="872"/>
                  </a:lnTo>
                  <a:lnTo>
                    <a:pt x="1420" y="885"/>
                  </a:lnTo>
                  <a:lnTo>
                    <a:pt x="1489" y="898"/>
                  </a:lnTo>
                  <a:lnTo>
                    <a:pt x="1558" y="915"/>
                  </a:lnTo>
                  <a:lnTo>
                    <a:pt x="1628" y="933"/>
                  </a:lnTo>
                  <a:lnTo>
                    <a:pt x="1697" y="955"/>
                  </a:lnTo>
                  <a:lnTo>
                    <a:pt x="1766" y="979"/>
                  </a:lnTo>
                  <a:lnTo>
                    <a:pt x="1835" y="1005"/>
                  </a:lnTo>
                  <a:lnTo>
                    <a:pt x="1901" y="1034"/>
                  </a:lnTo>
                  <a:lnTo>
                    <a:pt x="1970" y="1069"/>
                  </a:lnTo>
                  <a:lnTo>
                    <a:pt x="2035" y="1106"/>
                  </a:lnTo>
                  <a:lnTo>
                    <a:pt x="2097" y="1149"/>
                  </a:lnTo>
                  <a:lnTo>
                    <a:pt x="2163" y="1197"/>
                  </a:lnTo>
                  <a:lnTo>
                    <a:pt x="2079" y="1125"/>
                  </a:lnTo>
                  <a:lnTo>
                    <a:pt x="2009" y="1069"/>
                  </a:lnTo>
                  <a:lnTo>
                    <a:pt x="1980" y="1045"/>
                  </a:lnTo>
                  <a:lnTo>
                    <a:pt x="1952" y="1023"/>
                  </a:lnTo>
                  <a:lnTo>
                    <a:pt x="1923" y="1008"/>
                  </a:lnTo>
                  <a:lnTo>
                    <a:pt x="1893" y="990"/>
                  </a:lnTo>
                  <a:lnTo>
                    <a:pt x="1828" y="959"/>
                  </a:lnTo>
                  <a:lnTo>
                    <a:pt x="1748" y="928"/>
                  </a:lnTo>
                  <a:lnTo>
                    <a:pt x="1653" y="893"/>
                  </a:lnTo>
                  <a:lnTo>
                    <a:pt x="1533" y="850"/>
                  </a:lnTo>
                  <a:lnTo>
                    <a:pt x="1424" y="816"/>
                  </a:lnTo>
                  <a:lnTo>
                    <a:pt x="1311" y="781"/>
                  </a:lnTo>
                  <a:lnTo>
                    <a:pt x="1194" y="742"/>
                  </a:lnTo>
                  <a:lnTo>
                    <a:pt x="1082" y="699"/>
                  </a:lnTo>
                  <a:lnTo>
                    <a:pt x="1027" y="674"/>
                  </a:lnTo>
                  <a:lnTo>
                    <a:pt x="976" y="648"/>
                  </a:lnTo>
                  <a:lnTo>
                    <a:pt x="925" y="618"/>
                  </a:lnTo>
                  <a:lnTo>
                    <a:pt x="881" y="589"/>
                  </a:lnTo>
                  <a:lnTo>
                    <a:pt x="838" y="554"/>
                  </a:lnTo>
                  <a:lnTo>
                    <a:pt x="802" y="517"/>
                  </a:lnTo>
                  <a:lnTo>
                    <a:pt x="769" y="477"/>
                  </a:lnTo>
                  <a:lnTo>
                    <a:pt x="743" y="435"/>
                  </a:lnTo>
                  <a:lnTo>
                    <a:pt x="729" y="408"/>
                  </a:lnTo>
                  <a:lnTo>
                    <a:pt x="707" y="379"/>
                  </a:lnTo>
                  <a:lnTo>
                    <a:pt x="684" y="346"/>
                  </a:lnTo>
                  <a:lnTo>
                    <a:pt x="660" y="315"/>
                  </a:lnTo>
                  <a:lnTo>
                    <a:pt x="598" y="251"/>
                  </a:lnTo>
                  <a:lnTo>
                    <a:pt x="532" y="187"/>
                  </a:lnTo>
                  <a:lnTo>
                    <a:pt x="460" y="125"/>
                  </a:lnTo>
                  <a:lnTo>
                    <a:pt x="387" y="72"/>
                  </a:lnTo>
                  <a:lnTo>
                    <a:pt x="351" y="50"/>
                  </a:lnTo>
                  <a:lnTo>
                    <a:pt x="317" y="30"/>
                  </a:lnTo>
                  <a:lnTo>
                    <a:pt x="285" y="13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rgbClr val="D655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48" name="Freeform 31"/>
            <p:cNvSpPr>
              <a:spLocks/>
            </p:cNvSpPr>
            <p:nvPr/>
          </p:nvSpPr>
          <p:spPr bwMode="auto">
            <a:xfrm>
              <a:off x="1776" y="1735"/>
              <a:ext cx="898" cy="1451"/>
            </a:xfrm>
            <a:custGeom>
              <a:avLst/>
              <a:gdLst>
                <a:gd name="T0" fmla="*/ 1 w 5387"/>
                <a:gd name="T1" fmla="*/ 9 h 5806"/>
                <a:gd name="T2" fmla="*/ 1 w 5387"/>
                <a:gd name="T3" fmla="*/ 14 h 5806"/>
                <a:gd name="T4" fmla="*/ 0 w 5387"/>
                <a:gd name="T5" fmla="*/ 16 h 5806"/>
                <a:gd name="T6" fmla="*/ 0 w 5387"/>
                <a:gd name="T7" fmla="*/ 17 h 5806"/>
                <a:gd name="T8" fmla="*/ 1 w 5387"/>
                <a:gd name="T9" fmla="*/ 18 h 5806"/>
                <a:gd name="T10" fmla="*/ 2 w 5387"/>
                <a:gd name="T11" fmla="*/ 17 h 5806"/>
                <a:gd name="T12" fmla="*/ 3 w 5387"/>
                <a:gd name="T13" fmla="*/ 17 h 5806"/>
                <a:gd name="T14" fmla="*/ 2 w 5387"/>
                <a:gd name="T15" fmla="*/ 17 h 5806"/>
                <a:gd name="T16" fmla="*/ 2 w 5387"/>
                <a:gd name="T17" fmla="*/ 17 h 5806"/>
                <a:gd name="T18" fmla="*/ 2 w 5387"/>
                <a:gd name="T19" fmla="*/ 18 h 5806"/>
                <a:gd name="T20" fmla="*/ 2 w 5387"/>
                <a:gd name="T21" fmla="*/ 19 h 5806"/>
                <a:gd name="T22" fmla="*/ 3 w 5387"/>
                <a:gd name="T23" fmla="*/ 18 h 5806"/>
                <a:gd name="T24" fmla="*/ 3 w 5387"/>
                <a:gd name="T25" fmla="*/ 19 h 5806"/>
                <a:gd name="T26" fmla="*/ 2 w 5387"/>
                <a:gd name="T27" fmla="*/ 18 h 5806"/>
                <a:gd name="T28" fmla="*/ 1 w 5387"/>
                <a:gd name="T29" fmla="*/ 18 h 5806"/>
                <a:gd name="T30" fmla="*/ 2 w 5387"/>
                <a:gd name="T31" fmla="*/ 20 h 5806"/>
                <a:gd name="T32" fmla="*/ 3 w 5387"/>
                <a:gd name="T33" fmla="*/ 20 h 5806"/>
                <a:gd name="T34" fmla="*/ 3 w 5387"/>
                <a:gd name="T35" fmla="*/ 19 h 5806"/>
                <a:gd name="T36" fmla="*/ 3 w 5387"/>
                <a:gd name="T37" fmla="*/ 19 h 5806"/>
                <a:gd name="T38" fmla="*/ 3 w 5387"/>
                <a:gd name="T39" fmla="*/ 20 h 5806"/>
                <a:gd name="T40" fmla="*/ 4 w 5387"/>
                <a:gd name="T41" fmla="*/ 20 h 5806"/>
                <a:gd name="T42" fmla="*/ 4 w 5387"/>
                <a:gd name="T43" fmla="*/ 20 h 5806"/>
                <a:gd name="T44" fmla="*/ 4 w 5387"/>
                <a:gd name="T45" fmla="*/ 20 h 5806"/>
                <a:gd name="T46" fmla="*/ 4 w 5387"/>
                <a:gd name="T47" fmla="*/ 20 h 5806"/>
                <a:gd name="T48" fmla="*/ 3 w 5387"/>
                <a:gd name="T49" fmla="*/ 20 h 5806"/>
                <a:gd name="T50" fmla="*/ 3 w 5387"/>
                <a:gd name="T51" fmla="*/ 21 h 5806"/>
                <a:gd name="T52" fmla="*/ 3 w 5387"/>
                <a:gd name="T53" fmla="*/ 21 h 5806"/>
                <a:gd name="T54" fmla="*/ 4 w 5387"/>
                <a:gd name="T55" fmla="*/ 21 h 5806"/>
                <a:gd name="T56" fmla="*/ 4 w 5387"/>
                <a:gd name="T57" fmla="*/ 21 h 5806"/>
                <a:gd name="T58" fmla="*/ 4 w 5387"/>
                <a:gd name="T59" fmla="*/ 21 h 5806"/>
                <a:gd name="T60" fmla="*/ 3 w 5387"/>
                <a:gd name="T61" fmla="*/ 21 h 5806"/>
                <a:gd name="T62" fmla="*/ 4 w 5387"/>
                <a:gd name="T63" fmla="*/ 22 h 5806"/>
                <a:gd name="T64" fmla="*/ 4 w 5387"/>
                <a:gd name="T65" fmla="*/ 22 h 5806"/>
                <a:gd name="T66" fmla="*/ 4 w 5387"/>
                <a:gd name="T67" fmla="*/ 22 h 5806"/>
                <a:gd name="T68" fmla="*/ 3 w 5387"/>
                <a:gd name="T69" fmla="*/ 21 h 5806"/>
                <a:gd name="T70" fmla="*/ 2 w 5387"/>
                <a:gd name="T71" fmla="*/ 21 h 5806"/>
                <a:gd name="T72" fmla="*/ 2 w 5387"/>
                <a:gd name="T73" fmla="*/ 20 h 5806"/>
                <a:gd name="T74" fmla="*/ 2 w 5387"/>
                <a:gd name="T75" fmla="*/ 21 h 5806"/>
                <a:gd name="T76" fmla="*/ 3 w 5387"/>
                <a:gd name="T77" fmla="*/ 22 h 5806"/>
                <a:gd name="T78" fmla="*/ 3 w 5387"/>
                <a:gd name="T79" fmla="*/ 22 h 5806"/>
                <a:gd name="T80" fmla="*/ 3 w 5387"/>
                <a:gd name="T81" fmla="*/ 22 h 5806"/>
                <a:gd name="T82" fmla="*/ 2 w 5387"/>
                <a:gd name="T83" fmla="*/ 21 h 5806"/>
                <a:gd name="T84" fmla="*/ 1 w 5387"/>
                <a:gd name="T85" fmla="*/ 19 h 5806"/>
                <a:gd name="T86" fmla="*/ 1 w 5387"/>
                <a:gd name="T87" fmla="*/ 20 h 5806"/>
                <a:gd name="T88" fmla="*/ 1 w 5387"/>
                <a:gd name="T89" fmla="*/ 20 h 5806"/>
                <a:gd name="T90" fmla="*/ 2 w 5387"/>
                <a:gd name="T91" fmla="*/ 21 h 5806"/>
                <a:gd name="T92" fmla="*/ 2 w 5387"/>
                <a:gd name="T93" fmla="*/ 21 h 5806"/>
                <a:gd name="T94" fmla="*/ 1 w 5387"/>
                <a:gd name="T95" fmla="*/ 21 h 5806"/>
                <a:gd name="T96" fmla="*/ 1 w 5387"/>
                <a:gd name="T97" fmla="*/ 19 h 5806"/>
                <a:gd name="T98" fmla="*/ 0 w 5387"/>
                <a:gd name="T99" fmla="*/ 18 h 5806"/>
                <a:gd name="T100" fmla="*/ 0 w 5387"/>
                <a:gd name="T101" fmla="*/ 18 h 5806"/>
                <a:gd name="T102" fmla="*/ 1 w 5387"/>
                <a:gd name="T103" fmla="*/ 20 h 5806"/>
                <a:gd name="T104" fmla="*/ 0 w 5387"/>
                <a:gd name="T105" fmla="*/ 18 h 5806"/>
                <a:gd name="T106" fmla="*/ 0 w 5387"/>
                <a:gd name="T107" fmla="*/ 16 h 5806"/>
                <a:gd name="T108" fmla="*/ 1 w 5387"/>
                <a:gd name="T109" fmla="*/ 12 h 5806"/>
                <a:gd name="T110" fmla="*/ 1 w 5387"/>
                <a:gd name="T111" fmla="*/ 8 h 5806"/>
                <a:gd name="T112" fmla="*/ 1 w 5387"/>
                <a:gd name="T113" fmla="*/ 7 h 5806"/>
                <a:gd name="T114" fmla="*/ 1 w 5387"/>
                <a:gd name="T115" fmla="*/ 2 h 5806"/>
                <a:gd name="T116" fmla="*/ 1 w 5387"/>
                <a:gd name="T117" fmla="*/ 0 h 5806"/>
                <a:gd name="T118" fmla="*/ 1 w 5387"/>
                <a:gd name="T119" fmla="*/ 0 h 5806"/>
                <a:gd name="T120" fmla="*/ 2 w 5387"/>
                <a:gd name="T121" fmla="*/ 2 h 5806"/>
                <a:gd name="T122" fmla="*/ 2 w 5387"/>
                <a:gd name="T123" fmla="*/ 5 h 5806"/>
                <a:gd name="T124" fmla="*/ 1 w 5387"/>
                <a:gd name="T125" fmla="*/ 6 h 580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387"/>
                <a:gd name="T190" fmla="*/ 0 h 5806"/>
                <a:gd name="T191" fmla="*/ 5387 w 5387"/>
                <a:gd name="T192" fmla="*/ 5806 h 580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387" h="5806">
                  <a:moveTo>
                    <a:pt x="1532" y="1829"/>
                  </a:moveTo>
                  <a:lnTo>
                    <a:pt x="1555" y="1879"/>
                  </a:lnTo>
                  <a:lnTo>
                    <a:pt x="1572" y="1933"/>
                  </a:lnTo>
                  <a:lnTo>
                    <a:pt x="1583" y="1988"/>
                  </a:lnTo>
                  <a:lnTo>
                    <a:pt x="1591" y="2045"/>
                  </a:lnTo>
                  <a:lnTo>
                    <a:pt x="1591" y="2101"/>
                  </a:lnTo>
                  <a:lnTo>
                    <a:pt x="1583" y="2159"/>
                  </a:lnTo>
                  <a:lnTo>
                    <a:pt x="1576" y="2220"/>
                  </a:lnTo>
                  <a:lnTo>
                    <a:pt x="1562" y="2282"/>
                  </a:lnTo>
                  <a:lnTo>
                    <a:pt x="1543" y="2343"/>
                  </a:lnTo>
                  <a:lnTo>
                    <a:pt x="1521" y="2404"/>
                  </a:lnTo>
                  <a:lnTo>
                    <a:pt x="1492" y="2468"/>
                  </a:lnTo>
                  <a:lnTo>
                    <a:pt x="1463" y="2532"/>
                  </a:lnTo>
                  <a:lnTo>
                    <a:pt x="1430" y="2599"/>
                  </a:lnTo>
                  <a:lnTo>
                    <a:pt x="1394" y="2663"/>
                  </a:lnTo>
                  <a:lnTo>
                    <a:pt x="1353" y="2729"/>
                  </a:lnTo>
                  <a:lnTo>
                    <a:pt x="1311" y="2796"/>
                  </a:lnTo>
                  <a:lnTo>
                    <a:pt x="1219" y="2930"/>
                  </a:lnTo>
                  <a:lnTo>
                    <a:pt x="1121" y="3064"/>
                  </a:lnTo>
                  <a:lnTo>
                    <a:pt x="1016" y="3199"/>
                  </a:lnTo>
                  <a:lnTo>
                    <a:pt x="907" y="3332"/>
                  </a:lnTo>
                  <a:lnTo>
                    <a:pt x="793" y="3463"/>
                  </a:lnTo>
                  <a:lnTo>
                    <a:pt x="681" y="3594"/>
                  </a:lnTo>
                  <a:lnTo>
                    <a:pt x="567" y="3719"/>
                  </a:lnTo>
                  <a:lnTo>
                    <a:pt x="459" y="3844"/>
                  </a:lnTo>
                  <a:lnTo>
                    <a:pt x="429" y="3879"/>
                  </a:lnTo>
                  <a:lnTo>
                    <a:pt x="404" y="3914"/>
                  </a:lnTo>
                  <a:lnTo>
                    <a:pt x="378" y="3948"/>
                  </a:lnTo>
                  <a:lnTo>
                    <a:pt x="360" y="3982"/>
                  </a:lnTo>
                  <a:lnTo>
                    <a:pt x="342" y="4015"/>
                  </a:lnTo>
                  <a:lnTo>
                    <a:pt x="327" y="4047"/>
                  </a:lnTo>
                  <a:lnTo>
                    <a:pt x="316" y="4078"/>
                  </a:lnTo>
                  <a:lnTo>
                    <a:pt x="309" y="4111"/>
                  </a:lnTo>
                  <a:lnTo>
                    <a:pt x="306" y="4140"/>
                  </a:lnTo>
                  <a:lnTo>
                    <a:pt x="302" y="4170"/>
                  </a:lnTo>
                  <a:lnTo>
                    <a:pt x="302" y="4199"/>
                  </a:lnTo>
                  <a:lnTo>
                    <a:pt x="302" y="4225"/>
                  </a:lnTo>
                  <a:lnTo>
                    <a:pt x="309" y="4252"/>
                  </a:lnTo>
                  <a:lnTo>
                    <a:pt x="316" y="4278"/>
                  </a:lnTo>
                  <a:lnTo>
                    <a:pt x="327" y="4306"/>
                  </a:lnTo>
                  <a:lnTo>
                    <a:pt x="338" y="4330"/>
                  </a:lnTo>
                  <a:lnTo>
                    <a:pt x="353" y="4354"/>
                  </a:lnTo>
                  <a:lnTo>
                    <a:pt x="371" y="4374"/>
                  </a:lnTo>
                  <a:lnTo>
                    <a:pt x="389" y="4396"/>
                  </a:lnTo>
                  <a:lnTo>
                    <a:pt x="411" y="4417"/>
                  </a:lnTo>
                  <a:lnTo>
                    <a:pt x="437" y="4438"/>
                  </a:lnTo>
                  <a:lnTo>
                    <a:pt x="461" y="4457"/>
                  </a:lnTo>
                  <a:lnTo>
                    <a:pt x="487" y="4473"/>
                  </a:lnTo>
                  <a:lnTo>
                    <a:pt x="517" y="4492"/>
                  </a:lnTo>
                  <a:lnTo>
                    <a:pt x="549" y="4508"/>
                  </a:lnTo>
                  <a:lnTo>
                    <a:pt x="582" y="4521"/>
                  </a:lnTo>
                  <a:lnTo>
                    <a:pt x="618" y="4534"/>
                  </a:lnTo>
                  <a:lnTo>
                    <a:pt x="655" y="4547"/>
                  </a:lnTo>
                  <a:lnTo>
                    <a:pt x="691" y="4558"/>
                  </a:lnTo>
                  <a:lnTo>
                    <a:pt x="731" y="4569"/>
                  </a:lnTo>
                  <a:lnTo>
                    <a:pt x="775" y="4577"/>
                  </a:lnTo>
                  <a:lnTo>
                    <a:pt x="815" y="4585"/>
                  </a:lnTo>
                  <a:lnTo>
                    <a:pt x="852" y="4591"/>
                  </a:lnTo>
                  <a:lnTo>
                    <a:pt x="888" y="4593"/>
                  </a:lnTo>
                  <a:lnTo>
                    <a:pt x="931" y="4593"/>
                  </a:lnTo>
                  <a:lnTo>
                    <a:pt x="979" y="4595"/>
                  </a:lnTo>
                  <a:lnTo>
                    <a:pt x="1081" y="4591"/>
                  </a:lnTo>
                  <a:lnTo>
                    <a:pt x="1197" y="4585"/>
                  </a:lnTo>
                  <a:lnTo>
                    <a:pt x="1325" y="4575"/>
                  </a:lnTo>
                  <a:lnTo>
                    <a:pt x="1460" y="4561"/>
                  </a:lnTo>
                  <a:lnTo>
                    <a:pt x="1598" y="4545"/>
                  </a:lnTo>
                  <a:lnTo>
                    <a:pt x="1736" y="4529"/>
                  </a:lnTo>
                  <a:lnTo>
                    <a:pt x="2016" y="4497"/>
                  </a:lnTo>
                  <a:lnTo>
                    <a:pt x="2279" y="4465"/>
                  </a:lnTo>
                  <a:lnTo>
                    <a:pt x="2394" y="4455"/>
                  </a:lnTo>
                  <a:lnTo>
                    <a:pt x="2500" y="4444"/>
                  </a:lnTo>
                  <a:lnTo>
                    <a:pt x="2591" y="4442"/>
                  </a:lnTo>
                  <a:lnTo>
                    <a:pt x="2664" y="4438"/>
                  </a:lnTo>
                  <a:lnTo>
                    <a:pt x="2723" y="4438"/>
                  </a:lnTo>
                  <a:lnTo>
                    <a:pt x="2781" y="4438"/>
                  </a:lnTo>
                  <a:lnTo>
                    <a:pt x="2828" y="4433"/>
                  </a:lnTo>
                  <a:lnTo>
                    <a:pt x="2875" y="4428"/>
                  </a:lnTo>
                  <a:lnTo>
                    <a:pt x="2918" y="4420"/>
                  </a:lnTo>
                  <a:lnTo>
                    <a:pt x="2959" y="4409"/>
                  </a:lnTo>
                  <a:lnTo>
                    <a:pt x="2995" y="4396"/>
                  </a:lnTo>
                  <a:lnTo>
                    <a:pt x="3028" y="4383"/>
                  </a:lnTo>
                  <a:lnTo>
                    <a:pt x="3061" y="4363"/>
                  </a:lnTo>
                  <a:lnTo>
                    <a:pt x="3094" y="4345"/>
                  </a:lnTo>
                  <a:lnTo>
                    <a:pt x="3123" y="4326"/>
                  </a:lnTo>
                  <a:lnTo>
                    <a:pt x="3155" y="4306"/>
                  </a:lnTo>
                  <a:lnTo>
                    <a:pt x="3217" y="4258"/>
                  </a:lnTo>
                  <a:lnTo>
                    <a:pt x="3291" y="4201"/>
                  </a:lnTo>
                  <a:lnTo>
                    <a:pt x="3275" y="4233"/>
                  </a:lnTo>
                  <a:lnTo>
                    <a:pt x="3257" y="4268"/>
                  </a:lnTo>
                  <a:lnTo>
                    <a:pt x="3229" y="4300"/>
                  </a:lnTo>
                  <a:lnTo>
                    <a:pt x="3195" y="4332"/>
                  </a:lnTo>
                  <a:lnTo>
                    <a:pt x="3158" y="4363"/>
                  </a:lnTo>
                  <a:lnTo>
                    <a:pt x="3118" y="4396"/>
                  </a:lnTo>
                  <a:lnTo>
                    <a:pt x="3075" y="4425"/>
                  </a:lnTo>
                  <a:lnTo>
                    <a:pt x="3028" y="4452"/>
                  </a:lnTo>
                  <a:lnTo>
                    <a:pt x="2977" y="4475"/>
                  </a:lnTo>
                  <a:lnTo>
                    <a:pt x="2930" y="4497"/>
                  </a:lnTo>
                  <a:lnTo>
                    <a:pt x="2878" y="4516"/>
                  </a:lnTo>
                  <a:lnTo>
                    <a:pt x="2831" y="4529"/>
                  </a:lnTo>
                  <a:lnTo>
                    <a:pt x="2785" y="4538"/>
                  </a:lnTo>
                  <a:lnTo>
                    <a:pt x="2740" y="4543"/>
                  </a:lnTo>
                  <a:lnTo>
                    <a:pt x="2719" y="4543"/>
                  </a:lnTo>
                  <a:lnTo>
                    <a:pt x="2700" y="4543"/>
                  </a:lnTo>
                  <a:lnTo>
                    <a:pt x="2683" y="4540"/>
                  </a:lnTo>
                  <a:lnTo>
                    <a:pt x="2664" y="4538"/>
                  </a:lnTo>
                  <a:lnTo>
                    <a:pt x="2628" y="4527"/>
                  </a:lnTo>
                  <a:lnTo>
                    <a:pt x="2588" y="4521"/>
                  </a:lnTo>
                  <a:lnTo>
                    <a:pt x="2544" y="4518"/>
                  </a:lnTo>
                  <a:lnTo>
                    <a:pt x="2496" y="4516"/>
                  </a:lnTo>
                  <a:lnTo>
                    <a:pt x="2450" y="4518"/>
                  </a:lnTo>
                  <a:lnTo>
                    <a:pt x="2398" y="4521"/>
                  </a:lnTo>
                  <a:lnTo>
                    <a:pt x="2348" y="4523"/>
                  </a:lnTo>
                  <a:lnTo>
                    <a:pt x="2296" y="4529"/>
                  </a:lnTo>
                  <a:lnTo>
                    <a:pt x="2194" y="4543"/>
                  </a:lnTo>
                  <a:lnTo>
                    <a:pt x="2100" y="4561"/>
                  </a:lnTo>
                  <a:lnTo>
                    <a:pt x="2016" y="4582"/>
                  </a:lnTo>
                  <a:lnTo>
                    <a:pt x="1947" y="4601"/>
                  </a:lnTo>
                  <a:lnTo>
                    <a:pt x="2035" y="4617"/>
                  </a:lnTo>
                  <a:lnTo>
                    <a:pt x="2129" y="4628"/>
                  </a:lnTo>
                  <a:lnTo>
                    <a:pt x="2235" y="4636"/>
                  </a:lnTo>
                  <a:lnTo>
                    <a:pt x="2348" y="4646"/>
                  </a:lnTo>
                  <a:lnTo>
                    <a:pt x="2460" y="4659"/>
                  </a:lnTo>
                  <a:lnTo>
                    <a:pt x="2573" y="4679"/>
                  </a:lnTo>
                  <a:lnTo>
                    <a:pt x="2631" y="4689"/>
                  </a:lnTo>
                  <a:lnTo>
                    <a:pt x="2686" y="4702"/>
                  </a:lnTo>
                  <a:lnTo>
                    <a:pt x="2740" y="4718"/>
                  </a:lnTo>
                  <a:lnTo>
                    <a:pt x="2792" y="4737"/>
                  </a:lnTo>
                  <a:lnTo>
                    <a:pt x="2842" y="4755"/>
                  </a:lnTo>
                  <a:lnTo>
                    <a:pt x="2894" y="4769"/>
                  </a:lnTo>
                  <a:lnTo>
                    <a:pt x="2944" y="4782"/>
                  </a:lnTo>
                  <a:lnTo>
                    <a:pt x="2992" y="4790"/>
                  </a:lnTo>
                  <a:lnTo>
                    <a:pt x="3039" y="4793"/>
                  </a:lnTo>
                  <a:lnTo>
                    <a:pt x="3087" y="4796"/>
                  </a:lnTo>
                  <a:lnTo>
                    <a:pt x="3134" y="4793"/>
                  </a:lnTo>
                  <a:lnTo>
                    <a:pt x="3177" y="4785"/>
                  </a:lnTo>
                  <a:lnTo>
                    <a:pt x="3220" y="4775"/>
                  </a:lnTo>
                  <a:lnTo>
                    <a:pt x="3265" y="4761"/>
                  </a:lnTo>
                  <a:lnTo>
                    <a:pt x="3305" y="4742"/>
                  </a:lnTo>
                  <a:lnTo>
                    <a:pt x="3345" y="4718"/>
                  </a:lnTo>
                  <a:lnTo>
                    <a:pt x="3381" y="4692"/>
                  </a:lnTo>
                  <a:lnTo>
                    <a:pt x="3417" y="4659"/>
                  </a:lnTo>
                  <a:lnTo>
                    <a:pt x="3450" y="4625"/>
                  </a:lnTo>
                  <a:lnTo>
                    <a:pt x="3483" y="4582"/>
                  </a:lnTo>
                  <a:lnTo>
                    <a:pt x="3483" y="4604"/>
                  </a:lnTo>
                  <a:lnTo>
                    <a:pt x="3476" y="4622"/>
                  </a:lnTo>
                  <a:lnTo>
                    <a:pt x="3469" y="4641"/>
                  </a:lnTo>
                  <a:lnTo>
                    <a:pt x="3461" y="4659"/>
                  </a:lnTo>
                  <a:lnTo>
                    <a:pt x="3450" y="4679"/>
                  </a:lnTo>
                  <a:lnTo>
                    <a:pt x="3436" y="4694"/>
                  </a:lnTo>
                  <a:lnTo>
                    <a:pt x="3421" y="4711"/>
                  </a:lnTo>
                  <a:lnTo>
                    <a:pt x="3407" y="4727"/>
                  </a:lnTo>
                  <a:lnTo>
                    <a:pt x="3367" y="4755"/>
                  </a:lnTo>
                  <a:lnTo>
                    <a:pt x="3322" y="4782"/>
                  </a:lnTo>
                  <a:lnTo>
                    <a:pt x="3275" y="4803"/>
                  </a:lnTo>
                  <a:lnTo>
                    <a:pt x="3220" y="4823"/>
                  </a:lnTo>
                  <a:lnTo>
                    <a:pt x="3167" y="4838"/>
                  </a:lnTo>
                  <a:lnTo>
                    <a:pt x="3108" y="4849"/>
                  </a:lnTo>
                  <a:lnTo>
                    <a:pt x="3051" y="4857"/>
                  </a:lnTo>
                  <a:lnTo>
                    <a:pt x="2988" y="4860"/>
                  </a:lnTo>
                  <a:lnTo>
                    <a:pt x="2930" y="4860"/>
                  </a:lnTo>
                  <a:lnTo>
                    <a:pt x="2868" y="4854"/>
                  </a:lnTo>
                  <a:lnTo>
                    <a:pt x="2810" y="4847"/>
                  </a:lnTo>
                  <a:lnTo>
                    <a:pt x="2755" y="4833"/>
                  </a:lnTo>
                  <a:lnTo>
                    <a:pt x="2697" y="4814"/>
                  </a:lnTo>
                  <a:lnTo>
                    <a:pt x="2631" y="4798"/>
                  </a:lnTo>
                  <a:lnTo>
                    <a:pt x="2558" y="4782"/>
                  </a:lnTo>
                  <a:lnTo>
                    <a:pt x="2479" y="4766"/>
                  </a:lnTo>
                  <a:lnTo>
                    <a:pt x="2307" y="4737"/>
                  </a:lnTo>
                  <a:lnTo>
                    <a:pt x="2129" y="4711"/>
                  </a:lnTo>
                  <a:lnTo>
                    <a:pt x="1954" y="4687"/>
                  </a:lnTo>
                  <a:lnTo>
                    <a:pt x="1791" y="4668"/>
                  </a:lnTo>
                  <a:lnTo>
                    <a:pt x="1653" y="4654"/>
                  </a:lnTo>
                  <a:lnTo>
                    <a:pt x="1543" y="4649"/>
                  </a:lnTo>
                  <a:lnTo>
                    <a:pt x="1484" y="4652"/>
                  </a:lnTo>
                  <a:lnTo>
                    <a:pt x="1430" y="4654"/>
                  </a:lnTo>
                  <a:lnTo>
                    <a:pt x="1372" y="4659"/>
                  </a:lnTo>
                  <a:lnTo>
                    <a:pt x="1311" y="4665"/>
                  </a:lnTo>
                  <a:lnTo>
                    <a:pt x="1245" y="4676"/>
                  </a:lnTo>
                  <a:lnTo>
                    <a:pt x="1171" y="4687"/>
                  </a:lnTo>
                  <a:lnTo>
                    <a:pt x="1088" y="4700"/>
                  </a:lnTo>
                  <a:lnTo>
                    <a:pt x="993" y="4718"/>
                  </a:lnTo>
                  <a:lnTo>
                    <a:pt x="1088" y="4727"/>
                  </a:lnTo>
                  <a:lnTo>
                    <a:pt x="1187" y="4740"/>
                  </a:lnTo>
                  <a:lnTo>
                    <a:pt x="1289" y="4759"/>
                  </a:lnTo>
                  <a:lnTo>
                    <a:pt x="1394" y="4777"/>
                  </a:lnTo>
                  <a:lnTo>
                    <a:pt x="1608" y="4825"/>
                  </a:lnTo>
                  <a:lnTo>
                    <a:pt x="1835" y="4882"/>
                  </a:lnTo>
                  <a:lnTo>
                    <a:pt x="2063" y="4939"/>
                  </a:lnTo>
                  <a:lnTo>
                    <a:pt x="2301" y="4998"/>
                  </a:lnTo>
                  <a:lnTo>
                    <a:pt x="2420" y="5025"/>
                  </a:lnTo>
                  <a:lnTo>
                    <a:pt x="2541" y="5051"/>
                  </a:lnTo>
                  <a:lnTo>
                    <a:pt x="2660" y="5075"/>
                  </a:lnTo>
                  <a:lnTo>
                    <a:pt x="2781" y="5099"/>
                  </a:lnTo>
                  <a:lnTo>
                    <a:pt x="2875" y="5113"/>
                  </a:lnTo>
                  <a:lnTo>
                    <a:pt x="2970" y="5126"/>
                  </a:lnTo>
                  <a:lnTo>
                    <a:pt x="3065" y="5137"/>
                  </a:lnTo>
                  <a:lnTo>
                    <a:pt x="3158" y="5145"/>
                  </a:lnTo>
                  <a:lnTo>
                    <a:pt x="3250" y="5150"/>
                  </a:lnTo>
                  <a:lnTo>
                    <a:pt x="3341" y="5153"/>
                  </a:lnTo>
                  <a:lnTo>
                    <a:pt x="3429" y="5153"/>
                  </a:lnTo>
                  <a:lnTo>
                    <a:pt x="3512" y="5153"/>
                  </a:lnTo>
                  <a:lnTo>
                    <a:pt x="3588" y="5147"/>
                  </a:lnTo>
                  <a:lnTo>
                    <a:pt x="3661" y="5140"/>
                  </a:lnTo>
                  <a:lnTo>
                    <a:pt x="3726" y="5132"/>
                  </a:lnTo>
                  <a:lnTo>
                    <a:pt x="3785" y="5119"/>
                  </a:lnTo>
                  <a:lnTo>
                    <a:pt x="3811" y="5110"/>
                  </a:lnTo>
                  <a:lnTo>
                    <a:pt x="3837" y="5103"/>
                  </a:lnTo>
                  <a:lnTo>
                    <a:pt x="3858" y="5094"/>
                  </a:lnTo>
                  <a:lnTo>
                    <a:pt x="3876" y="5086"/>
                  </a:lnTo>
                  <a:lnTo>
                    <a:pt x="3894" y="5075"/>
                  </a:lnTo>
                  <a:lnTo>
                    <a:pt x="3909" y="5066"/>
                  </a:lnTo>
                  <a:lnTo>
                    <a:pt x="3920" y="5055"/>
                  </a:lnTo>
                  <a:lnTo>
                    <a:pt x="3927" y="5040"/>
                  </a:lnTo>
                  <a:lnTo>
                    <a:pt x="3942" y="5018"/>
                  </a:lnTo>
                  <a:lnTo>
                    <a:pt x="3956" y="4996"/>
                  </a:lnTo>
                  <a:lnTo>
                    <a:pt x="3975" y="4977"/>
                  </a:lnTo>
                  <a:lnTo>
                    <a:pt x="3992" y="4959"/>
                  </a:lnTo>
                  <a:lnTo>
                    <a:pt x="4015" y="4943"/>
                  </a:lnTo>
                  <a:lnTo>
                    <a:pt x="4036" y="4926"/>
                  </a:lnTo>
                  <a:lnTo>
                    <a:pt x="4062" y="4913"/>
                  </a:lnTo>
                  <a:lnTo>
                    <a:pt x="4087" y="4900"/>
                  </a:lnTo>
                  <a:lnTo>
                    <a:pt x="4117" y="4889"/>
                  </a:lnTo>
                  <a:lnTo>
                    <a:pt x="4148" y="4878"/>
                  </a:lnTo>
                  <a:lnTo>
                    <a:pt x="4186" y="4871"/>
                  </a:lnTo>
                  <a:lnTo>
                    <a:pt x="4222" y="4860"/>
                  </a:lnTo>
                  <a:lnTo>
                    <a:pt x="4305" y="4847"/>
                  </a:lnTo>
                  <a:lnTo>
                    <a:pt x="4404" y="4836"/>
                  </a:lnTo>
                  <a:lnTo>
                    <a:pt x="4291" y="4876"/>
                  </a:lnTo>
                  <a:lnTo>
                    <a:pt x="4196" y="4913"/>
                  </a:lnTo>
                  <a:lnTo>
                    <a:pt x="4160" y="4932"/>
                  </a:lnTo>
                  <a:lnTo>
                    <a:pt x="4124" y="4950"/>
                  </a:lnTo>
                  <a:lnTo>
                    <a:pt x="4091" y="4969"/>
                  </a:lnTo>
                  <a:lnTo>
                    <a:pt x="4065" y="4987"/>
                  </a:lnTo>
                  <a:lnTo>
                    <a:pt x="4040" y="5009"/>
                  </a:lnTo>
                  <a:lnTo>
                    <a:pt x="4018" y="5027"/>
                  </a:lnTo>
                  <a:lnTo>
                    <a:pt x="3999" y="5049"/>
                  </a:lnTo>
                  <a:lnTo>
                    <a:pt x="3985" y="5070"/>
                  </a:lnTo>
                  <a:lnTo>
                    <a:pt x="3970" y="5092"/>
                  </a:lnTo>
                  <a:lnTo>
                    <a:pt x="3960" y="5116"/>
                  </a:lnTo>
                  <a:lnTo>
                    <a:pt x="3949" y="5140"/>
                  </a:lnTo>
                  <a:lnTo>
                    <a:pt x="3942" y="5167"/>
                  </a:lnTo>
                  <a:lnTo>
                    <a:pt x="3970" y="5171"/>
                  </a:lnTo>
                  <a:lnTo>
                    <a:pt x="3999" y="5171"/>
                  </a:lnTo>
                  <a:lnTo>
                    <a:pt x="4036" y="5169"/>
                  </a:lnTo>
                  <a:lnTo>
                    <a:pt x="4069" y="5167"/>
                  </a:lnTo>
                  <a:lnTo>
                    <a:pt x="4146" y="5156"/>
                  </a:lnTo>
                  <a:lnTo>
                    <a:pt x="4226" y="5145"/>
                  </a:lnTo>
                  <a:lnTo>
                    <a:pt x="4265" y="5140"/>
                  </a:lnTo>
                  <a:lnTo>
                    <a:pt x="4305" y="5137"/>
                  </a:lnTo>
                  <a:lnTo>
                    <a:pt x="4342" y="5134"/>
                  </a:lnTo>
                  <a:lnTo>
                    <a:pt x="4383" y="5137"/>
                  </a:lnTo>
                  <a:lnTo>
                    <a:pt x="4419" y="5142"/>
                  </a:lnTo>
                  <a:lnTo>
                    <a:pt x="4450" y="5150"/>
                  </a:lnTo>
                  <a:lnTo>
                    <a:pt x="4484" y="5161"/>
                  </a:lnTo>
                  <a:lnTo>
                    <a:pt x="4516" y="5180"/>
                  </a:lnTo>
                  <a:lnTo>
                    <a:pt x="4545" y="5196"/>
                  </a:lnTo>
                  <a:lnTo>
                    <a:pt x="4582" y="5211"/>
                  </a:lnTo>
                  <a:lnTo>
                    <a:pt x="4626" y="5224"/>
                  </a:lnTo>
                  <a:lnTo>
                    <a:pt x="4673" y="5235"/>
                  </a:lnTo>
                  <a:lnTo>
                    <a:pt x="4725" y="5244"/>
                  </a:lnTo>
                  <a:lnTo>
                    <a:pt x="4779" y="5249"/>
                  </a:lnTo>
                  <a:lnTo>
                    <a:pt x="4834" y="5252"/>
                  </a:lnTo>
                  <a:lnTo>
                    <a:pt x="4896" y="5249"/>
                  </a:lnTo>
                  <a:lnTo>
                    <a:pt x="4957" y="5246"/>
                  </a:lnTo>
                  <a:lnTo>
                    <a:pt x="5019" y="5241"/>
                  </a:lnTo>
                  <a:lnTo>
                    <a:pt x="5081" y="5230"/>
                  </a:lnTo>
                  <a:lnTo>
                    <a:pt x="5143" y="5219"/>
                  </a:lnTo>
                  <a:lnTo>
                    <a:pt x="5205" y="5204"/>
                  </a:lnTo>
                  <a:lnTo>
                    <a:pt x="5266" y="5185"/>
                  </a:lnTo>
                  <a:lnTo>
                    <a:pt x="5328" y="5163"/>
                  </a:lnTo>
                  <a:lnTo>
                    <a:pt x="5387" y="5140"/>
                  </a:lnTo>
                  <a:lnTo>
                    <a:pt x="5321" y="5169"/>
                  </a:lnTo>
                  <a:lnTo>
                    <a:pt x="5255" y="5198"/>
                  </a:lnTo>
                  <a:lnTo>
                    <a:pt x="5186" y="5219"/>
                  </a:lnTo>
                  <a:lnTo>
                    <a:pt x="5121" y="5241"/>
                  </a:lnTo>
                  <a:lnTo>
                    <a:pt x="5051" y="5255"/>
                  </a:lnTo>
                  <a:lnTo>
                    <a:pt x="4986" y="5268"/>
                  </a:lnTo>
                  <a:lnTo>
                    <a:pt x="4920" y="5276"/>
                  </a:lnTo>
                  <a:lnTo>
                    <a:pt x="4858" y="5281"/>
                  </a:lnTo>
                  <a:lnTo>
                    <a:pt x="4801" y="5283"/>
                  </a:lnTo>
                  <a:lnTo>
                    <a:pt x="4742" y="5281"/>
                  </a:lnTo>
                  <a:lnTo>
                    <a:pt x="4688" y="5278"/>
                  </a:lnTo>
                  <a:lnTo>
                    <a:pt x="4640" y="5272"/>
                  </a:lnTo>
                  <a:lnTo>
                    <a:pt x="4597" y="5265"/>
                  </a:lnTo>
                  <a:lnTo>
                    <a:pt x="4557" y="5255"/>
                  </a:lnTo>
                  <a:lnTo>
                    <a:pt x="4528" y="5241"/>
                  </a:lnTo>
                  <a:lnTo>
                    <a:pt x="4502" y="5228"/>
                  </a:lnTo>
                  <a:lnTo>
                    <a:pt x="4476" y="5215"/>
                  </a:lnTo>
                  <a:lnTo>
                    <a:pt x="4450" y="5206"/>
                  </a:lnTo>
                  <a:lnTo>
                    <a:pt x="4422" y="5198"/>
                  </a:lnTo>
                  <a:lnTo>
                    <a:pt x="4393" y="5196"/>
                  </a:lnTo>
                  <a:lnTo>
                    <a:pt x="4357" y="5193"/>
                  </a:lnTo>
                  <a:lnTo>
                    <a:pt x="4324" y="5196"/>
                  </a:lnTo>
                  <a:lnTo>
                    <a:pt x="4288" y="5196"/>
                  </a:lnTo>
                  <a:lnTo>
                    <a:pt x="4250" y="5200"/>
                  </a:lnTo>
                  <a:lnTo>
                    <a:pt x="4106" y="5224"/>
                  </a:lnTo>
                  <a:lnTo>
                    <a:pt x="3978" y="5246"/>
                  </a:lnTo>
                  <a:lnTo>
                    <a:pt x="3920" y="5255"/>
                  </a:lnTo>
                  <a:lnTo>
                    <a:pt x="3861" y="5259"/>
                  </a:lnTo>
                  <a:lnTo>
                    <a:pt x="3800" y="5263"/>
                  </a:lnTo>
                  <a:lnTo>
                    <a:pt x="3726" y="5263"/>
                  </a:lnTo>
                  <a:lnTo>
                    <a:pt x="3643" y="5259"/>
                  </a:lnTo>
                  <a:lnTo>
                    <a:pt x="3545" y="5252"/>
                  </a:lnTo>
                  <a:lnTo>
                    <a:pt x="3432" y="5241"/>
                  </a:lnTo>
                  <a:lnTo>
                    <a:pt x="3297" y="5222"/>
                  </a:lnTo>
                  <a:lnTo>
                    <a:pt x="3254" y="5239"/>
                  </a:lnTo>
                  <a:lnTo>
                    <a:pt x="3220" y="5255"/>
                  </a:lnTo>
                  <a:lnTo>
                    <a:pt x="3206" y="5263"/>
                  </a:lnTo>
                  <a:lnTo>
                    <a:pt x="3195" y="5270"/>
                  </a:lnTo>
                  <a:lnTo>
                    <a:pt x="3189" y="5278"/>
                  </a:lnTo>
                  <a:lnTo>
                    <a:pt x="3184" y="5286"/>
                  </a:lnTo>
                  <a:lnTo>
                    <a:pt x="3184" y="5294"/>
                  </a:lnTo>
                  <a:lnTo>
                    <a:pt x="3184" y="5303"/>
                  </a:lnTo>
                  <a:lnTo>
                    <a:pt x="3192" y="5310"/>
                  </a:lnTo>
                  <a:lnTo>
                    <a:pt x="3199" y="5318"/>
                  </a:lnTo>
                  <a:lnTo>
                    <a:pt x="3213" y="5326"/>
                  </a:lnTo>
                  <a:lnTo>
                    <a:pt x="3232" y="5334"/>
                  </a:lnTo>
                  <a:lnTo>
                    <a:pt x="3254" y="5342"/>
                  </a:lnTo>
                  <a:lnTo>
                    <a:pt x="3279" y="5351"/>
                  </a:lnTo>
                  <a:lnTo>
                    <a:pt x="3341" y="5358"/>
                  </a:lnTo>
                  <a:lnTo>
                    <a:pt x="3421" y="5361"/>
                  </a:lnTo>
                  <a:lnTo>
                    <a:pt x="3512" y="5361"/>
                  </a:lnTo>
                  <a:lnTo>
                    <a:pt x="3614" y="5361"/>
                  </a:lnTo>
                  <a:lnTo>
                    <a:pt x="3723" y="5361"/>
                  </a:lnTo>
                  <a:lnTo>
                    <a:pt x="3840" y="5358"/>
                  </a:lnTo>
                  <a:lnTo>
                    <a:pt x="3960" y="5358"/>
                  </a:lnTo>
                  <a:lnTo>
                    <a:pt x="4087" y="5358"/>
                  </a:lnTo>
                  <a:lnTo>
                    <a:pt x="4146" y="5361"/>
                  </a:lnTo>
                  <a:lnTo>
                    <a:pt x="4203" y="5366"/>
                  </a:lnTo>
                  <a:lnTo>
                    <a:pt x="4258" y="5374"/>
                  </a:lnTo>
                  <a:lnTo>
                    <a:pt x="4312" y="5382"/>
                  </a:lnTo>
                  <a:lnTo>
                    <a:pt x="4338" y="5384"/>
                  </a:lnTo>
                  <a:lnTo>
                    <a:pt x="4364" y="5388"/>
                  </a:lnTo>
                  <a:lnTo>
                    <a:pt x="4390" y="5388"/>
                  </a:lnTo>
                  <a:lnTo>
                    <a:pt x="4414" y="5384"/>
                  </a:lnTo>
                  <a:lnTo>
                    <a:pt x="4440" y="5382"/>
                  </a:lnTo>
                  <a:lnTo>
                    <a:pt x="4466" y="5377"/>
                  </a:lnTo>
                  <a:lnTo>
                    <a:pt x="4491" y="5369"/>
                  </a:lnTo>
                  <a:lnTo>
                    <a:pt x="4516" y="5358"/>
                  </a:lnTo>
                  <a:lnTo>
                    <a:pt x="4542" y="5347"/>
                  </a:lnTo>
                  <a:lnTo>
                    <a:pt x="4571" y="5342"/>
                  </a:lnTo>
                  <a:lnTo>
                    <a:pt x="4597" y="5337"/>
                  </a:lnTo>
                  <a:lnTo>
                    <a:pt x="4623" y="5337"/>
                  </a:lnTo>
                  <a:lnTo>
                    <a:pt x="4652" y="5340"/>
                  </a:lnTo>
                  <a:lnTo>
                    <a:pt x="4680" y="5345"/>
                  </a:lnTo>
                  <a:lnTo>
                    <a:pt x="4706" y="5351"/>
                  </a:lnTo>
                  <a:lnTo>
                    <a:pt x="4735" y="5361"/>
                  </a:lnTo>
                  <a:lnTo>
                    <a:pt x="4863" y="5408"/>
                  </a:lnTo>
                  <a:lnTo>
                    <a:pt x="5005" y="5465"/>
                  </a:lnTo>
                  <a:lnTo>
                    <a:pt x="4844" y="5423"/>
                  </a:lnTo>
                  <a:lnTo>
                    <a:pt x="4709" y="5388"/>
                  </a:lnTo>
                  <a:lnTo>
                    <a:pt x="4680" y="5382"/>
                  </a:lnTo>
                  <a:lnTo>
                    <a:pt x="4652" y="5379"/>
                  </a:lnTo>
                  <a:lnTo>
                    <a:pt x="4626" y="5377"/>
                  </a:lnTo>
                  <a:lnTo>
                    <a:pt x="4604" y="5377"/>
                  </a:lnTo>
                  <a:lnTo>
                    <a:pt x="4586" y="5379"/>
                  </a:lnTo>
                  <a:lnTo>
                    <a:pt x="4568" y="5384"/>
                  </a:lnTo>
                  <a:lnTo>
                    <a:pt x="4550" y="5393"/>
                  </a:lnTo>
                  <a:lnTo>
                    <a:pt x="4538" y="5404"/>
                  </a:lnTo>
                  <a:lnTo>
                    <a:pt x="4524" y="5414"/>
                  </a:lnTo>
                  <a:lnTo>
                    <a:pt x="4509" y="5425"/>
                  </a:lnTo>
                  <a:lnTo>
                    <a:pt x="4488" y="5430"/>
                  </a:lnTo>
                  <a:lnTo>
                    <a:pt x="4469" y="5436"/>
                  </a:lnTo>
                  <a:lnTo>
                    <a:pt x="4419" y="5438"/>
                  </a:lnTo>
                  <a:lnTo>
                    <a:pt x="4367" y="5436"/>
                  </a:lnTo>
                  <a:lnTo>
                    <a:pt x="4312" y="5430"/>
                  </a:lnTo>
                  <a:lnTo>
                    <a:pt x="4265" y="5427"/>
                  </a:lnTo>
                  <a:lnTo>
                    <a:pt x="4222" y="5425"/>
                  </a:lnTo>
                  <a:lnTo>
                    <a:pt x="4189" y="5427"/>
                  </a:lnTo>
                  <a:lnTo>
                    <a:pt x="4262" y="5438"/>
                  </a:lnTo>
                  <a:lnTo>
                    <a:pt x="4338" y="5449"/>
                  </a:lnTo>
                  <a:lnTo>
                    <a:pt x="4357" y="5452"/>
                  </a:lnTo>
                  <a:lnTo>
                    <a:pt x="4374" y="5456"/>
                  </a:lnTo>
                  <a:lnTo>
                    <a:pt x="4390" y="5462"/>
                  </a:lnTo>
                  <a:lnTo>
                    <a:pt x="4400" y="5473"/>
                  </a:lnTo>
                  <a:lnTo>
                    <a:pt x="4411" y="5481"/>
                  </a:lnTo>
                  <a:lnTo>
                    <a:pt x="4422" y="5494"/>
                  </a:lnTo>
                  <a:lnTo>
                    <a:pt x="4429" y="5510"/>
                  </a:lnTo>
                  <a:lnTo>
                    <a:pt x="4433" y="5526"/>
                  </a:lnTo>
                  <a:lnTo>
                    <a:pt x="4433" y="5537"/>
                  </a:lnTo>
                  <a:lnTo>
                    <a:pt x="4436" y="5544"/>
                  </a:lnTo>
                  <a:lnTo>
                    <a:pt x="4443" y="5553"/>
                  </a:lnTo>
                  <a:lnTo>
                    <a:pt x="4450" y="5561"/>
                  </a:lnTo>
                  <a:lnTo>
                    <a:pt x="4469" y="5574"/>
                  </a:lnTo>
                  <a:lnTo>
                    <a:pt x="4495" y="5585"/>
                  </a:lnTo>
                  <a:lnTo>
                    <a:pt x="4557" y="5605"/>
                  </a:lnTo>
                  <a:lnTo>
                    <a:pt x="4623" y="5627"/>
                  </a:lnTo>
                  <a:lnTo>
                    <a:pt x="4654" y="5638"/>
                  </a:lnTo>
                  <a:lnTo>
                    <a:pt x="4688" y="5651"/>
                  </a:lnTo>
                  <a:lnTo>
                    <a:pt x="4716" y="5668"/>
                  </a:lnTo>
                  <a:lnTo>
                    <a:pt x="4742" y="5684"/>
                  </a:lnTo>
                  <a:lnTo>
                    <a:pt x="4749" y="5694"/>
                  </a:lnTo>
                  <a:lnTo>
                    <a:pt x="4761" y="5705"/>
                  </a:lnTo>
                  <a:lnTo>
                    <a:pt x="4768" y="5718"/>
                  </a:lnTo>
                  <a:lnTo>
                    <a:pt x="4775" y="5728"/>
                  </a:lnTo>
                  <a:lnTo>
                    <a:pt x="4779" y="5745"/>
                  </a:lnTo>
                  <a:lnTo>
                    <a:pt x="4779" y="5758"/>
                  </a:lnTo>
                  <a:lnTo>
                    <a:pt x="4779" y="5774"/>
                  </a:lnTo>
                  <a:lnTo>
                    <a:pt x="4775" y="5793"/>
                  </a:lnTo>
                  <a:lnTo>
                    <a:pt x="4764" y="5761"/>
                  </a:lnTo>
                  <a:lnTo>
                    <a:pt x="4746" y="5734"/>
                  </a:lnTo>
                  <a:lnTo>
                    <a:pt x="4728" y="5713"/>
                  </a:lnTo>
                  <a:lnTo>
                    <a:pt x="4702" y="5694"/>
                  </a:lnTo>
                  <a:lnTo>
                    <a:pt x="4677" y="5678"/>
                  </a:lnTo>
                  <a:lnTo>
                    <a:pt x="4647" y="5668"/>
                  </a:lnTo>
                  <a:lnTo>
                    <a:pt x="4614" y="5657"/>
                  </a:lnTo>
                  <a:lnTo>
                    <a:pt x="4582" y="5649"/>
                  </a:lnTo>
                  <a:lnTo>
                    <a:pt x="4521" y="5633"/>
                  </a:lnTo>
                  <a:lnTo>
                    <a:pt x="4459" y="5614"/>
                  </a:lnTo>
                  <a:lnTo>
                    <a:pt x="4429" y="5603"/>
                  </a:lnTo>
                  <a:lnTo>
                    <a:pt x="4404" y="5588"/>
                  </a:lnTo>
                  <a:lnTo>
                    <a:pt x="4383" y="5572"/>
                  </a:lnTo>
                  <a:lnTo>
                    <a:pt x="4360" y="5550"/>
                  </a:lnTo>
                  <a:lnTo>
                    <a:pt x="4342" y="5529"/>
                  </a:lnTo>
                  <a:lnTo>
                    <a:pt x="4320" y="5510"/>
                  </a:lnTo>
                  <a:lnTo>
                    <a:pt x="4291" y="5497"/>
                  </a:lnTo>
                  <a:lnTo>
                    <a:pt x="4262" y="5486"/>
                  </a:lnTo>
                  <a:lnTo>
                    <a:pt x="4229" y="5481"/>
                  </a:lnTo>
                  <a:lnTo>
                    <a:pt x="4196" y="5476"/>
                  </a:lnTo>
                  <a:lnTo>
                    <a:pt x="4160" y="5470"/>
                  </a:lnTo>
                  <a:lnTo>
                    <a:pt x="4124" y="5470"/>
                  </a:lnTo>
                  <a:lnTo>
                    <a:pt x="3978" y="5473"/>
                  </a:lnTo>
                  <a:lnTo>
                    <a:pt x="3851" y="5473"/>
                  </a:lnTo>
                  <a:lnTo>
                    <a:pt x="3730" y="5465"/>
                  </a:lnTo>
                  <a:lnTo>
                    <a:pt x="3596" y="5460"/>
                  </a:lnTo>
                  <a:lnTo>
                    <a:pt x="3461" y="5454"/>
                  </a:lnTo>
                  <a:lnTo>
                    <a:pt x="3331" y="5443"/>
                  </a:lnTo>
                  <a:lnTo>
                    <a:pt x="3272" y="5436"/>
                  </a:lnTo>
                  <a:lnTo>
                    <a:pt x="3213" y="5425"/>
                  </a:lnTo>
                  <a:lnTo>
                    <a:pt x="3158" y="5412"/>
                  </a:lnTo>
                  <a:lnTo>
                    <a:pt x="3111" y="5393"/>
                  </a:lnTo>
                  <a:lnTo>
                    <a:pt x="3090" y="5382"/>
                  </a:lnTo>
                  <a:lnTo>
                    <a:pt x="3068" y="5369"/>
                  </a:lnTo>
                  <a:lnTo>
                    <a:pt x="3051" y="5355"/>
                  </a:lnTo>
                  <a:lnTo>
                    <a:pt x="3035" y="5342"/>
                  </a:lnTo>
                  <a:lnTo>
                    <a:pt x="3021" y="5326"/>
                  </a:lnTo>
                  <a:lnTo>
                    <a:pt x="3010" y="5310"/>
                  </a:lnTo>
                  <a:lnTo>
                    <a:pt x="2999" y="5292"/>
                  </a:lnTo>
                  <a:lnTo>
                    <a:pt x="2992" y="5270"/>
                  </a:lnTo>
                  <a:lnTo>
                    <a:pt x="2926" y="5263"/>
                  </a:lnTo>
                  <a:lnTo>
                    <a:pt x="2857" y="5252"/>
                  </a:lnTo>
                  <a:lnTo>
                    <a:pt x="2788" y="5241"/>
                  </a:lnTo>
                  <a:lnTo>
                    <a:pt x="2714" y="5224"/>
                  </a:lnTo>
                  <a:lnTo>
                    <a:pt x="2646" y="5211"/>
                  </a:lnTo>
                  <a:lnTo>
                    <a:pt x="2573" y="5193"/>
                  </a:lnTo>
                  <a:lnTo>
                    <a:pt x="2507" y="5177"/>
                  </a:lnTo>
                  <a:lnTo>
                    <a:pt x="2443" y="5156"/>
                  </a:lnTo>
                  <a:lnTo>
                    <a:pt x="2446" y="5171"/>
                  </a:lnTo>
                  <a:lnTo>
                    <a:pt x="2457" y="5187"/>
                  </a:lnTo>
                  <a:lnTo>
                    <a:pt x="2471" y="5209"/>
                  </a:lnTo>
                  <a:lnTo>
                    <a:pt x="2493" y="5233"/>
                  </a:lnTo>
                  <a:lnTo>
                    <a:pt x="2519" y="5259"/>
                  </a:lnTo>
                  <a:lnTo>
                    <a:pt x="2551" y="5286"/>
                  </a:lnTo>
                  <a:lnTo>
                    <a:pt x="2584" y="5313"/>
                  </a:lnTo>
                  <a:lnTo>
                    <a:pt x="2624" y="5342"/>
                  </a:lnTo>
                  <a:lnTo>
                    <a:pt x="2664" y="5371"/>
                  </a:lnTo>
                  <a:lnTo>
                    <a:pt x="2708" y="5399"/>
                  </a:lnTo>
                  <a:lnTo>
                    <a:pt x="2751" y="5423"/>
                  </a:lnTo>
                  <a:lnTo>
                    <a:pt x="2799" y="5447"/>
                  </a:lnTo>
                  <a:lnTo>
                    <a:pt x="2847" y="5467"/>
                  </a:lnTo>
                  <a:lnTo>
                    <a:pt x="2894" y="5486"/>
                  </a:lnTo>
                  <a:lnTo>
                    <a:pt x="2940" y="5500"/>
                  </a:lnTo>
                  <a:lnTo>
                    <a:pt x="2988" y="5510"/>
                  </a:lnTo>
                  <a:lnTo>
                    <a:pt x="3094" y="5524"/>
                  </a:lnTo>
                  <a:lnTo>
                    <a:pt x="3213" y="5535"/>
                  </a:lnTo>
                  <a:lnTo>
                    <a:pt x="3279" y="5542"/>
                  </a:lnTo>
                  <a:lnTo>
                    <a:pt x="3345" y="5550"/>
                  </a:lnTo>
                  <a:lnTo>
                    <a:pt x="3410" y="5558"/>
                  </a:lnTo>
                  <a:lnTo>
                    <a:pt x="3476" y="5572"/>
                  </a:lnTo>
                  <a:lnTo>
                    <a:pt x="3541" y="5588"/>
                  </a:lnTo>
                  <a:lnTo>
                    <a:pt x="3602" y="5603"/>
                  </a:lnTo>
                  <a:lnTo>
                    <a:pt x="3661" y="5625"/>
                  </a:lnTo>
                  <a:lnTo>
                    <a:pt x="3712" y="5651"/>
                  </a:lnTo>
                  <a:lnTo>
                    <a:pt x="3738" y="5668"/>
                  </a:lnTo>
                  <a:lnTo>
                    <a:pt x="3759" y="5684"/>
                  </a:lnTo>
                  <a:lnTo>
                    <a:pt x="3782" y="5699"/>
                  </a:lnTo>
                  <a:lnTo>
                    <a:pt x="3803" y="5718"/>
                  </a:lnTo>
                  <a:lnTo>
                    <a:pt x="3821" y="5737"/>
                  </a:lnTo>
                  <a:lnTo>
                    <a:pt x="3837" y="5758"/>
                  </a:lnTo>
                  <a:lnTo>
                    <a:pt x="3851" y="5782"/>
                  </a:lnTo>
                  <a:lnTo>
                    <a:pt x="3865" y="5806"/>
                  </a:lnTo>
                  <a:lnTo>
                    <a:pt x="3840" y="5782"/>
                  </a:lnTo>
                  <a:lnTo>
                    <a:pt x="3814" y="5761"/>
                  </a:lnTo>
                  <a:lnTo>
                    <a:pt x="3789" y="5742"/>
                  </a:lnTo>
                  <a:lnTo>
                    <a:pt x="3759" y="5723"/>
                  </a:lnTo>
                  <a:lnTo>
                    <a:pt x="3730" y="5708"/>
                  </a:lnTo>
                  <a:lnTo>
                    <a:pt x="3698" y="5694"/>
                  </a:lnTo>
                  <a:lnTo>
                    <a:pt x="3669" y="5681"/>
                  </a:lnTo>
                  <a:lnTo>
                    <a:pt x="3636" y="5670"/>
                  </a:lnTo>
                  <a:lnTo>
                    <a:pt x="3571" y="5651"/>
                  </a:lnTo>
                  <a:lnTo>
                    <a:pt x="3500" y="5638"/>
                  </a:lnTo>
                  <a:lnTo>
                    <a:pt x="3429" y="5627"/>
                  </a:lnTo>
                  <a:lnTo>
                    <a:pt x="3359" y="5620"/>
                  </a:lnTo>
                  <a:lnTo>
                    <a:pt x="3220" y="5611"/>
                  </a:lnTo>
                  <a:lnTo>
                    <a:pt x="3087" y="5609"/>
                  </a:lnTo>
                  <a:lnTo>
                    <a:pt x="3028" y="5605"/>
                  </a:lnTo>
                  <a:lnTo>
                    <a:pt x="2970" y="5603"/>
                  </a:lnTo>
                  <a:lnTo>
                    <a:pt x="2918" y="5598"/>
                  </a:lnTo>
                  <a:lnTo>
                    <a:pt x="2875" y="5590"/>
                  </a:lnTo>
                  <a:lnTo>
                    <a:pt x="2828" y="5577"/>
                  </a:lnTo>
                  <a:lnTo>
                    <a:pt x="2776" y="5553"/>
                  </a:lnTo>
                  <a:lnTo>
                    <a:pt x="2719" y="5524"/>
                  </a:lnTo>
                  <a:lnTo>
                    <a:pt x="2657" y="5489"/>
                  </a:lnTo>
                  <a:lnTo>
                    <a:pt x="2522" y="5406"/>
                  </a:lnTo>
                  <a:lnTo>
                    <a:pt x="2384" y="5313"/>
                  </a:lnTo>
                  <a:lnTo>
                    <a:pt x="2242" y="5222"/>
                  </a:lnTo>
                  <a:lnTo>
                    <a:pt x="2107" y="5140"/>
                  </a:lnTo>
                  <a:lnTo>
                    <a:pt x="2045" y="5105"/>
                  </a:lnTo>
                  <a:lnTo>
                    <a:pt x="1990" y="5075"/>
                  </a:lnTo>
                  <a:lnTo>
                    <a:pt x="1940" y="5055"/>
                  </a:lnTo>
                  <a:lnTo>
                    <a:pt x="1893" y="5040"/>
                  </a:lnTo>
                  <a:lnTo>
                    <a:pt x="1729" y="4998"/>
                  </a:lnTo>
                  <a:lnTo>
                    <a:pt x="1579" y="4959"/>
                  </a:lnTo>
                  <a:lnTo>
                    <a:pt x="1515" y="4943"/>
                  </a:lnTo>
                  <a:lnTo>
                    <a:pt x="1455" y="4932"/>
                  </a:lnTo>
                  <a:lnTo>
                    <a:pt x="1430" y="4929"/>
                  </a:lnTo>
                  <a:lnTo>
                    <a:pt x="1408" y="4929"/>
                  </a:lnTo>
                  <a:lnTo>
                    <a:pt x="1390" y="4932"/>
                  </a:lnTo>
                  <a:lnTo>
                    <a:pt x="1372" y="4937"/>
                  </a:lnTo>
                  <a:lnTo>
                    <a:pt x="1361" y="4948"/>
                  </a:lnTo>
                  <a:lnTo>
                    <a:pt x="1353" y="4964"/>
                  </a:lnTo>
                  <a:lnTo>
                    <a:pt x="1347" y="4985"/>
                  </a:lnTo>
                  <a:lnTo>
                    <a:pt x="1347" y="5007"/>
                  </a:lnTo>
                  <a:lnTo>
                    <a:pt x="1347" y="5031"/>
                  </a:lnTo>
                  <a:lnTo>
                    <a:pt x="1351" y="5057"/>
                  </a:lnTo>
                  <a:lnTo>
                    <a:pt x="1361" y="5083"/>
                  </a:lnTo>
                  <a:lnTo>
                    <a:pt x="1375" y="5110"/>
                  </a:lnTo>
                  <a:lnTo>
                    <a:pt x="1394" y="5137"/>
                  </a:lnTo>
                  <a:lnTo>
                    <a:pt x="1415" y="5163"/>
                  </a:lnTo>
                  <a:lnTo>
                    <a:pt x="1444" y="5185"/>
                  </a:lnTo>
                  <a:lnTo>
                    <a:pt x="1477" y="5206"/>
                  </a:lnTo>
                  <a:lnTo>
                    <a:pt x="1496" y="5215"/>
                  </a:lnTo>
                  <a:lnTo>
                    <a:pt x="1517" y="5222"/>
                  </a:lnTo>
                  <a:lnTo>
                    <a:pt x="1539" y="5228"/>
                  </a:lnTo>
                  <a:lnTo>
                    <a:pt x="1562" y="5233"/>
                  </a:lnTo>
                  <a:lnTo>
                    <a:pt x="1586" y="5239"/>
                  </a:lnTo>
                  <a:lnTo>
                    <a:pt x="1612" y="5241"/>
                  </a:lnTo>
                  <a:lnTo>
                    <a:pt x="1641" y="5241"/>
                  </a:lnTo>
                  <a:lnTo>
                    <a:pt x="1670" y="5241"/>
                  </a:lnTo>
                  <a:lnTo>
                    <a:pt x="1733" y="5241"/>
                  </a:lnTo>
                  <a:lnTo>
                    <a:pt x="1791" y="5246"/>
                  </a:lnTo>
                  <a:lnTo>
                    <a:pt x="1845" y="5255"/>
                  </a:lnTo>
                  <a:lnTo>
                    <a:pt x="1897" y="5265"/>
                  </a:lnTo>
                  <a:lnTo>
                    <a:pt x="1947" y="5281"/>
                  </a:lnTo>
                  <a:lnTo>
                    <a:pt x="1999" y="5300"/>
                  </a:lnTo>
                  <a:lnTo>
                    <a:pt x="2045" y="5320"/>
                  </a:lnTo>
                  <a:lnTo>
                    <a:pt x="2089" y="5345"/>
                  </a:lnTo>
                  <a:lnTo>
                    <a:pt x="2133" y="5374"/>
                  </a:lnTo>
                  <a:lnTo>
                    <a:pt x="2177" y="5404"/>
                  </a:lnTo>
                  <a:lnTo>
                    <a:pt x="2216" y="5438"/>
                  </a:lnTo>
                  <a:lnTo>
                    <a:pt x="2256" y="5473"/>
                  </a:lnTo>
                  <a:lnTo>
                    <a:pt x="2293" y="5510"/>
                  </a:lnTo>
                  <a:lnTo>
                    <a:pt x="2329" y="5553"/>
                  </a:lnTo>
                  <a:lnTo>
                    <a:pt x="2365" y="5596"/>
                  </a:lnTo>
                  <a:lnTo>
                    <a:pt x="2398" y="5638"/>
                  </a:lnTo>
                  <a:lnTo>
                    <a:pt x="2351" y="5596"/>
                  </a:lnTo>
                  <a:lnTo>
                    <a:pt x="2301" y="5555"/>
                  </a:lnTo>
                  <a:lnTo>
                    <a:pt x="2249" y="5518"/>
                  </a:lnTo>
                  <a:lnTo>
                    <a:pt x="2194" y="5481"/>
                  </a:lnTo>
                  <a:lnTo>
                    <a:pt x="2137" y="5449"/>
                  </a:lnTo>
                  <a:lnTo>
                    <a:pt x="2078" y="5419"/>
                  </a:lnTo>
                  <a:lnTo>
                    <a:pt x="2020" y="5393"/>
                  </a:lnTo>
                  <a:lnTo>
                    <a:pt x="1961" y="5369"/>
                  </a:lnTo>
                  <a:lnTo>
                    <a:pt x="1899" y="5351"/>
                  </a:lnTo>
                  <a:lnTo>
                    <a:pt x="1842" y="5334"/>
                  </a:lnTo>
                  <a:lnTo>
                    <a:pt x="1783" y="5320"/>
                  </a:lnTo>
                  <a:lnTo>
                    <a:pt x="1724" y="5313"/>
                  </a:lnTo>
                  <a:lnTo>
                    <a:pt x="1667" y="5310"/>
                  </a:lnTo>
                  <a:lnTo>
                    <a:pt x="1615" y="5310"/>
                  </a:lnTo>
                  <a:lnTo>
                    <a:pt x="1562" y="5316"/>
                  </a:lnTo>
                  <a:lnTo>
                    <a:pt x="1515" y="5324"/>
                  </a:lnTo>
                  <a:lnTo>
                    <a:pt x="1489" y="5329"/>
                  </a:lnTo>
                  <a:lnTo>
                    <a:pt x="1467" y="5329"/>
                  </a:lnTo>
                  <a:lnTo>
                    <a:pt x="1444" y="5329"/>
                  </a:lnTo>
                  <a:lnTo>
                    <a:pt x="1423" y="5324"/>
                  </a:lnTo>
                  <a:lnTo>
                    <a:pt x="1401" y="5318"/>
                  </a:lnTo>
                  <a:lnTo>
                    <a:pt x="1382" y="5310"/>
                  </a:lnTo>
                  <a:lnTo>
                    <a:pt x="1361" y="5300"/>
                  </a:lnTo>
                  <a:lnTo>
                    <a:pt x="1342" y="5286"/>
                  </a:lnTo>
                  <a:lnTo>
                    <a:pt x="1306" y="5255"/>
                  </a:lnTo>
                  <a:lnTo>
                    <a:pt x="1273" y="5219"/>
                  </a:lnTo>
                  <a:lnTo>
                    <a:pt x="1241" y="5177"/>
                  </a:lnTo>
                  <a:lnTo>
                    <a:pt x="1209" y="5134"/>
                  </a:lnTo>
                  <a:lnTo>
                    <a:pt x="1149" y="5044"/>
                  </a:lnTo>
                  <a:lnTo>
                    <a:pt x="1092" y="4956"/>
                  </a:lnTo>
                  <a:lnTo>
                    <a:pt x="1066" y="4919"/>
                  </a:lnTo>
                  <a:lnTo>
                    <a:pt x="1037" y="4886"/>
                  </a:lnTo>
                  <a:lnTo>
                    <a:pt x="1023" y="4873"/>
                  </a:lnTo>
                  <a:lnTo>
                    <a:pt x="1007" y="4862"/>
                  </a:lnTo>
                  <a:lnTo>
                    <a:pt x="993" y="4852"/>
                  </a:lnTo>
                  <a:lnTo>
                    <a:pt x="979" y="4843"/>
                  </a:lnTo>
                  <a:lnTo>
                    <a:pt x="903" y="4817"/>
                  </a:lnTo>
                  <a:lnTo>
                    <a:pt x="801" y="4780"/>
                  </a:lnTo>
                  <a:lnTo>
                    <a:pt x="684" y="4737"/>
                  </a:lnTo>
                  <a:lnTo>
                    <a:pt x="561" y="4687"/>
                  </a:lnTo>
                  <a:lnTo>
                    <a:pt x="499" y="4659"/>
                  </a:lnTo>
                  <a:lnTo>
                    <a:pt x="440" y="4633"/>
                  </a:lnTo>
                  <a:lnTo>
                    <a:pt x="385" y="4604"/>
                  </a:lnTo>
                  <a:lnTo>
                    <a:pt x="335" y="4575"/>
                  </a:lnTo>
                  <a:lnTo>
                    <a:pt x="290" y="4543"/>
                  </a:lnTo>
                  <a:lnTo>
                    <a:pt x="254" y="4513"/>
                  </a:lnTo>
                  <a:lnTo>
                    <a:pt x="240" y="4497"/>
                  </a:lnTo>
                  <a:lnTo>
                    <a:pt x="230" y="4481"/>
                  </a:lnTo>
                  <a:lnTo>
                    <a:pt x="218" y="4465"/>
                  </a:lnTo>
                  <a:lnTo>
                    <a:pt x="211" y="4449"/>
                  </a:lnTo>
                  <a:lnTo>
                    <a:pt x="211" y="4465"/>
                  </a:lnTo>
                  <a:lnTo>
                    <a:pt x="211" y="4481"/>
                  </a:lnTo>
                  <a:lnTo>
                    <a:pt x="214" y="4499"/>
                  </a:lnTo>
                  <a:lnTo>
                    <a:pt x="221" y="4518"/>
                  </a:lnTo>
                  <a:lnTo>
                    <a:pt x="240" y="4556"/>
                  </a:lnTo>
                  <a:lnTo>
                    <a:pt x="266" y="4599"/>
                  </a:lnTo>
                  <a:lnTo>
                    <a:pt x="331" y="4687"/>
                  </a:lnTo>
                  <a:lnTo>
                    <a:pt x="408" y="4785"/>
                  </a:lnTo>
                  <a:lnTo>
                    <a:pt x="444" y="4838"/>
                  </a:lnTo>
                  <a:lnTo>
                    <a:pt x="480" y="4895"/>
                  </a:lnTo>
                  <a:lnTo>
                    <a:pt x="517" y="4953"/>
                  </a:lnTo>
                  <a:lnTo>
                    <a:pt x="546" y="5014"/>
                  </a:lnTo>
                  <a:lnTo>
                    <a:pt x="556" y="5046"/>
                  </a:lnTo>
                  <a:lnTo>
                    <a:pt x="567" y="5081"/>
                  </a:lnTo>
                  <a:lnTo>
                    <a:pt x="579" y="5113"/>
                  </a:lnTo>
                  <a:lnTo>
                    <a:pt x="586" y="5147"/>
                  </a:lnTo>
                  <a:lnTo>
                    <a:pt x="589" y="5182"/>
                  </a:lnTo>
                  <a:lnTo>
                    <a:pt x="593" y="5217"/>
                  </a:lnTo>
                  <a:lnTo>
                    <a:pt x="593" y="5255"/>
                  </a:lnTo>
                  <a:lnTo>
                    <a:pt x="589" y="5292"/>
                  </a:lnTo>
                  <a:lnTo>
                    <a:pt x="575" y="5222"/>
                  </a:lnTo>
                  <a:lnTo>
                    <a:pt x="556" y="5158"/>
                  </a:lnTo>
                  <a:lnTo>
                    <a:pt x="531" y="5103"/>
                  </a:lnTo>
                  <a:lnTo>
                    <a:pt x="506" y="5051"/>
                  </a:lnTo>
                  <a:lnTo>
                    <a:pt x="473" y="5007"/>
                  </a:lnTo>
                  <a:lnTo>
                    <a:pt x="440" y="4964"/>
                  </a:lnTo>
                  <a:lnTo>
                    <a:pt x="404" y="4924"/>
                  </a:lnTo>
                  <a:lnTo>
                    <a:pt x="368" y="4889"/>
                  </a:lnTo>
                  <a:lnTo>
                    <a:pt x="287" y="4823"/>
                  </a:lnTo>
                  <a:lnTo>
                    <a:pt x="211" y="4759"/>
                  </a:lnTo>
                  <a:lnTo>
                    <a:pt x="174" y="4727"/>
                  </a:lnTo>
                  <a:lnTo>
                    <a:pt x="142" y="4694"/>
                  </a:lnTo>
                  <a:lnTo>
                    <a:pt x="109" y="4659"/>
                  </a:lnTo>
                  <a:lnTo>
                    <a:pt x="80" y="4620"/>
                  </a:lnTo>
                  <a:lnTo>
                    <a:pt x="55" y="4582"/>
                  </a:lnTo>
                  <a:lnTo>
                    <a:pt x="36" y="4543"/>
                  </a:lnTo>
                  <a:lnTo>
                    <a:pt x="21" y="4503"/>
                  </a:lnTo>
                  <a:lnTo>
                    <a:pt x="10" y="4462"/>
                  </a:lnTo>
                  <a:lnTo>
                    <a:pt x="3" y="4420"/>
                  </a:lnTo>
                  <a:lnTo>
                    <a:pt x="0" y="4380"/>
                  </a:lnTo>
                  <a:lnTo>
                    <a:pt x="0" y="4337"/>
                  </a:lnTo>
                  <a:lnTo>
                    <a:pt x="7" y="4295"/>
                  </a:lnTo>
                  <a:lnTo>
                    <a:pt x="15" y="4252"/>
                  </a:lnTo>
                  <a:lnTo>
                    <a:pt x="26" y="4207"/>
                  </a:lnTo>
                  <a:lnTo>
                    <a:pt x="40" y="4161"/>
                  </a:lnTo>
                  <a:lnTo>
                    <a:pt x="57" y="4113"/>
                  </a:lnTo>
                  <a:lnTo>
                    <a:pt x="102" y="4015"/>
                  </a:lnTo>
                  <a:lnTo>
                    <a:pt x="152" y="3908"/>
                  </a:lnTo>
                  <a:lnTo>
                    <a:pt x="171" y="3884"/>
                  </a:lnTo>
                  <a:lnTo>
                    <a:pt x="221" y="3822"/>
                  </a:lnTo>
                  <a:lnTo>
                    <a:pt x="302" y="3727"/>
                  </a:lnTo>
                  <a:lnTo>
                    <a:pt x="404" y="3601"/>
                  </a:lnTo>
                  <a:lnTo>
                    <a:pt x="520" y="3454"/>
                  </a:lnTo>
                  <a:lnTo>
                    <a:pt x="644" y="3290"/>
                  </a:lnTo>
                  <a:lnTo>
                    <a:pt x="705" y="3202"/>
                  </a:lnTo>
                  <a:lnTo>
                    <a:pt x="767" y="3114"/>
                  </a:lnTo>
                  <a:lnTo>
                    <a:pt x="829" y="3020"/>
                  </a:lnTo>
                  <a:lnTo>
                    <a:pt x="891" y="2928"/>
                  </a:lnTo>
                  <a:lnTo>
                    <a:pt x="950" y="2834"/>
                  </a:lnTo>
                  <a:lnTo>
                    <a:pt x="1005" y="2742"/>
                  </a:lnTo>
                  <a:lnTo>
                    <a:pt x="1052" y="2650"/>
                  </a:lnTo>
                  <a:lnTo>
                    <a:pt x="1099" y="2560"/>
                  </a:lnTo>
                  <a:lnTo>
                    <a:pt x="1139" y="2471"/>
                  </a:lnTo>
                  <a:lnTo>
                    <a:pt x="1171" y="2386"/>
                  </a:lnTo>
                  <a:lnTo>
                    <a:pt x="1197" y="2306"/>
                  </a:lnTo>
                  <a:lnTo>
                    <a:pt x="1215" y="2229"/>
                  </a:lnTo>
                  <a:lnTo>
                    <a:pt x="1223" y="2157"/>
                  </a:lnTo>
                  <a:lnTo>
                    <a:pt x="1223" y="2090"/>
                  </a:lnTo>
                  <a:lnTo>
                    <a:pt x="1211" y="2028"/>
                  </a:lnTo>
                  <a:lnTo>
                    <a:pt x="1190" y="1975"/>
                  </a:lnTo>
                  <a:lnTo>
                    <a:pt x="1154" y="1930"/>
                  </a:lnTo>
                  <a:lnTo>
                    <a:pt x="1107" y="1892"/>
                  </a:lnTo>
                  <a:lnTo>
                    <a:pt x="1048" y="1864"/>
                  </a:lnTo>
                  <a:lnTo>
                    <a:pt x="971" y="1844"/>
                  </a:lnTo>
                  <a:lnTo>
                    <a:pt x="884" y="1829"/>
                  </a:lnTo>
                  <a:lnTo>
                    <a:pt x="801" y="1813"/>
                  </a:lnTo>
                  <a:lnTo>
                    <a:pt x="720" y="1794"/>
                  </a:lnTo>
                  <a:lnTo>
                    <a:pt x="648" y="1776"/>
                  </a:lnTo>
                  <a:lnTo>
                    <a:pt x="579" y="1757"/>
                  </a:lnTo>
                  <a:lnTo>
                    <a:pt x="513" y="1732"/>
                  </a:lnTo>
                  <a:lnTo>
                    <a:pt x="451" y="1708"/>
                  </a:lnTo>
                  <a:lnTo>
                    <a:pt x="389" y="1680"/>
                  </a:lnTo>
                  <a:lnTo>
                    <a:pt x="408" y="1562"/>
                  </a:lnTo>
                  <a:lnTo>
                    <a:pt x="425" y="1437"/>
                  </a:lnTo>
                  <a:lnTo>
                    <a:pt x="451" y="1307"/>
                  </a:lnTo>
                  <a:lnTo>
                    <a:pt x="477" y="1171"/>
                  </a:lnTo>
                  <a:lnTo>
                    <a:pt x="506" y="1031"/>
                  </a:lnTo>
                  <a:lnTo>
                    <a:pt x="539" y="896"/>
                  </a:lnTo>
                  <a:lnTo>
                    <a:pt x="575" y="760"/>
                  </a:lnTo>
                  <a:lnTo>
                    <a:pt x="611" y="632"/>
                  </a:lnTo>
                  <a:lnTo>
                    <a:pt x="651" y="506"/>
                  </a:lnTo>
                  <a:lnTo>
                    <a:pt x="695" y="392"/>
                  </a:lnTo>
                  <a:lnTo>
                    <a:pt x="720" y="339"/>
                  </a:lnTo>
                  <a:lnTo>
                    <a:pt x="743" y="288"/>
                  </a:lnTo>
                  <a:lnTo>
                    <a:pt x="767" y="243"/>
                  </a:lnTo>
                  <a:lnTo>
                    <a:pt x="793" y="197"/>
                  </a:lnTo>
                  <a:lnTo>
                    <a:pt x="819" y="157"/>
                  </a:lnTo>
                  <a:lnTo>
                    <a:pt x="845" y="122"/>
                  </a:lnTo>
                  <a:lnTo>
                    <a:pt x="869" y="91"/>
                  </a:lnTo>
                  <a:lnTo>
                    <a:pt x="898" y="61"/>
                  </a:lnTo>
                  <a:lnTo>
                    <a:pt x="928" y="39"/>
                  </a:lnTo>
                  <a:lnTo>
                    <a:pt x="957" y="21"/>
                  </a:lnTo>
                  <a:lnTo>
                    <a:pt x="986" y="11"/>
                  </a:lnTo>
                  <a:lnTo>
                    <a:pt x="1016" y="2"/>
                  </a:lnTo>
                  <a:lnTo>
                    <a:pt x="1052" y="0"/>
                  </a:lnTo>
                  <a:lnTo>
                    <a:pt x="1088" y="0"/>
                  </a:lnTo>
                  <a:lnTo>
                    <a:pt x="1128" y="0"/>
                  </a:lnTo>
                  <a:lnTo>
                    <a:pt x="1168" y="2"/>
                  </a:lnTo>
                  <a:lnTo>
                    <a:pt x="1209" y="6"/>
                  </a:lnTo>
                  <a:lnTo>
                    <a:pt x="1251" y="11"/>
                  </a:lnTo>
                  <a:lnTo>
                    <a:pt x="1296" y="19"/>
                  </a:lnTo>
                  <a:lnTo>
                    <a:pt x="1339" y="26"/>
                  </a:lnTo>
                  <a:lnTo>
                    <a:pt x="1430" y="45"/>
                  </a:lnTo>
                  <a:lnTo>
                    <a:pt x="1517" y="72"/>
                  </a:lnTo>
                  <a:lnTo>
                    <a:pt x="1605" y="102"/>
                  </a:lnTo>
                  <a:lnTo>
                    <a:pt x="1693" y="136"/>
                  </a:lnTo>
                  <a:lnTo>
                    <a:pt x="1772" y="170"/>
                  </a:lnTo>
                  <a:lnTo>
                    <a:pt x="1849" y="210"/>
                  </a:lnTo>
                  <a:lnTo>
                    <a:pt x="1914" y="251"/>
                  </a:lnTo>
                  <a:lnTo>
                    <a:pt x="1973" y="293"/>
                  </a:lnTo>
                  <a:lnTo>
                    <a:pt x="1999" y="315"/>
                  </a:lnTo>
                  <a:lnTo>
                    <a:pt x="2020" y="336"/>
                  </a:lnTo>
                  <a:lnTo>
                    <a:pt x="2042" y="357"/>
                  </a:lnTo>
                  <a:lnTo>
                    <a:pt x="2056" y="376"/>
                  </a:lnTo>
                  <a:lnTo>
                    <a:pt x="2071" y="398"/>
                  </a:lnTo>
                  <a:lnTo>
                    <a:pt x="2078" y="418"/>
                  </a:lnTo>
                  <a:lnTo>
                    <a:pt x="2085" y="440"/>
                  </a:lnTo>
                  <a:lnTo>
                    <a:pt x="2085" y="459"/>
                  </a:lnTo>
                  <a:lnTo>
                    <a:pt x="2082" y="503"/>
                  </a:lnTo>
                  <a:lnTo>
                    <a:pt x="2075" y="557"/>
                  </a:lnTo>
                  <a:lnTo>
                    <a:pt x="2061" y="613"/>
                  </a:lnTo>
                  <a:lnTo>
                    <a:pt x="2045" y="674"/>
                  </a:lnTo>
                  <a:lnTo>
                    <a:pt x="2009" y="810"/>
                  </a:lnTo>
                  <a:lnTo>
                    <a:pt x="1973" y="952"/>
                  </a:lnTo>
                  <a:lnTo>
                    <a:pt x="1959" y="1024"/>
                  </a:lnTo>
                  <a:lnTo>
                    <a:pt x="1943" y="1093"/>
                  </a:lnTo>
                  <a:lnTo>
                    <a:pt x="1933" y="1162"/>
                  </a:lnTo>
                  <a:lnTo>
                    <a:pt x="1925" y="1226"/>
                  </a:lnTo>
                  <a:lnTo>
                    <a:pt x="1925" y="1290"/>
                  </a:lnTo>
                  <a:lnTo>
                    <a:pt x="1928" y="1347"/>
                  </a:lnTo>
                  <a:lnTo>
                    <a:pt x="1936" y="1373"/>
                  </a:lnTo>
                  <a:lnTo>
                    <a:pt x="1943" y="1399"/>
                  </a:lnTo>
                  <a:lnTo>
                    <a:pt x="1950" y="1421"/>
                  </a:lnTo>
                  <a:lnTo>
                    <a:pt x="1961" y="1445"/>
                  </a:lnTo>
                  <a:lnTo>
                    <a:pt x="1893" y="1482"/>
                  </a:lnTo>
                  <a:lnTo>
                    <a:pt x="1812" y="1522"/>
                  </a:lnTo>
                  <a:lnTo>
                    <a:pt x="1733" y="1565"/>
                  </a:lnTo>
                  <a:lnTo>
                    <a:pt x="1655" y="1610"/>
                  </a:lnTo>
                  <a:lnTo>
                    <a:pt x="1619" y="1634"/>
                  </a:lnTo>
                  <a:lnTo>
                    <a:pt x="1591" y="1658"/>
                  </a:lnTo>
                  <a:lnTo>
                    <a:pt x="1565" y="1684"/>
                  </a:lnTo>
                  <a:lnTo>
                    <a:pt x="1543" y="1712"/>
                  </a:lnTo>
                  <a:lnTo>
                    <a:pt x="1536" y="1725"/>
                  </a:lnTo>
                  <a:lnTo>
                    <a:pt x="1529" y="1738"/>
                  </a:lnTo>
                  <a:lnTo>
                    <a:pt x="1525" y="1752"/>
                  </a:lnTo>
                  <a:lnTo>
                    <a:pt x="1521" y="1767"/>
                  </a:lnTo>
                  <a:lnTo>
                    <a:pt x="1521" y="1781"/>
                  </a:lnTo>
                  <a:lnTo>
                    <a:pt x="1521" y="1796"/>
                  </a:lnTo>
                  <a:lnTo>
                    <a:pt x="1525" y="1813"/>
                  </a:lnTo>
                  <a:lnTo>
                    <a:pt x="1532" y="1829"/>
                  </a:lnTo>
                  <a:close/>
                </a:path>
              </a:pathLst>
            </a:custGeom>
            <a:solidFill>
              <a:srgbClr val="D655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49" name="Freeform 32"/>
            <p:cNvSpPr>
              <a:spLocks/>
            </p:cNvSpPr>
            <p:nvPr/>
          </p:nvSpPr>
          <p:spPr bwMode="auto">
            <a:xfrm>
              <a:off x="2291" y="2155"/>
              <a:ext cx="8" cy="29"/>
            </a:xfrm>
            <a:custGeom>
              <a:avLst/>
              <a:gdLst>
                <a:gd name="T0" fmla="*/ 0 w 50"/>
                <a:gd name="T1" fmla="*/ 1 h 115"/>
                <a:gd name="T2" fmla="*/ 0 w 50"/>
                <a:gd name="T3" fmla="*/ 1 h 115"/>
                <a:gd name="T4" fmla="*/ 0 w 50"/>
                <a:gd name="T5" fmla="*/ 0 h 115"/>
                <a:gd name="T6" fmla="*/ 0 w 50"/>
                <a:gd name="T7" fmla="*/ 0 h 115"/>
                <a:gd name="T8" fmla="*/ 0 w 50"/>
                <a:gd name="T9" fmla="*/ 0 h 115"/>
                <a:gd name="T10" fmla="*/ 0 w 50"/>
                <a:gd name="T11" fmla="*/ 0 h 115"/>
                <a:gd name="T12" fmla="*/ 0 w 50"/>
                <a:gd name="T13" fmla="*/ 0 h 115"/>
                <a:gd name="T14" fmla="*/ 0 w 50"/>
                <a:gd name="T15" fmla="*/ 0 h 115"/>
                <a:gd name="T16" fmla="*/ 0 w 50"/>
                <a:gd name="T17" fmla="*/ 0 h 115"/>
                <a:gd name="T18" fmla="*/ 0 w 50"/>
                <a:gd name="T19" fmla="*/ 0 h 115"/>
                <a:gd name="T20" fmla="*/ 0 w 50"/>
                <a:gd name="T21" fmla="*/ 1 h 115"/>
                <a:gd name="T22" fmla="*/ 0 w 50"/>
                <a:gd name="T23" fmla="*/ 1 h 115"/>
                <a:gd name="T24" fmla="*/ 0 w 50"/>
                <a:gd name="T25" fmla="*/ 1 h 115"/>
                <a:gd name="T26" fmla="*/ 0 w 50"/>
                <a:gd name="T27" fmla="*/ 1 h 115"/>
                <a:gd name="T28" fmla="*/ 0 w 50"/>
                <a:gd name="T29" fmla="*/ 1 h 115"/>
                <a:gd name="T30" fmla="*/ 0 w 50"/>
                <a:gd name="T31" fmla="*/ 1 h 115"/>
                <a:gd name="T32" fmla="*/ 0 w 50"/>
                <a:gd name="T33" fmla="*/ 1 h 115"/>
                <a:gd name="T34" fmla="*/ 0 w 50"/>
                <a:gd name="T35" fmla="*/ 1 h 11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0"/>
                <a:gd name="T55" fmla="*/ 0 h 115"/>
                <a:gd name="T56" fmla="*/ 50 w 50"/>
                <a:gd name="T57" fmla="*/ 115 h 11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0" h="115">
                  <a:moveTo>
                    <a:pt x="10" y="105"/>
                  </a:moveTo>
                  <a:lnTo>
                    <a:pt x="14" y="113"/>
                  </a:lnTo>
                  <a:lnTo>
                    <a:pt x="21" y="84"/>
                  </a:lnTo>
                  <a:lnTo>
                    <a:pt x="31" y="55"/>
                  </a:lnTo>
                  <a:lnTo>
                    <a:pt x="43" y="28"/>
                  </a:lnTo>
                  <a:lnTo>
                    <a:pt x="50" y="2"/>
                  </a:lnTo>
                  <a:lnTo>
                    <a:pt x="36" y="0"/>
                  </a:lnTo>
                  <a:lnTo>
                    <a:pt x="24" y="25"/>
                  </a:lnTo>
                  <a:lnTo>
                    <a:pt x="17" y="52"/>
                  </a:lnTo>
                  <a:lnTo>
                    <a:pt x="7" y="81"/>
                  </a:lnTo>
                  <a:lnTo>
                    <a:pt x="0" y="110"/>
                  </a:lnTo>
                  <a:lnTo>
                    <a:pt x="3" y="115"/>
                  </a:lnTo>
                  <a:lnTo>
                    <a:pt x="0" y="110"/>
                  </a:lnTo>
                  <a:lnTo>
                    <a:pt x="0" y="113"/>
                  </a:lnTo>
                  <a:lnTo>
                    <a:pt x="3" y="115"/>
                  </a:lnTo>
                  <a:lnTo>
                    <a:pt x="10" y="115"/>
                  </a:lnTo>
                  <a:lnTo>
                    <a:pt x="14" y="113"/>
                  </a:lnTo>
                  <a:lnTo>
                    <a:pt x="10" y="10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50" name="Freeform 33"/>
            <p:cNvSpPr>
              <a:spLocks/>
            </p:cNvSpPr>
            <p:nvPr/>
          </p:nvSpPr>
          <p:spPr bwMode="auto">
            <a:xfrm>
              <a:off x="2292" y="2181"/>
              <a:ext cx="109" cy="188"/>
            </a:xfrm>
            <a:custGeom>
              <a:avLst/>
              <a:gdLst>
                <a:gd name="T0" fmla="*/ 0 w 655"/>
                <a:gd name="T1" fmla="*/ 3 h 750"/>
                <a:gd name="T2" fmla="*/ 0 w 655"/>
                <a:gd name="T3" fmla="*/ 3 h 750"/>
                <a:gd name="T4" fmla="*/ 0 w 655"/>
                <a:gd name="T5" fmla="*/ 3 h 750"/>
                <a:gd name="T6" fmla="*/ 0 w 655"/>
                <a:gd name="T7" fmla="*/ 2 h 750"/>
                <a:gd name="T8" fmla="*/ 0 w 655"/>
                <a:gd name="T9" fmla="*/ 2 h 750"/>
                <a:gd name="T10" fmla="*/ 0 w 655"/>
                <a:gd name="T11" fmla="*/ 2 h 750"/>
                <a:gd name="T12" fmla="*/ 0 w 655"/>
                <a:gd name="T13" fmla="*/ 2 h 750"/>
                <a:gd name="T14" fmla="*/ 0 w 655"/>
                <a:gd name="T15" fmla="*/ 1 h 750"/>
                <a:gd name="T16" fmla="*/ 0 w 655"/>
                <a:gd name="T17" fmla="*/ 1 h 750"/>
                <a:gd name="T18" fmla="*/ 0 w 655"/>
                <a:gd name="T19" fmla="*/ 1 h 750"/>
                <a:gd name="T20" fmla="*/ 0 w 655"/>
                <a:gd name="T21" fmla="*/ 1 h 750"/>
                <a:gd name="T22" fmla="*/ 0 w 655"/>
                <a:gd name="T23" fmla="*/ 1 h 750"/>
                <a:gd name="T24" fmla="*/ 0 w 655"/>
                <a:gd name="T25" fmla="*/ 1 h 750"/>
                <a:gd name="T26" fmla="*/ 0 w 655"/>
                <a:gd name="T27" fmla="*/ 0 h 750"/>
                <a:gd name="T28" fmla="*/ 0 w 655"/>
                <a:gd name="T29" fmla="*/ 0 h 750"/>
                <a:gd name="T30" fmla="*/ 0 w 655"/>
                <a:gd name="T31" fmla="*/ 0 h 750"/>
                <a:gd name="T32" fmla="*/ 0 w 655"/>
                <a:gd name="T33" fmla="*/ 0 h 750"/>
                <a:gd name="T34" fmla="*/ 0 w 655"/>
                <a:gd name="T35" fmla="*/ 0 h 750"/>
                <a:gd name="T36" fmla="*/ 0 w 655"/>
                <a:gd name="T37" fmla="*/ 0 h 750"/>
                <a:gd name="T38" fmla="*/ 0 w 655"/>
                <a:gd name="T39" fmla="*/ 0 h 750"/>
                <a:gd name="T40" fmla="*/ 0 w 655"/>
                <a:gd name="T41" fmla="*/ 1 h 750"/>
                <a:gd name="T42" fmla="*/ 0 w 655"/>
                <a:gd name="T43" fmla="*/ 1 h 750"/>
                <a:gd name="T44" fmla="*/ 0 w 655"/>
                <a:gd name="T45" fmla="*/ 1 h 750"/>
                <a:gd name="T46" fmla="*/ 0 w 655"/>
                <a:gd name="T47" fmla="*/ 1 h 750"/>
                <a:gd name="T48" fmla="*/ 0 w 655"/>
                <a:gd name="T49" fmla="*/ 1 h 750"/>
                <a:gd name="T50" fmla="*/ 0 w 655"/>
                <a:gd name="T51" fmla="*/ 1 h 750"/>
                <a:gd name="T52" fmla="*/ 0 w 655"/>
                <a:gd name="T53" fmla="*/ 1 h 750"/>
                <a:gd name="T54" fmla="*/ 0 w 655"/>
                <a:gd name="T55" fmla="*/ 2 h 750"/>
                <a:gd name="T56" fmla="*/ 0 w 655"/>
                <a:gd name="T57" fmla="*/ 2 h 750"/>
                <a:gd name="T58" fmla="*/ 0 w 655"/>
                <a:gd name="T59" fmla="*/ 2 h 750"/>
                <a:gd name="T60" fmla="*/ 0 w 655"/>
                <a:gd name="T61" fmla="*/ 2 h 750"/>
                <a:gd name="T62" fmla="*/ 0 w 655"/>
                <a:gd name="T63" fmla="*/ 3 h 750"/>
                <a:gd name="T64" fmla="*/ 0 w 655"/>
                <a:gd name="T65" fmla="*/ 3 h 750"/>
                <a:gd name="T66" fmla="*/ 0 w 655"/>
                <a:gd name="T67" fmla="*/ 3 h 750"/>
                <a:gd name="T68" fmla="*/ 0 w 655"/>
                <a:gd name="T69" fmla="*/ 3 h 75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55"/>
                <a:gd name="T106" fmla="*/ 0 h 750"/>
                <a:gd name="T107" fmla="*/ 655 w 655"/>
                <a:gd name="T108" fmla="*/ 750 h 75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55" h="750">
                  <a:moveTo>
                    <a:pt x="655" y="746"/>
                  </a:moveTo>
                  <a:lnTo>
                    <a:pt x="633" y="680"/>
                  </a:lnTo>
                  <a:lnTo>
                    <a:pt x="604" y="616"/>
                  </a:lnTo>
                  <a:lnTo>
                    <a:pt x="571" y="555"/>
                  </a:lnTo>
                  <a:lnTo>
                    <a:pt x="538" y="496"/>
                  </a:lnTo>
                  <a:lnTo>
                    <a:pt x="502" y="437"/>
                  </a:lnTo>
                  <a:lnTo>
                    <a:pt x="462" y="382"/>
                  </a:lnTo>
                  <a:lnTo>
                    <a:pt x="422" y="331"/>
                  </a:lnTo>
                  <a:lnTo>
                    <a:pt x="379" y="280"/>
                  </a:lnTo>
                  <a:lnTo>
                    <a:pt x="331" y="233"/>
                  </a:lnTo>
                  <a:lnTo>
                    <a:pt x="287" y="189"/>
                  </a:lnTo>
                  <a:lnTo>
                    <a:pt x="241" y="147"/>
                  </a:lnTo>
                  <a:lnTo>
                    <a:pt x="192" y="112"/>
                  </a:lnTo>
                  <a:lnTo>
                    <a:pt x="146" y="78"/>
                  </a:lnTo>
                  <a:lnTo>
                    <a:pt x="99" y="47"/>
                  </a:lnTo>
                  <a:lnTo>
                    <a:pt x="51" y="21"/>
                  </a:lnTo>
                  <a:lnTo>
                    <a:pt x="7" y="0"/>
                  </a:lnTo>
                  <a:lnTo>
                    <a:pt x="0" y="10"/>
                  </a:lnTo>
                  <a:lnTo>
                    <a:pt x="44" y="32"/>
                  </a:lnTo>
                  <a:lnTo>
                    <a:pt x="87" y="56"/>
                  </a:lnTo>
                  <a:lnTo>
                    <a:pt x="135" y="86"/>
                  </a:lnTo>
                  <a:lnTo>
                    <a:pt x="182" y="117"/>
                  </a:lnTo>
                  <a:lnTo>
                    <a:pt x="229" y="154"/>
                  </a:lnTo>
                  <a:lnTo>
                    <a:pt x="272" y="194"/>
                  </a:lnTo>
                  <a:lnTo>
                    <a:pt x="320" y="240"/>
                  </a:lnTo>
                  <a:lnTo>
                    <a:pt x="364" y="285"/>
                  </a:lnTo>
                  <a:lnTo>
                    <a:pt x="408" y="336"/>
                  </a:lnTo>
                  <a:lnTo>
                    <a:pt x="448" y="386"/>
                  </a:lnTo>
                  <a:lnTo>
                    <a:pt x="488" y="443"/>
                  </a:lnTo>
                  <a:lnTo>
                    <a:pt x="524" y="498"/>
                  </a:lnTo>
                  <a:lnTo>
                    <a:pt x="557" y="560"/>
                  </a:lnTo>
                  <a:lnTo>
                    <a:pt x="590" y="621"/>
                  </a:lnTo>
                  <a:lnTo>
                    <a:pt x="619" y="682"/>
                  </a:lnTo>
                  <a:lnTo>
                    <a:pt x="640" y="750"/>
                  </a:lnTo>
                  <a:lnTo>
                    <a:pt x="655" y="74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51" name="Freeform 34"/>
            <p:cNvSpPr>
              <a:spLocks/>
            </p:cNvSpPr>
            <p:nvPr/>
          </p:nvSpPr>
          <p:spPr bwMode="auto">
            <a:xfrm>
              <a:off x="2320" y="2368"/>
              <a:ext cx="86" cy="191"/>
            </a:xfrm>
            <a:custGeom>
              <a:avLst/>
              <a:gdLst>
                <a:gd name="T0" fmla="*/ 0 w 518"/>
                <a:gd name="T1" fmla="*/ 3 h 766"/>
                <a:gd name="T2" fmla="*/ 0 w 518"/>
                <a:gd name="T3" fmla="*/ 2 h 766"/>
                <a:gd name="T4" fmla="*/ 0 w 518"/>
                <a:gd name="T5" fmla="*/ 2 h 766"/>
                <a:gd name="T6" fmla="*/ 0 w 518"/>
                <a:gd name="T7" fmla="*/ 2 h 766"/>
                <a:gd name="T8" fmla="*/ 0 w 518"/>
                <a:gd name="T9" fmla="*/ 2 h 766"/>
                <a:gd name="T10" fmla="*/ 0 w 518"/>
                <a:gd name="T11" fmla="*/ 2 h 766"/>
                <a:gd name="T12" fmla="*/ 0 w 518"/>
                <a:gd name="T13" fmla="*/ 1 h 766"/>
                <a:gd name="T14" fmla="*/ 0 w 518"/>
                <a:gd name="T15" fmla="*/ 1 h 766"/>
                <a:gd name="T16" fmla="*/ 0 w 518"/>
                <a:gd name="T17" fmla="*/ 1 h 766"/>
                <a:gd name="T18" fmla="*/ 0 w 518"/>
                <a:gd name="T19" fmla="*/ 1 h 766"/>
                <a:gd name="T20" fmla="*/ 0 w 518"/>
                <a:gd name="T21" fmla="*/ 1 h 766"/>
                <a:gd name="T22" fmla="*/ 0 w 518"/>
                <a:gd name="T23" fmla="*/ 1 h 766"/>
                <a:gd name="T24" fmla="*/ 0 w 518"/>
                <a:gd name="T25" fmla="*/ 1 h 766"/>
                <a:gd name="T26" fmla="*/ 0 w 518"/>
                <a:gd name="T27" fmla="*/ 1 h 766"/>
                <a:gd name="T28" fmla="*/ 0 w 518"/>
                <a:gd name="T29" fmla="*/ 1 h 766"/>
                <a:gd name="T30" fmla="*/ 0 w 518"/>
                <a:gd name="T31" fmla="*/ 0 h 766"/>
                <a:gd name="T32" fmla="*/ 0 w 518"/>
                <a:gd name="T33" fmla="*/ 0 h 766"/>
                <a:gd name="T34" fmla="*/ 0 w 518"/>
                <a:gd name="T35" fmla="*/ 0 h 766"/>
                <a:gd name="T36" fmla="*/ 0 w 518"/>
                <a:gd name="T37" fmla="*/ 0 h 766"/>
                <a:gd name="T38" fmla="*/ 0 w 518"/>
                <a:gd name="T39" fmla="*/ 0 h 766"/>
                <a:gd name="T40" fmla="*/ 0 w 518"/>
                <a:gd name="T41" fmla="*/ 0 h 766"/>
                <a:gd name="T42" fmla="*/ 0 w 518"/>
                <a:gd name="T43" fmla="*/ 0 h 766"/>
                <a:gd name="T44" fmla="*/ 0 w 518"/>
                <a:gd name="T45" fmla="*/ 0 h 766"/>
                <a:gd name="T46" fmla="*/ 0 w 518"/>
                <a:gd name="T47" fmla="*/ 1 h 766"/>
                <a:gd name="T48" fmla="*/ 0 w 518"/>
                <a:gd name="T49" fmla="*/ 1 h 766"/>
                <a:gd name="T50" fmla="*/ 0 w 518"/>
                <a:gd name="T51" fmla="*/ 1 h 766"/>
                <a:gd name="T52" fmla="*/ 0 w 518"/>
                <a:gd name="T53" fmla="*/ 1 h 766"/>
                <a:gd name="T54" fmla="*/ 0 w 518"/>
                <a:gd name="T55" fmla="*/ 1 h 766"/>
                <a:gd name="T56" fmla="*/ 0 w 518"/>
                <a:gd name="T57" fmla="*/ 1 h 766"/>
                <a:gd name="T58" fmla="*/ 0 w 518"/>
                <a:gd name="T59" fmla="*/ 1 h 766"/>
                <a:gd name="T60" fmla="*/ 0 w 518"/>
                <a:gd name="T61" fmla="*/ 1 h 766"/>
                <a:gd name="T62" fmla="*/ 0 w 518"/>
                <a:gd name="T63" fmla="*/ 1 h 766"/>
                <a:gd name="T64" fmla="*/ 0 w 518"/>
                <a:gd name="T65" fmla="*/ 2 h 766"/>
                <a:gd name="T66" fmla="*/ 0 w 518"/>
                <a:gd name="T67" fmla="*/ 2 h 766"/>
                <a:gd name="T68" fmla="*/ 0 w 518"/>
                <a:gd name="T69" fmla="*/ 2 h 766"/>
                <a:gd name="T70" fmla="*/ 0 w 518"/>
                <a:gd name="T71" fmla="*/ 2 h 766"/>
                <a:gd name="T72" fmla="*/ 0 w 518"/>
                <a:gd name="T73" fmla="*/ 2 h 766"/>
                <a:gd name="T74" fmla="*/ 0 w 518"/>
                <a:gd name="T75" fmla="*/ 3 h 766"/>
                <a:gd name="T76" fmla="*/ 0 w 518"/>
                <a:gd name="T77" fmla="*/ 3 h 76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18"/>
                <a:gd name="T118" fmla="*/ 0 h 766"/>
                <a:gd name="T119" fmla="*/ 518 w 518"/>
                <a:gd name="T120" fmla="*/ 766 h 76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18" h="766">
                  <a:moveTo>
                    <a:pt x="12" y="766"/>
                  </a:moveTo>
                  <a:lnTo>
                    <a:pt x="136" y="672"/>
                  </a:lnTo>
                  <a:lnTo>
                    <a:pt x="249" y="587"/>
                  </a:lnTo>
                  <a:lnTo>
                    <a:pt x="300" y="547"/>
                  </a:lnTo>
                  <a:lnTo>
                    <a:pt x="342" y="507"/>
                  </a:lnTo>
                  <a:lnTo>
                    <a:pt x="387" y="464"/>
                  </a:lnTo>
                  <a:lnTo>
                    <a:pt x="423" y="425"/>
                  </a:lnTo>
                  <a:lnTo>
                    <a:pt x="456" y="381"/>
                  </a:lnTo>
                  <a:lnTo>
                    <a:pt x="482" y="337"/>
                  </a:lnTo>
                  <a:lnTo>
                    <a:pt x="492" y="313"/>
                  </a:lnTo>
                  <a:lnTo>
                    <a:pt x="499" y="289"/>
                  </a:lnTo>
                  <a:lnTo>
                    <a:pt x="506" y="264"/>
                  </a:lnTo>
                  <a:lnTo>
                    <a:pt x="515" y="238"/>
                  </a:lnTo>
                  <a:lnTo>
                    <a:pt x="518" y="214"/>
                  </a:lnTo>
                  <a:lnTo>
                    <a:pt x="518" y="184"/>
                  </a:lnTo>
                  <a:lnTo>
                    <a:pt x="518" y="158"/>
                  </a:lnTo>
                  <a:lnTo>
                    <a:pt x="515" y="129"/>
                  </a:lnTo>
                  <a:lnTo>
                    <a:pt x="506" y="67"/>
                  </a:lnTo>
                  <a:lnTo>
                    <a:pt x="485" y="0"/>
                  </a:lnTo>
                  <a:lnTo>
                    <a:pt x="470" y="4"/>
                  </a:lnTo>
                  <a:lnTo>
                    <a:pt x="489" y="67"/>
                  </a:lnTo>
                  <a:lnTo>
                    <a:pt x="499" y="129"/>
                  </a:lnTo>
                  <a:lnTo>
                    <a:pt x="503" y="158"/>
                  </a:lnTo>
                  <a:lnTo>
                    <a:pt x="503" y="184"/>
                  </a:lnTo>
                  <a:lnTo>
                    <a:pt x="499" y="210"/>
                  </a:lnTo>
                  <a:lnTo>
                    <a:pt x="496" y="238"/>
                  </a:lnTo>
                  <a:lnTo>
                    <a:pt x="492" y="262"/>
                  </a:lnTo>
                  <a:lnTo>
                    <a:pt x="485" y="286"/>
                  </a:lnTo>
                  <a:lnTo>
                    <a:pt x="478" y="310"/>
                  </a:lnTo>
                  <a:lnTo>
                    <a:pt x="466" y="331"/>
                  </a:lnTo>
                  <a:lnTo>
                    <a:pt x="441" y="376"/>
                  </a:lnTo>
                  <a:lnTo>
                    <a:pt x="409" y="419"/>
                  </a:lnTo>
                  <a:lnTo>
                    <a:pt x="373" y="459"/>
                  </a:lnTo>
                  <a:lnTo>
                    <a:pt x="332" y="499"/>
                  </a:lnTo>
                  <a:lnTo>
                    <a:pt x="285" y="539"/>
                  </a:lnTo>
                  <a:lnTo>
                    <a:pt x="238" y="579"/>
                  </a:lnTo>
                  <a:lnTo>
                    <a:pt x="124" y="664"/>
                  </a:lnTo>
                  <a:lnTo>
                    <a:pt x="0" y="760"/>
                  </a:lnTo>
                  <a:lnTo>
                    <a:pt x="12" y="76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52" name="Freeform 35"/>
            <p:cNvSpPr>
              <a:spLocks/>
            </p:cNvSpPr>
            <p:nvPr/>
          </p:nvSpPr>
          <p:spPr bwMode="auto">
            <a:xfrm>
              <a:off x="2255" y="2558"/>
              <a:ext cx="67" cy="159"/>
            </a:xfrm>
            <a:custGeom>
              <a:avLst/>
              <a:gdLst>
                <a:gd name="T0" fmla="*/ 0 w 401"/>
                <a:gd name="T1" fmla="*/ 3 h 635"/>
                <a:gd name="T2" fmla="*/ 0 w 401"/>
                <a:gd name="T3" fmla="*/ 3 h 635"/>
                <a:gd name="T4" fmla="*/ 0 w 401"/>
                <a:gd name="T5" fmla="*/ 2 h 635"/>
                <a:gd name="T6" fmla="*/ 0 w 401"/>
                <a:gd name="T7" fmla="*/ 2 h 635"/>
                <a:gd name="T8" fmla="*/ 0 w 401"/>
                <a:gd name="T9" fmla="*/ 2 h 635"/>
                <a:gd name="T10" fmla="*/ 0 w 401"/>
                <a:gd name="T11" fmla="*/ 2 h 635"/>
                <a:gd name="T12" fmla="*/ 0 w 401"/>
                <a:gd name="T13" fmla="*/ 2 h 635"/>
                <a:gd name="T14" fmla="*/ 0 w 401"/>
                <a:gd name="T15" fmla="*/ 2 h 635"/>
                <a:gd name="T16" fmla="*/ 0 w 401"/>
                <a:gd name="T17" fmla="*/ 1 h 635"/>
                <a:gd name="T18" fmla="*/ 0 w 401"/>
                <a:gd name="T19" fmla="*/ 1 h 635"/>
                <a:gd name="T20" fmla="*/ 0 w 401"/>
                <a:gd name="T21" fmla="*/ 1 h 635"/>
                <a:gd name="T22" fmla="*/ 0 w 401"/>
                <a:gd name="T23" fmla="*/ 1 h 635"/>
                <a:gd name="T24" fmla="*/ 0 w 401"/>
                <a:gd name="T25" fmla="*/ 1 h 635"/>
                <a:gd name="T26" fmla="*/ 0 w 401"/>
                <a:gd name="T27" fmla="*/ 1 h 635"/>
                <a:gd name="T28" fmla="*/ 0 w 401"/>
                <a:gd name="T29" fmla="*/ 1 h 635"/>
                <a:gd name="T30" fmla="*/ 0 w 401"/>
                <a:gd name="T31" fmla="*/ 0 h 635"/>
                <a:gd name="T32" fmla="*/ 0 w 401"/>
                <a:gd name="T33" fmla="*/ 0 h 635"/>
                <a:gd name="T34" fmla="*/ 0 w 401"/>
                <a:gd name="T35" fmla="*/ 0 h 635"/>
                <a:gd name="T36" fmla="*/ 0 w 401"/>
                <a:gd name="T37" fmla="*/ 0 h 635"/>
                <a:gd name="T38" fmla="*/ 0 w 401"/>
                <a:gd name="T39" fmla="*/ 0 h 635"/>
                <a:gd name="T40" fmla="*/ 0 w 401"/>
                <a:gd name="T41" fmla="*/ 0 h 635"/>
                <a:gd name="T42" fmla="*/ 0 w 401"/>
                <a:gd name="T43" fmla="*/ 1 h 635"/>
                <a:gd name="T44" fmla="*/ 0 w 401"/>
                <a:gd name="T45" fmla="*/ 1 h 635"/>
                <a:gd name="T46" fmla="*/ 0 w 401"/>
                <a:gd name="T47" fmla="*/ 1 h 635"/>
                <a:gd name="T48" fmla="*/ 0 w 401"/>
                <a:gd name="T49" fmla="*/ 1 h 635"/>
                <a:gd name="T50" fmla="*/ 0 w 401"/>
                <a:gd name="T51" fmla="*/ 1 h 635"/>
                <a:gd name="T52" fmla="*/ 0 w 401"/>
                <a:gd name="T53" fmla="*/ 1 h 635"/>
                <a:gd name="T54" fmla="*/ 0 w 401"/>
                <a:gd name="T55" fmla="*/ 1 h 635"/>
                <a:gd name="T56" fmla="*/ 0 w 401"/>
                <a:gd name="T57" fmla="*/ 2 h 635"/>
                <a:gd name="T58" fmla="*/ 0 w 401"/>
                <a:gd name="T59" fmla="*/ 2 h 635"/>
                <a:gd name="T60" fmla="*/ 0 w 401"/>
                <a:gd name="T61" fmla="*/ 2 h 635"/>
                <a:gd name="T62" fmla="*/ 0 w 401"/>
                <a:gd name="T63" fmla="*/ 2 h 635"/>
                <a:gd name="T64" fmla="*/ 0 w 401"/>
                <a:gd name="T65" fmla="*/ 2 h 635"/>
                <a:gd name="T66" fmla="*/ 0 w 401"/>
                <a:gd name="T67" fmla="*/ 2 h 635"/>
                <a:gd name="T68" fmla="*/ 0 w 401"/>
                <a:gd name="T69" fmla="*/ 3 h 635"/>
                <a:gd name="T70" fmla="*/ 0 w 401"/>
                <a:gd name="T71" fmla="*/ 3 h 635"/>
                <a:gd name="T72" fmla="*/ 0 w 401"/>
                <a:gd name="T73" fmla="*/ 3 h 635"/>
                <a:gd name="T74" fmla="*/ 0 w 401"/>
                <a:gd name="T75" fmla="*/ 3 h 635"/>
                <a:gd name="T76" fmla="*/ 0 w 401"/>
                <a:gd name="T77" fmla="*/ 3 h 635"/>
                <a:gd name="T78" fmla="*/ 0 w 401"/>
                <a:gd name="T79" fmla="*/ 3 h 635"/>
                <a:gd name="T80" fmla="*/ 0 w 401"/>
                <a:gd name="T81" fmla="*/ 3 h 635"/>
                <a:gd name="T82" fmla="*/ 0 w 401"/>
                <a:gd name="T83" fmla="*/ 3 h 63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01"/>
                <a:gd name="T127" fmla="*/ 0 h 635"/>
                <a:gd name="T128" fmla="*/ 401 w 401"/>
                <a:gd name="T129" fmla="*/ 635 h 63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01" h="635">
                  <a:moveTo>
                    <a:pt x="0" y="627"/>
                  </a:moveTo>
                  <a:lnTo>
                    <a:pt x="16" y="629"/>
                  </a:lnTo>
                  <a:lnTo>
                    <a:pt x="19" y="584"/>
                  </a:lnTo>
                  <a:lnTo>
                    <a:pt x="26" y="541"/>
                  </a:lnTo>
                  <a:lnTo>
                    <a:pt x="33" y="499"/>
                  </a:lnTo>
                  <a:lnTo>
                    <a:pt x="47" y="456"/>
                  </a:lnTo>
                  <a:lnTo>
                    <a:pt x="62" y="416"/>
                  </a:lnTo>
                  <a:lnTo>
                    <a:pt x="81" y="376"/>
                  </a:lnTo>
                  <a:lnTo>
                    <a:pt x="102" y="337"/>
                  </a:lnTo>
                  <a:lnTo>
                    <a:pt x="124" y="296"/>
                  </a:lnTo>
                  <a:lnTo>
                    <a:pt x="150" y="258"/>
                  </a:lnTo>
                  <a:lnTo>
                    <a:pt x="180" y="221"/>
                  </a:lnTo>
                  <a:lnTo>
                    <a:pt x="211" y="184"/>
                  </a:lnTo>
                  <a:lnTo>
                    <a:pt x="244" y="147"/>
                  </a:lnTo>
                  <a:lnTo>
                    <a:pt x="281" y="112"/>
                  </a:lnTo>
                  <a:lnTo>
                    <a:pt x="318" y="77"/>
                  </a:lnTo>
                  <a:lnTo>
                    <a:pt x="361" y="40"/>
                  </a:lnTo>
                  <a:lnTo>
                    <a:pt x="401" y="6"/>
                  </a:lnTo>
                  <a:lnTo>
                    <a:pt x="389" y="0"/>
                  </a:lnTo>
                  <a:lnTo>
                    <a:pt x="346" y="35"/>
                  </a:lnTo>
                  <a:lnTo>
                    <a:pt x="306" y="70"/>
                  </a:lnTo>
                  <a:lnTo>
                    <a:pt x="270" y="105"/>
                  </a:lnTo>
                  <a:lnTo>
                    <a:pt x="233" y="142"/>
                  </a:lnTo>
                  <a:lnTo>
                    <a:pt x="197" y="179"/>
                  </a:lnTo>
                  <a:lnTo>
                    <a:pt x="168" y="216"/>
                  </a:lnTo>
                  <a:lnTo>
                    <a:pt x="139" y="254"/>
                  </a:lnTo>
                  <a:lnTo>
                    <a:pt x="109" y="291"/>
                  </a:lnTo>
                  <a:lnTo>
                    <a:pt x="88" y="331"/>
                  </a:lnTo>
                  <a:lnTo>
                    <a:pt x="66" y="370"/>
                  </a:lnTo>
                  <a:lnTo>
                    <a:pt x="47" y="411"/>
                  </a:lnTo>
                  <a:lnTo>
                    <a:pt x="33" y="453"/>
                  </a:lnTo>
                  <a:lnTo>
                    <a:pt x="19" y="496"/>
                  </a:lnTo>
                  <a:lnTo>
                    <a:pt x="12" y="539"/>
                  </a:lnTo>
                  <a:lnTo>
                    <a:pt x="4" y="584"/>
                  </a:lnTo>
                  <a:lnTo>
                    <a:pt x="0" y="629"/>
                  </a:lnTo>
                  <a:lnTo>
                    <a:pt x="16" y="629"/>
                  </a:lnTo>
                  <a:lnTo>
                    <a:pt x="0" y="629"/>
                  </a:lnTo>
                  <a:lnTo>
                    <a:pt x="4" y="632"/>
                  </a:lnTo>
                  <a:lnTo>
                    <a:pt x="7" y="635"/>
                  </a:lnTo>
                  <a:lnTo>
                    <a:pt x="12" y="632"/>
                  </a:lnTo>
                  <a:lnTo>
                    <a:pt x="16" y="629"/>
                  </a:lnTo>
                  <a:lnTo>
                    <a:pt x="0" y="62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53" name="Freeform 36"/>
            <p:cNvSpPr>
              <a:spLocks/>
            </p:cNvSpPr>
            <p:nvPr/>
          </p:nvSpPr>
          <p:spPr bwMode="auto">
            <a:xfrm>
              <a:off x="2255" y="2567"/>
              <a:ext cx="88" cy="148"/>
            </a:xfrm>
            <a:custGeom>
              <a:avLst/>
              <a:gdLst>
                <a:gd name="T0" fmla="*/ 1 w 527"/>
                <a:gd name="T1" fmla="*/ 0 h 592"/>
                <a:gd name="T2" fmla="*/ 0 w 527"/>
                <a:gd name="T3" fmla="*/ 0 h 592"/>
                <a:gd name="T4" fmla="*/ 0 w 527"/>
                <a:gd name="T5" fmla="*/ 0 h 592"/>
                <a:gd name="T6" fmla="*/ 0 w 527"/>
                <a:gd name="T7" fmla="*/ 0 h 592"/>
                <a:gd name="T8" fmla="*/ 0 w 527"/>
                <a:gd name="T9" fmla="*/ 0 h 592"/>
                <a:gd name="T10" fmla="*/ 0 w 527"/>
                <a:gd name="T11" fmla="*/ 1 h 592"/>
                <a:gd name="T12" fmla="*/ 0 w 527"/>
                <a:gd name="T13" fmla="*/ 1 h 592"/>
                <a:gd name="T14" fmla="*/ 0 w 527"/>
                <a:gd name="T15" fmla="*/ 1 h 592"/>
                <a:gd name="T16" fmla="*/ 0 w 527"/>
                <a:gd name="T17" fmla="*/ 1 h 592"/>
                <a:gd name="T18" fmla="*/ 0 w 527"/>
                <a:gd name="T19" fmla="*/ 1 h 592"/>
                <a:gd name="T20" fmla="*/ 0 w 527"/>
                <a:gd name="T21" fmla="*/ 1 h 592"/>
                <a:gd name="T22" fmla="*/ 0 w 527"/>
                <a:gd name="T23" fmla="*/ 1 h 592"/>
                <a:gd name="T24" fmla="*/ 0 w 527"/>
                <a:gd name="T25" fmla="*/ 2 h 592"/>
                <a:gd name="T26" fmla="*/ 0 w 527"/>
                <a:gd name="T27" fmla="*/ 2 h 592"/>
                <a:gd name="T28" fmla="*/ 0 w 527"/>
                <a:gd name="T29" fmla="*/ 2 h 592"/>
                <a:gd name="T30" fmla="*/ 0 w 527"/>
                <a:gd name="T31" fmla="*/ 2 h 592"/>
                <a:gd name="T32" fmla="*/ 0 w 527"/>
                <a:gd name="T33" fmla="*/ 2 h 592"/>
                <a:gd name="T34" fmla="*/ 0 w 527"/>
                <a:gd name="T35" fmla="*/ 2 h 592"/>
                <a:gd name="T36" fmla="*/ 0 w 527"/>
                <a:gd name="T37" fmla="*/ 1 h 592"/>
                <a:gd name="T38" fmla="*/ 0 w 527"/>
                <a:gd name="T39" fmla="*/ 1 h 592"/>
                <a:gd name="T40" fmla="*/ 0 w 527"/>
                <a:gd name="T41" fmla="*/ 1 h 592"/>
                <a:gd name="T42" fmla="*/ 0 w 527"/>
                <a:gd name="T43" fmla="*/ 1 h 592"/>
                <a:gd name="T44" fmla="*/ 0 w 527"/>
                <a:gd name="T45" fmla="*/ 1 h 592"/>
                <a:gd name="T46" fmla="*/ 0 w 527"/>
                <a:gd name="T47" fmla="*/ 1 h 592"/>
                <a:gd name="T48" fmla="*/ 0 w 527"/>
                <a:gd name="T49" fmla="*/ 1 h 592"/>
                <a:gd name="T50" fmla="*/ 0 w 527"/>
                <a:gd name="T51" fmla="*/ 0 h 592"/>
                <a:gd name="T52" fmla="*/ 0 w 527"/>
                <a:gd name="T53" fmla="*/ 0 h 592"/>
                <a:gd name="T54" fmla="*/ 0 w 527"/>
                <a:gd name="T55" fmla="*/ 0 h 592"/>
                <a:gd name="T56" fmla="*/ 0 w 527"/>
                <a:gd name="T57" fmla="*/ 0 h 592"/>
                <a:gd name="T58" fmla="*/ 1 w 527"/>
                <a:gd name="T59" fmla="*/ 0 h 592"/>
                <a:gd name="T60" fmla="*/ 1 w 527"/>
                <a:gd name="T61" fmla="*/ 0 h 5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27"/>
                <a:gd name="T94" fmla="*/ 0 h 592"/>
                <a:gd name="T95" fmla="*/ 527 w 527"/>
                <a:gd name="T96" fmla="*/ 592 h 5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27" h="592">
                  <a:moveTo>
                    <a:pt x="522" y="0"/>
                  </a:moveTo>
                  <a:lnTo>
                    <a:pt x="467" y="20"/>
                  </a:lnTo>
                  <a:lnTo>
                    <a:pt x="401" y="46"/>
                  </a:lnTo>
                  <a:lnTo>
                    <a:pt x="365" y="62"/>
                  </a:lnTo>
                  <a:lnTo>
                    <a:pt x="332" y="83"/>
                  </a:lnTo>
                  <a:lnTo>
                    <a:pt x="296" y="107"/>
                  </a:lnTo>
                  <a:lnTo>
                    <a:pt x="259" y="136"/>
                  </a:lnTo>
                  <a:lnTo>
                    <a:pt x="223" y="171"/>
                  </a:lnTo>
                  <a:lnTo>
                    <a:pt x="185" y="211"/>
                  </a:lnTo>
                  <a:lnTo>
                    <a:pt x="150" y="257"/>
                  </a:lnTo>
                  <a:lnTo>
                    <a:pt x="117" y="307"/>
                  </a:lnTo>
                  <a:lnTo>
                    <a:pt x="83" y="366"/>
                  </a:lnTo>
                  <a:lnTo>
                    <a:pt x="55" y="432"/>
                  </a:lnTo>
                  <a:lnTo>
                    <a:pt x="26" y="506"/>
                  </a:lnTo>
                  <a:lnTo>
                    <a:pt x="0" y="590"/>
                  </a:lnTo>
                  <a:lnTo>
                    <a:pt x="16" y="592"/>
                  </a:lnTo>
                  <a:lnTo>
                    <a:pt x="40" y="510"/>
                  </a:lnTo>
                  <a:lnTo>
                    <a:pt x="69" y="436"/>
                  </a:lnTo>
                  <a:lnTo>
                    <a:pt x="99" y="371"/>
                  </a:lnTo>
                  <a:lnTo>
                    <a:pt x="131" y="313"/>
                  </a:lnTo>
                  <a:lnTo>
                    <a:pt x="164" y="261"/>
                  </a:lnTo>
                  <a:lnTo>
                    <a:pt x="197" y="217"/>
                  </a:lnTo>
                  <a:lnTo>
                    <a:pt x="233" y="177"/>
                  </a:lnTo>
                  <a:lnTo>
                    <a:pt x="270" y="145"/>
                  </a:lnTo>
                  <a:lnTo>
                    <a:pt x="306" y="116"/>
                  </a:lnTo>
                  <a:lnTo>
                    <a:pt x="339" y="92"/>
                  </a:lnTo>
                  <a:lnTo>
                    <a:pt x="375" y="72"/>
                  </a:lnTo>
                  <a:lnTo>
                    <a:pt x="408" y="57"/>
                  </a:lnTo>
                  <a:lnTo>
                    <a:pt x="470" y="30"/>
                  </a:lnTo>
                  <a:lnTo>
                    <a:pt x="527" y="11"/>
                  </a:lnTo>
                  <a:lnTo>
                    <a:pt x="522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54" name="Freeform 37"/>
            <p:cNvSpPr>
              <a:spLocks/>
            </p:cNvSpPr>
            <p:nvPr/>
          </p:nvSpPr>
          <p:spPr bwMode="auto">
            <a:xfrm>
              <a:off x="2342" y="2565"/>
              <a:ext cx="22" cy="154"/>
            </a:xfrm>
            <a:custGeom>
              <a:avLst/>
              <a:gdLst>
                <a:gd name="T0" fmla="*/ 0 w 132"/>
                <a:gd name="T1" fmla="*/ 3 h 612"/>
                <a:gd name="T2" fmla="*/ 0 w 132"/>
                <a:gd name="T3" fmla="*/ 3 h 612"/>
                <a:gd name="T4" fmla="*/ 0 w 132"/>
                <a:gd name="T5" fmla="*/ 2 h 612"/>
                <a:gd name="T6" fmla="*/ 0 w 132"/>
                <a:gd name="T7" fmla="*/ 1 h 612"/>
                <a:gd name="T8" fmla="*/ 0 w 132"/>
                <a:gd name="T9" fmla="*/ 1 h 612"/>
                <a:gd name="T10" fmla="*/ 0 w 132"/>
                <a:gd name="T11" fmla="*/ 1 h 612"/>
                <a:gd name="T12" fmla="*/ 0 w 132"/>
                <a:gd name="T13" fmla="*/ 1 h 612"/>
                <a:gd name="T14" fmla="*/ 0 w 132"/>
                <a:gd name="T15" fmla="*/ 0 h 612"/>
                <a:gd name="T16" fmla="*/ 0 w 132"/>
                <a:gd name="T17" fmla="*/ 0 h 612"/>
                <a:gd name="T18" fmla="*/ 0 w 132"/>
                <a:gd name="T19" fmla="*/ 0 h 612"/>
                <a:gd name="T20" fmla="*/ 0 w 132"/>
                <a:gd name="T21" fmla="*/ 0 h 612"/>
                <a:gd name="T22" fmla="*/ 0 w 132"/>
                <a:gd name="T23" fmla="*/ 0 h 612"/>
                <a:gd name="T24" fmla="*/ 0 w 132"/>
                <a:gd name="T25" fmla="*/ 0 h 612"/>
                <a:gd name="T26" fmla="*/ 0 w 132"/>
                <a:gd name="T27" fmla="*/ 0 h 612"/>
                <a:gd name="T28" fmla="*/ 0 w 132"/>
                <a:gd name="T29" fmla="*/ 0 h 612"/>
                <a:gd name="T30" fmla="*/ 0 w 132"/>
                <a:gd name="T31" fmla="*/ 0 h 612"/>
                <a:gd name="T32" fmla="*/ 0 w 132"/>
                <a:gd name="T33" fmla="*/ 0 h 612"/>
                <a:gd name="T34" fmla="*/ 0 w 132"/>
                <a:gd name="T35" fmla="*/ 0 h 612"/>
                <a:gd name="T36" fmla="*/ 0 w 132"/>
                <a:gd name="T37" fmla="*/ 0 h 612"/>
                <a:gd name="T38" fmla="*/ 0 w 132"/>
                <a:gd name="T39" fmla="*/ 0 h 612"/>
                <a:gd name="T40" fmla="*/ 0 w 132"/>
                <a:gd name="T41" fmla="*/ 0 h 612"/>
                <a:gd name="T42" fmla="*/ 0 w 132"/>
                <a:gd name="T43" fmla="*/ 0 h 612"/>
                <a:gd name="T44" fmla="*/ 0 w 132"/>
                <a:gd name="T45" fmla="*/ 0 h 612"/>
                <a:gd name="T46" fmla="*/ 0 w 132"/>
                <a:gd name="T47" fmla="*/ 0 h 612"/>
                <a:gd name="T48" fmla="*/ 0 w 132"/>
                <a:gd name="T49" fmla="*/ 0 h 612"/>
                <a:gd name="T50" fmla="*/ 0 w 132"/>
                <a:gd name="T51" fmla="*/ 0 h 612"/>
                <a:gd name="T52" fmla="*/ 0 w 132"/>
                <a:gd name="T53" fmla="*/ 0 h 612"/>
                <a:gd name="T54" fmla="*/ 0 w 132"/>
                <a:gd name="T55" fmla="*/ 0 h 612"/>
                <a:gd name="T56" fmla="*/ 0 w 132"/>
                <a:gd name="T57" fmla="*/ 0 h 612"/>
                <a:gd name="T58" fmla="*/ 0 w 132"/>
                <a:gd name="T59" fmla="*/ 1 h 612"/>
                <a:gd name="T60" fmla="*/ 0 w 132"/>
                <a:gd name="T61" fmla="*/ 1 h 612"/>
                <a:gd name="T62" fmla="*/ 0 w 132"/>
                <a:gd name="T63" fmla="*/ 1 h 612"/>
                <a:gd name="T64" fmla="*/ 0 w 132"/>
                <a:gd name="T65" fmla="*/ 1 h 612"/>
                <a:gd name="T66" fmla="*/ 0 w 132"/>
                <a:gd name="T67" fmla="*/ 2 h 612"/>
                <a:gd name="T68" fmla="*/ 0 w 132"/>
                <a:gd name="T69" fmla="*/ 3 h 612"/>
                <a:gd name="T70" fmla="*/ 0 w 132"/>
                <a:gd name="T71" fmla="*/ 3 h 612"/>
                <a:gd name="T72" fmla="*/ 0 w 132"/>
                <a:gd name="T73" fmla="*/ 3 h 612"/>
                <a:gd name="T74" fmla="*/ 0 w 132"/>
                <a:gd name="T75" fmla="*/ 3 h 612"/>
                <a:gd name="T76" fmla="*/ 0 w 132"/>
                <a:gd name="T77" fmla="*/ 3 h 612"/>
                <a:gd name="T78" fmla="*/ 0 w 132"/>
                <a:gd name="T79" fmla="*/ 3 h 612"/>
                <a:gd name="T80" fmla="*/ 0 w 132"/>
                <a:gd name="T81" fmla="*/ 3 h 612"/>
                <a:gd name="T82" fmla="*/ 0 w 132"/>
                <a:gd name="T83" fmla="*/ 3 h 61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32"/>
                <a:gd name="T127" fmla="*/ 0 h 612"/>
                <a:gd name="T128" fmla="*/ 132 w 132"/>
                <a:gd name="T129" fmla="*/ 612 h 61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32" h="612">
                  <a:moveTo>
                    <a:pt x="85" y="605"/>
                  </a:moveTo>
                  <a:lnTo>
                    <a:pt x="101" y="607"/>
                  </a:lnTo>
                  <a:lnTo>
                    <a:pt x="115" y="461"/>
                  </a:lnTo>
                  <a:lnTo>
                    <a:pt x="125" y="329"/>
                  </a:lnTo>
                  <a:lnTo>
                    <a:pt x="132" y="221"/>
                  </a:lnTo>
                  <a:lnTo>
                    <a:pt x="132" y="132"/>
                  </a:lnTo>
                  <a:lnTo>
                    <a:pt x="129" y="95"/>
                  </a:lnTo>
                  <a:lnTo>
                    <a:pt x="122" y="66"/>
                  </a:lnTo>
                  <a:lnTo>
                    <a:pt x="115" y="40"/>
                  </a:lnTo>
                  <a:lnTo>
                    <a:pt x="101" y="21"/>
                  </a:lnTo>
                  <a:lnTo>
                    <a:pt x="89" y="13"/>
                  </a:lnTo>
                  <a:lnTo>
                    <a:pt x="82" y="7"/>
                  </a:lnTo>
                  <a:lnTo>
                    <a:pt x="71" y="2"/>
                  </a:lnTo>
                  <a:lnTo>
                    <a:pt x="57" y="0"/>
                  </a:lnTo>
                  <a:lnTo>
                    <a:pt x="43" y="0"/>
                  </a:lnTo>
                  <a:lnTo>
                    <a:pt x="30" y="0"/>
                  </a:lnTo>
                  <a:lnTo>
                    <a:pt x="14" y="2"/>
                  </a:lnTo>
                  <a:lnTo>
                    <a:pt x="0" y="7"/>
                  </a:lnTo>
                  <a:lnTo>
                    <a:pt x="6" y="18"/>
                  </a:lnTo>
                  <a:lnTo>
                    <a:pt x="21" y="13"/>
                  </a:lnTo>
                  <a:lnTo>
                    <a:pt x="30" y="10"/>
                  </a:lnTo>
                  <a:lnTo>
                    <a:pt x="45" y="10"/>
                  </a:lnTo>
                  <a:lnTo>
                    <a:pt x="54" y="10"/>
                  </a:lnTo>
                  <a:lnTo>
                    <a:pt x="64" y="13"/>
                  </a:lnTo>
                  <a:lnTo>
                    <a:pt x="71" y="16"/>
                  </a:lnTo>
                  <a:lnTo>
                    <a:pt x="78" y="21"/>
                  </a:lnTo>
                  <a:lnTo>
                    <a:pt x="85" y="27"/>
                  </a:lnTo>
                  <a:lnTo>
                    <a:pt x="101" y="44"/>
                  </a:lnTo>
                  <a:lnTo>
                    <a:pt x="106" y="69"/>
                  </a:lnTo>
                  <a:lnTo>
                    <a:pt x="115" y="99"/>
                  </a:lnTo>
                  <a:lnTo>
                    <a:pt x="118" y="132"/>
                  </a:lnTo>
                  <a:lnTo>
                    <a:pt x="118" y="221"/>
                  </a:lnTo>
                  <a:lnTo>
                    <a:pt x="111" y="329"/>
                  </a:lnTo>
                  <a:lnTo>
                    <a:pt x="101" y="458"/>
                  </a:lnTo>
                  <a:lnTo>
                    <a:pt x="85" y="605"/>
                  </a:lnTo>
                  <a:lnTo>
                    <a:pt x="101" y="607"/>
                  </a:lnTo>
                  <a:lnTo>
                    <a:pt x="85" y="605"/>
                  </a:lnTo>
                  <a:lnTo>
                    <a:pt x="85" y="610"/>
                  </a:lnTo>
                  <a:lnTo>
                    <a:pt x="89" y="612"/>
                  </a:lnTo>
                  <a:lnTo>
                    <a:pt x="96" y="610"/>
                  </a:lnTo>
                  <a:lnTo>
                    <a:pt x="101" y="607"/>
                  </a:lnTo>
                  <a:lnTo>
                    <a:pt x="85" y="60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55" name="Freeform 38"/>
            <p:cNvSpPr>
              <a:spLocks/>
            </p:cNvSpPr>
            <p:nvPr/>
          </p:nvSpPr>
          <p:spPr bwMode="auto">
            <a:xfrm>
              <a:off x="2356" y="2553"/>
              <a:ext cx="19" cy="164"/>
            </a:xfrm>
            <a:custGeom>
              <a:avLst/>
              <a:gdLst>
                <a:gd name="T0" fmla="*/ 0 w 109"/>
                <a:gd name="T1" fmla="*/ 0 h 659"/>
                <a:gd name="T2" fmla="*/ 0 w 109"/>
                <a:gd name="T3" fmla="*/ 0 h 659"/>
                <a:gd name="T4" fmla="*/ 0 w 109"/>
                <a:gd name="T5" fmla="*/ 0 h 659"/>
                <a:gd name="T6" fmla="*/ 0 w 109"/>
                <a:gd name="T7" fmla="*/ 0 h 659"/>
                <a:gd name="T8" fmla="*/ 0 w 109"/>
                <a:gd name="T9" fmla="*/ 1 h 659"/>
                <a:gd name="T10" fmla="*/ 0 w 109"/>
                <a:gd name="T11" fmla="*/ 1 h 659"/>
                <a:gd name="T12" fmla="*/ 0 w 109"/>
                <a:gd name="T13" fmla="*/ 1 h 659"/>
                <a:gd name="T14" fmla="*/ 0 w 109"/>
                <a:gd name="T15" fmla="*/ 1 h 659"/>
                <a:gd name="T16" fmla="*/ 0 w 109"/>
                <a:gd name="T17" fmla="*/ 2 h 659"/>
                <a:gd name="T18" fmla="*/ 0 w 109"/>
                <a:gd name="T19" fmla="*/ 2 h 659"/>
                <a:gd name="T20" fmla="*/ 0 w 109"/>
                <a:gd name="T21" fmla="*/ 2 h 659"/>
                <a:gd name="T22" fmla="*/ 0 w 109"/>
                <a:gd name="T23" fmla="*/ 2 h 659"/>
                <a:gd name="T24" fmla="*/ 0 w 109"/>
                <a:gd name="T25" fmla="*/ 2 h 659"/>
                <a:gd name="T26" fmla="*/ 0 w 109"/>
                <a:gd name="T27" fmla="*/ 2 h 659"/>
                <a:gd name="T28" fmla="*/ 0 w 109"/>
                <a:gd name="T29" fmla="*/ 2 h 659"/>
                <a:gd name="T30" fmla="*/ 0 w 109"/>
                <a:gd name="T31" fmla="*/ 2 h 659"/>
                <a:gd name="T32" fmla="*/ 0 w 109"/>
                <a:gd name="T33" fmla="*/ 2 h 659"/>
                <a:gd name="T34" fmla="*/ 0 w 109"/>
                <a:gd name="T35" fmla="*/ 2 h 659"/>
                <a:gd name="T36" fmla="*/ 0 w 109"/>
                <a:gd name="T37" fmla="*/ 1 h 659"/>
                <a:gd name="T38" fmla="*/ 0 w 109"/>
                <a:gd name="T39" fmla="*/ 1 h 659"/>
                <a:gd name="T40" fmla="*/ 0 w 109"/>
                <a:gd name="T41" fmla="*/ 1 h 659"/>
                <a:gd name="T42" fmla="*/ 0 w 109"/>
                <a:gd name="T43" fmla="*/ 1 h 659"/>
                <a:gd name="T44" fmla="*/ 0 w 109"/>
                <a:gd name="T45" fmla="*/ 0 h 659"/>
                <a:gd name="T46" fmla="*/ 0 w 109"/>
                <a:gd name="T47" fmla="*/ 0 h 659"/>
                <a:gd name="T48" fmla="*/ 0 w 109"/>
                <a:gd name="T49" fmla="*/ 0 h 659"/>
                <a:gd name="T50" fmla="*/ 0 w 109"/>
                <a:gd name="T51" fmla="*/ 0 h 659"/>
                <a:gd name="T52" fmla="*/ 0 w 109"/>
                <a:gd name="T53" fmla="*/ 0 h 65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09"/>
                <a:gd name="T82" fmla="*/ 0 h 659"/>
                <a:gd name="T83" fmla="*/ 109 w 109"/>
                <a:gd name="T84" fmla="*/ 659 h 659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09" h="659">
                  <a:moveTo>
                    <a:pt x="76" y="4"/>
                  </a:moveTo>
                  <a:lnTo>
                    <a:pt x="83" y="46"/>
                  </a:lnTo>
                  <a:lnTo>
                    <a:pt x="92" y="102"/>
                  </a:lnTo>
                  <a:lnTo>
                    <a:pt x="95" y="169"/>
                  </a:lnTo>
                  <a:lnTo>
                    <a:pt x="92" y="249"/>
                  </a:lnTo>
                  <a:lnTo>
                    <a:pt x="88" y="291"/>
                  </a:lnTo>
                  <a:lnTo>
                    <a:pt x="83" y="337"/>
                  </a:lnTo>
                  <a:lnTo>
                    <a:pt x="76" y="385"/>
                  </a:lnTo>
                  <a:lnTo>
                    <a:pt x="66" y="436"/>
                  </a:lnTo>
                  <a:lnTo>
                    <a:pt x="55" y="489"/>
                  </a:lnTo>
                  <a:lnTo>
                    <a:pt x="40" y="543"/>
                  </a:lnTo>
                  <a:lnTo>
                    <a:pt x="21" y="598"/>
                  </a:lnTo>
                  <a:lnTo>
                    <a:pt x="0" y="657"/>
                  </a:lnTo>
                  <a:lnTo>
                    <a:pt x="17" y="659"/>
                  </a:lnTo>
                  <a:lnTo>
                    <a:pt x="37" y="601"/>
                  </a:lnTo>
                  <a:lnTo>
                    <a:pt x="55" y="545"/>
                  </a:lnTo>
                  <a:lnTo>
                    <a:pt x="69" y="489"/>
                  </a:lnTo>
                  <a:lnTo>
                    <a:pt x="81" y="438"/>
                  </a:lnTo>
                  <a:lnTo>
                    <a:pt x="92" y="387"/>
                  </a:lnTo>
                  <a:lnTo>
                    <a:pt x="99" y="339"/>
                  </a:lnTo>
                  <a:lnTo>
                    <a:pt x="106" y="291"/>
                  </a:lnTo>
                  <a:lnTo>
                    <a:pt x="106" y="249"/>
                  </a:lnTo>
                  <a:lnTo>
                    <a:pt x="109" y="169"/>
                  </a:lnTo>
                  <a:lnTo>
                    <a:pt x="106" y="102"/>
                  </a:lnTo>
                  <a:lnTo>
                    <a:pt x="99" y="46"/>
                  </a:lnTo>
                  <a:lnTo>
                    <a:pt x="92" y="0"/>
                  </a:lnTo>
                  <a:lnTo>
                    <a:pt x="76" y="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56" name="Freeform 39"/>
            <p:cNvSpPr>
              <a:spLocks/>
            </p:cNvSpPr>
            <p:nvPr/>
          </p:nvSpPr>
          <p:spPr bwMode="auto">
            <a:xfrm>
              <a:off x="2369" y="2468"/>
              <a:ext cx="51" cy="85"/>
            </a:xfrm>
            <a:custGeom>
              <a:avLst/>
              <a:gdLst>
                <a:gd name="T0" fmla="*/ 0 w 306"/>
                <a:gd name="T1" fmla="*/ 0 h 342"/>
                <a:gd name="T2" fmla="*/ 0 w 306"/>
                <a:gd name="T3" fmla="*/ 0 h 342"/>
                <a:gd name="T4" fmla="*/ 0 w 306"/>
                <a:gd name="T5" fmla="*/ 0 h 342"/>
                <a:gd name="T6" fmla="*/ 0 w 306"/>
                <a:gd name="T7" fmla="*/ 0 h 342"/>
                <a:gd name="T8" fmla="*/ 0 w 306"/>
                <a:gd name="T9" fmla="*/ 0 h 342"/>
                <a:gd name="T10" fmla="*/ 0 w 306"/>
                <a:gd name="T11" fmla="*/ 0 h 342"/>
                <a:gd name="T12" fmla="*/ 0 w 306"/>
                <a:gd name="T13" fmla="*/ 1 h 342"/>
                <a:gd name="T14" fmla="*/ 0 w 306"/>
                <a:gd name="T15" fmla="*/ 1 h 342"/>
                <a:gd name="T16" fmla="*/ 0 w 306"/>
                <a:gd name="T17" fmla="*/ 1 h 342"/>
                <a:gd name="T18" fmla="*/ 0 w 306"/>
                <a:gd name="T19" fmla="*/ 1 h 342"/>
                <a:gd name="T20" fmla="*/ 0 w 306"/>
                <a:gd name="T21" fmla="*/ 1 h 342"/>
                <a:gd name="T22" fmla="*/ 0 w 306"/>
                <a:gd name="T23" fmla="*/ 1 h 342"/>
                <a:gd name="T24" fmla="*/ 0 w 306"/>
                <a:gd name="T25" fmla="*/ 1 h 342"/>
                <a:gd name="T26" fmla="*/ 0 w 306"/>
                <a:gd name="T27" fmla="*/ 1 h 342"/>
                <a:gd name="T28" fmla="*/ 0 w 306"/>
                <a:gd name="T29" fmla="*/ 1 h 342"/>
                <a:gd name="T30" fmla="*/ 0 w 306"/>
                <a:gd name="T31" fmla="*/ 1 h 342"/>
                <a:gd name="T32" fmla="*/ 0 w 306"/>
                <a:gd name="T33" fmla="*/ 1 h 342"/>
                <a:gd name="T34" fmla="*/ 0 w 306"/>
                <a:gd name="T35" fmla="*/ 1 h 342"/>
                <a:gd name="T36" fmla="*/ 0 w 306"/>
                <a:gd name="T37" fmla="*/ 1 h 342"/>
                <a:gd name="T38" fmla="*/ 0 w 306"/>
                <a:gd name="T39" fmla="*/ 1 h 342"/>
                <a:gd name="T40" fmla="*/ 0 w 306"/>
                <a:gd name="T41" fmla="*/ 0 h 342"/>
                <a:gd name="T42" fmla="*/ 0 w 306"/>
                <a:gd name="T43" fmla="*/ 0 h 342"/>
                <a:gd name="T44" fmla="*/ 0 w 306"/>
                <a:gd name="T45" fmla="*/ 0 h 342"/>
                <a:gd name="T46" fmla="*/ 0 w 306"/>
                <a:gd name="T47" fmla="*/ 0 h 342"/>
                <a:gd name="T48" fmla="*/ 0 w 306"/>
                <a:gd name="T49" fmla="*/ 0 h 342"/>
                <a:gd name="T50" fmla="*/ 0 w 306"/>
                <a:gd name="T51" fmla="*/ 0 h 342"/>
                <a:gd name="T52" fmla="*/ 0 w 306"/>
                <a:gd name="T53" fmla="*/ 0 h 34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06"/>
                <a:gd name="T82" fmla="*/ 0 h 342"/>
                <a:gd name="T83" fmla="*/ 306 w 306"/>
                <a:gd name="T84" fmla="*/ 342 h 34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06" h="342">
                  <a:moveTo>
                    <a:pt x="292" y="0"/>
                  </a:moveTo>
                  <a:lnTo>
                    <a:pt x="277" y="27"/>
                  </a:lnTo>
                  <a:lnTo>
                    <a:pt x="259" y="51"/>
                  </a:lnTo>
                  <a:lnTo>
                    <a:pt x="241" y="75"/>
                  </a:lnTo>
                  <a:lnTo>
                    <a:pt x="216" y="96"/>
                  </a:lnTo>
                  <a:lnTo>
                    <a:pt x="168" y="141"/>
                  </a:lnTo>
                  <a:lnTo>
                    <a:pt x="118" y="184"/>
                  </a:lnTo>
                  <a:lnTo>
                    <a:pt x="70" y="224"/>
                  </a:lnTo>
                  <a:lnTo>
                    <a:pt x="30" y="261"/>
                  </a:lnTo>
                  <a:lnTo>
                    <a:pt x="16" y="283"/>
                  </a:lnTo>
                  <a:lnTo>
                    <a:pt x="5" y="301"/>
                  </a:lnTo>
                  <a:lnTo>
                    <a:pt x="0" y="320"/>
                  </a:lnTo>
                  <a:lnTo>
                    <a:pt x="0" y="342"/>
                  </a:lnTo>
                  <a:lnTo>
                    <a:pt x="16" y="338"/>
                  </a:lnTo>
                  <a:lnTo>
                    <a:pt x="16" y="323"/>
                  </a:lnTo>
                  <a:lnTo>
                    <a:pt x="19" y="305"/>
                  </a:lnTo>
                  <a:lnTo>
                    <a:pt x="30" y="288"/>
                  </a:lnTo>
                  <a:lnTo>
                    <a:pt x="45" y="270"/>
                  </a:lnTo>
                  <a:lnTo>
                    <a:pt x="81" y="232"/>
                  </a:lnTo>
                  <a:lnTo>
                    <a:pt x="128" y="193"/>
                  </a:lnTo>
                  <a:lnTo>
                    <a:pt x="180" y="149"/>
                  </a:lnTo>
                  <a:lnTo>
                    <a:pt x="230" y="104"/>
                  </a:lnTo>
                  <a:lnTo>
                    <a:pt x="251" y="80"/>
                  </a:lnTo>
                  <a:lnTo>
                    <a:pt x="273" y="56"/>
                  </a:lnTo>
                  <a:lnTo>
                    <a:pt x="292" y="30"/>
                  </a:lnTo>
                  <a:lnTo>
                    <a:pt x="306" y="3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57" name="Freeform 40"/>
            <p:cNvSpPr>
              <a:spLocks/>
            </p:cNvSpPr>
            <p:nvPr/>
          </p:nvSpPr>
          <p:spPr bwMode="auto">
            <a:xfrm>
              <a:off x="2418" y="2449"/>
              <a:ext cx="37" cy="34"/>
            </a:xfrm>
            <a:custGeom>
              <a:avLst/>
              <a:gdLst>
                <a:gd name="T0" fmla="*/ 0 w 224"/>
                <a:gd name="T1" fmla="*/ 0 h 138"/>
                <a:gd name="T2" fmla="*/ 0 w 224"/>
                <a:gd name="T3" fmla="*/ 0 h 138"/>
                <a:gd name="T4" fmla="*/ 0 w 224"/>
                <a:gd name="T5" fmla="*/ 0 h 138"/>
                <a:gd name="T6" fmla="*/ 0 w 224"/>
                <a:gd name="T7" fmla="*/ 0 h 138"/>
                <a:gd name="T8" fmla="*/ 0 w 224"/>
                <a:gd name="T9" fmla="*/ 0 h 138"/>
                <a:gd name="T10" fmla="*/ 0 w 224"/>
                <a:gd name="T11" fmla="*/ 0 h 138"/>
                <a:gd name="T12" fmla="*/ 0 w 224"/>
                <a:gd name="T13" fmla="*/ 0 h 138"/>
                <a:gd name="T14" fmla="*/ 0 w 224"/>
                <a:gd name="T15" fmla="*/ 0 h 138"/>
                <a:gd name="T16" fmla="*/ 0 w 224"/>
                <a:gd name="T17" fmla="*/ 0 h 138"/>
                <a:gd name="T18" fmla="*/ 0 w 224"/>
                <a:gd name="T19" fmla="*/ 0 h 138"/>
                <a:gd name="T20" fmla="*/ 0 w 224"/>
                <a:gd name="T21" fmla="*/ 0 h 138"/>
                <a:gd name="T22" fmla="*/ 0 w 224"/>
                <a:gd name="T23" fmla="*/ 0 h 138"/>
                <a:gd name="T24" fmla="*/ 0 w 224"/>
                <a:gd name="T25" fmla="*/ 0 h 138"/>
                <a:gd name="T26" fmla="*/ 0 w 224"/>
                <a:gd name="T27" fmla="*/ 0 h 138"/>
                <a:gd name="T28" fmla="*/ 0 w 224"/>
                <a:gd name="T29" fmla="*/ 0 h 138"/>
                <a:gd name="T30" fmla="*/ 0 w 224"/>
                <a:gd name="T31" fmla="*/ 0 h 138"/>
                <a:gd name="T32" fmla="*/ 0 w 224"/>
                <a:gd name="T33" fmla="*/ 0 h 138"/>
                <a:gd name="T34" fmla="*/ 0 w 224"/>
                <a:gd name="T35" fmla="*/ 0 h 138"/>
                <a:gd name="T36" fmla="*/ 0 w 224"/>
                <a:gd name="T37" fmla="*/ 0 h 138"/>
                <a:gd name="T38" fmla="*/ 0 w 224"/>
                <a:gd name="T39" fmla="*/ 0 h 138"/>
                <a:gd name="T40" fmla="*/ 0 w 224"/>
                <a:gd name="T41" fmla="*/ 0 h 138"/>
                <a:gd name="T42" fmla="*/ 0 w 224"/>
                <a:gd name="T43" fmla="*/ 0 h 138"/>
                <a:gd name="T44" fmla="*/ 0 w 224"/>
                <a:gd name="T45" fmla="*/ 0 h 138"/>
                <a:gd name="T46" fmla="*/ 0 w 224"/>
                <a:gd name="T47" fmla="*/ 0 h 138"/>
                <a:gd name="T48" fmla="*/ 0 w 224"/>
                <a:gd name="T49" fmla="*/ 0 h 138"/>
                <a:gd name="T50" fmla="*/ 0 w 224"/>
                <a:gd name="T51" fmla="*/ 0 h 138"/>
                <a:gd name="T52" fmla="*/ 0 w 224"/>
                <a:gd name="T53" fmla="*/ 0 h 13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24"/>
                <a:gd name="T82" fmla="*/ 0 h 138"/>
                <a:gd name="T83" fmla="*/ 224 w 224"/>
                <a:gd name="T84" fmla="*/ 138 h 13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24" h="138">
                  <a:moveTo>
                    <a:pt x="224" y="132"/>
                  </a:moveTo>
                  <a:lnTo>
                    <a:pt x="207" y="103"/>
                  </a:lnTo>
                  <a:lnTo>
                    <a:pt x="184" y="72"/>
                  </a:lnTo>
                  <a:lnTo>
                    <a:pt x="156" y="40"/>
                  </a:lnTo>
                  <a:lnTo>
                    <a:pt x="130" y="15"/>
                  </a:lnTo>
                  <a:lnTo>
                    <a:pt x="115" y="7"/>
                  </a:lnTo>
                  <a:lnTo>
                    <a:pt x="98" y="3"/>
                  </a:lnTo>
                  <a:lnTo>
                    <a:pt x="80" y="0"/>
                  </a:lnTo>
                  <a:lnTo>
                    <a:pt x="62" y="5"/>
                  </a:lnTo>
                  <a:lnTo>
                    <a:pt x="47" y="13"/>
                  </a:lnTo>
                  <a:lnTo>
                    <a:pt x="30" y="29"/>
                  </a:lnTo>
                  <a:lnTo>
                    <a:pt x="13" y="50"/>
                  </a:lnTo>
                  <a:lnTo>
                    <a:pt x="0" y="76"/>
                  </a:lnTo>
                  <a:lnTo>
                    <a:pt x="13" y="79"/>
                  </a:lnTo>
                  <a:lnTo>
                    <a:pt x="30" y="53"/>
                  </a:lnTo>
                  <a:lnTo>
                    <a:pt x="44" y="35"/>
                  </a:lnTo>
                  <a:lnTo>
                    <a:pt x="58" y="20"/>
                  </a:lnTo>
                  <a:lnTo>
                    <a:pt x="69" y="13"/>
                  </a:lnTo>
                  <a:lnTo>
                    <a:pt x="84" y="11"/>
                  </a:lnTo>
                  <a:lnTo>
                    <a:pt x="95" y="13"/>
                  </a:lnTo>
                  <a:lnTo>
                    <a:pt x="106" y="15"/>
                  </a:lnTo>
                  <a:lnTo>
                    <a:pt x="119" y="23"/>
                  </a:lnTo>
                  <a:lnTo>
                    <a:pt x="144" y="48"/>
                  </a:lnTo>
                  <a:lnTo>
                    <a:pt x="170" y="76"/>
                  </a:lnTo>
                  <a:lnTo>
                    <a:pt x="192" y="109"/>
                  </a:lnTo>
                  <a:lnTo>
                    <a:pt x="210" y="138"/>
                  </a:lnTo>
                  <a:lnTo>
                    <a:pt x="224" y="13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58" name="Freeform 41"/>
            <p:cNvSpPr>
              <a:spLocks/>
            </p:cNvSpPr>
            <p:nvPr/>
          </p:nvSpPr>
          <p:spPr bwMode="auto">
            <a:xfrm>
              <a:off x="2453" y="2482"/>
              <a:ext cx="36" cy="101"/>
            </a:xfrm>
            <a:custGeom>
              <a:avLst/>
              <a:gdLst>
                <a:gd name="T0" fmla="*/ 0 w 213"/>
                <a:gd name="T1" fmla="*/ 1 h 405"/>
                <a:gd name="T2" fmla="*/ 0 w 213"/>
                <a:gd name="T3" fmla="*/ 1 h 405"/>
                <a:gd name="T4" fmla="*/ 0 w 213"/>
                <a:gd name="T5" fmla="*/ 1 h 405"/>
                <a:gd name="T6" fmla="*/ 0 w 213"/>
                <a:gd name="T7" fmla="*/ 1 h 405"/>
                <a:gd name="T8" fmla="*/ 0 w 213"/>
                <a:gd name="T9" fmla="*/ 1 h 405"/>
                <a:gd name="T10" fmla="*/ 0 w 213"/>
                <a:gd name="T11" fmla="*/ 1 h 405"/>
                <a:gd name="T12" fmla="*/ 0 w 213"/>
                <a:gd name="T13" fmla="*/ 1 h 405"/>
                <a:gd name="T14" fmla="*/ 0 w 213"/>
                <a:gd name="T15" fmla="*/ 1 h 405"/>
                <a:gd name="T16" fmla="*/ 0 w 213"/>
                <a:gd name="T17" fmla="*/ 1 h 405"/>
                <a:gd name="T18" fmla="*/ 0 w 213"/>
                <a:gd name="T19" fmla="*/ 0 h 405"/>
                <a:gd name="T20" fmla="*/ 0 w 213"/>
                <a:gd name="T21" fmla="*/ 0 h 405"/>
                <a:gd name="T22" fmla="*/ 0 w 213"/>
                <a:gd name="T23" fmla="*/ 0 h 405"/>
                <a:gd name="T24" fmla="*/ 0 w 213"/>
                <a:gd name="T25" fmla="*/ 0 h 405"/>
                <a:gd name="T26" fmla="*/ 0 w 213"/>
                <a:gd name="T27" fmla="*/ 0 h 405"/>
                <a:gd name="T28" fmla="*/ 0 w 213"/>
                <a:gd name="T29" fmla="*/ 0 h 405"/>
                <a:gd name="T30" fmla="*/ 0 w 213"/>
                <a:gd name="T31" fmla="*/ 0 h 405"/>
                <a:gd name="T32" fmla="*/ 0 w 213"/>
                <a:gd name="T33" fmla="*/ 0 h 405"/>
                <a:gd name="T34" fmla="*/ 0 w 213"/>
                <a:gd name="T35" fmla="*/ 1 h 405"/>
                <a:gd name="T36" fmla="*/ 0 w 213"/>
                <a:gd name="T37" fmla="*/ 1 h 405"/>
                <a:gd name="T38" fmla="*/ 0 w 213"/>
                <a:gd name="T39" fmla="*/ 1 h 405"/>
                <a:gd name="T40" fmla="*/ 0 w 213"/>
                <a:gd name="T41" fmla="*/ 1 h 405"/>
                <a:gd name="T42" fmla="*/ 0 w 213"/>
                <a:gd name="T43" fmla="*/ 1 h 405"/>
                <a:gd name="T44" fmla="*/ 0 w 213"/>
                <a:gd name="T45" fmla="*/ 1 h 405"/>
                <a:gd name="T46" fmla="*/ 0 w 213"/>
                <a:gd name="T47" fmla="*/ 1 h 405"/>
                <a:gd name="T48" fmla="*/ 0 w 213"/>
                <a:gd name="T49" fmla="*/ 1 h 405"/>
                <a:gd name="T50" fmla="*/ 0 w 213"/>
                <a:gd name="T51" fmla="*/ 1 h 405"/>
                <a:gd name="T52" fmla="*/ 0 w 213"/>
                <a:gd name="T53" fmla="*/ 1 h 40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13"/>
                <a:gd name="T82" fmla="*/ 0 h 405"/>
                <a:gd name="T83" fmla="*/ 213 w 213"/>
                <a:gd name="T84" fmla="*/ 405 h 40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13" h="405">
                  <a:moveTo>
                    <a:pt x="206" y="405"/>
                  </a:moveTo>
                  <a:lnTo>
                    <a:pt x="213" y="376"/>
                  </a:lnTo>
                  <a:lnTo>
                    <a:pt x="213" y="350"/>
                  </a:lnTo>
                  <a:lnTo>
                    <a:pt x="213" y="325"/>
                  </a:lnTo>
                  <a:lnTo>
                    <a:pt x="206" y="299"/>
                  </a:lnTo>
                  <a:lnTo>
                    <a:pt x="203" y="277"/>
                  </a:lnTo>
                  <a:lnTo>
                    <a:pt x="191" y="254"/>
                  </a:lnTo>
                  <a:lnTo>
                    <a:pt x="181" y="232"/>
                  </a:lnTo>
                  <a:lnTo>
                    <a:pt x="167" y="208"/>
                  </a:lnTo>
                  <a:lnTo>
                    <a:pt x="134" y="163"/>
                  </a:lnTo>
                  <a:lnTo>
                    <a:pt x="99" y="115"/>
                  </a:lnTo>
                  <a:lnTo>
                    <a:pt x="59" y="61"/>
                  </a:lnTo>
                  <a:lnTo>
                    <a:pt x="14" y="0"/>
                  </a:lnTo>
                  <a:lnTo>
                    <a:pt x="0" y="6"/>
                  </a:lnTo>
                  <a:lnTo>
                    <a:pt x="44" y="67"/>
                  </a:lnTo>
                  <a:lnTo>
                    <a:pt x="85" y="120"/>
                  </a:lnTo>
                  <a:lnTo>
                    <a:pt x="123" y="168"/>
                  </a:lnTo>
                  <a:lnTo>
                    <a:pt x="151" y="214"/>
                  </a:lnTo>
                  <a:lnTo>
                    <a:pt x="167" y="235"/>
                  </a:lnTo>
                  <a:lnTo>
                    <a:pt x="177" y="256"/>
                  </a:lnTo>
                  <a:lnTo>
                    <a:pt x="185" y="280"/>
                  </a:lnTo>
                  <a:lnTo>
                    <a:pt x="191" y="302"/>
                  </a:lnTo>
                  <a:lnTo>
                    <a:pt x="196" y="325"/>
                  </a:lnTo>
                  <a:lnTo>
                    <a:pt x="199" y="350"/>
                  </a:lnTo>
                  <a:lnTo>
                    <a:pt x="196" y="376"/>
                  </a:lnTo>
                  <a:lnTo>
                    <a:pt x="191" y="405"/>
                  </a:lnTo>
                  <a:lnTo>
                    <a:pt x="206" y="40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59" name="Freeform 42"/>
            <p:cNvSpPr>
              <a:spLocks/>
            </p:cNvSpPr>
            <p:nvPr/>
          </p:nvSpPr>
          <p:spPr bwMode="auto">
            <a:xfrm>
              <a:off x="2367" y="2583"/>
              <a:ext cx="120" cy="215"/>
            </a:xfrm>
            <a:custGeom>
              <a:avLst/>
              <a:gdLst>
                <a:gd name="T0" fmla="*/ 0 w 724"/>
                <a:gd name="T1" fmla="*/ 3 h 859"/>
                <a:gd name="T2" fmla="*/ 0 w 724"/>
                <a:gd name="T3" fmla="*/ 4 h 859"/>
                <a:gd name="T4" fmla="*/ 0 w 724"/>
                <a:gd name="T5" fmla="*/ 3 h 859"/>
                <a:gd name="T6" fmla="*/ 0 w 724"/>
                <a:gd name="T7" fmla="*/ 3 h 859"/>
                <a:gd name="T8" fmla="*/ 0 w 724"/>
                <a:gd name="T9" fmla="*/ 3 h 859"/>
                <a:gd name="T10" fmla="*/ 0 w 724"/>
                <a:gd name="T11" fmla="*/ 3 h 859"/>
                <a:gd name="T12" fmla="*/ 0 w 724"/>
                <a:gd name="T13" fmla="*/ 3 h 859"/>
                <a:gd name="T14" fmla="*/ 0 w 724"/>
                <a:gd name="T15" fmla="*/ 3 h 859"/>
                <a:gd name="T16" fmla="*/ 0 w 724"/>
                <a:gd name="T17" fmla="*/ 3 h 859"/>
                <a:gd name="T18" fmla="*/ 0 w 724"/>
                <a:gd name="T19" fmla="*/ 2 h 859"/>
                <a:gd name="T20" fmla="*/ 0 w 724"/>
                <a:gd name="T21" fmla="*/ 2 h 859"/>
                <a:gd name="T22" fmla="*/ 0 w 724"/>
                <a:gd name="T23" fmla="*/ 2 h 859"/>
                <a:gd name="T24" fmla="*/ 0 w 724"/>
                <a:gd name="T25" fmla="*/ 2 h 859"/>
                <a:gd name="T26" fmla="*/ 0 w 724"/>
                <a:gd name="T27" fmla="*/ 2 h 859"/>
                <a:gd name="T28" fmla="*/ 0 w 724"/>
                <a:gd name="T29" fmla="*/ 1 h 859"/>
                <a:gd name="T30" fmla="*/ 0 w 724"/>
                <a:gd name="T31" fmla="*/ 1 h 859"/>
                <a:gd name="T32" fmla="*/ 0 w 724"/>
                <a:gd name="T33" fmla="*/ 1 h 859"/>
                <a:gd name="T34" fmla="*/ 0 w 724"/>
                <a:gd name="T35" fmla="*/ 0 h 859"/>
                <a:gd name="T36" fmla="*/ 0 w 724"/>
                <a:gd name="T37" fmla="*/ 0 h 859"/>
                <a:gd name="T38" fmla="*/ 0 w 724"/>
                <a:gd name="T39" fmla="*/ 1 h 859"/>
                <a:gd name="T40" fmla="*/ 0 w 724"/>
                <a:gd name="T41" fmla="*/ 1 h 859"/>
                <a:gd name="T42" fmla="*/ 0 w 724"/>
                <a:gd name="T43" fmla="*/ 1 h 859"/>
                <a:gd name="T44" fmla="*/ 0 w 724"/>
                <a:gd name="T45" fmla="*/ 1 h 859"/>
                <a:gd name="T46" fmla="*/ 0 w 724"/>
                <a:gd name="T47" fmla="*/ 2 h 859"/>
                <a:gd name="T48" fmla="*/ 0 w 724"/>
                <a:gd name="T49" fmla="*/ 2 h 859"/>
                <a:gd name="T50" fmla="*/ 0 w 724"/>
                <a:gd name="T51" fmla="*/ 2 h 859"/>
                <a:gd name="T52" fmla="*/ 0 w 724"/>
                <a:gd name="T53" fmla="*/ 2 h 859"/>
                <a:gd name="T54" fmla="*/ 0 w 724"/>
                <a:gd name="T55" fmla="*/ 3 h 859"/>
                <a:gd name="T56" fmla="*/ 0 w 724"/>
                <a:gd name="T57" fmla="*/ 3 h 859"/>
                <a:gd name="T58" fmla="*/ 0 w 724"/>
                <a:gd name="T59" fmla="*/ 3 h 859"/>
                <a:gd name="T60" fmla="*/ 0 w 724"/>
                <a:gd name="T61" fmla="*/ 3 h 859"/>
                <a:gd name="T62" fmla="*/ 0 w 724"/>
                <a:gd name="T63" fmla="*/ 3 h 859"/>
                <a:gd name="T64" fmla="*/ 0 w 724"/>
                <a:gd name="T65" fmla="*/ 3 h 859"/>
                <a:gd name="T66" fmla="*/ 0 w 724"/>
                <a:gd name="T67" fmla="*/ 3 h 859"/>
                <a:gd name="T68" fmla="*/ 0 w 724"/>
                <a:gd name="T69" fmla="*/ 3 h 859"/>
                <a:gd name="T70" fmla="*/ 0 w 724"/>
                <a:gd name="T71" fmla="*/ 4 h 859"/>
                <a:gd name="T72" fmla="*/ 0 w 724"/>
                <a:gd name="T73" fmla="*/ 3 h 859"/>
                <a:gd name="T74" fmla="*/ 0 w 724"/>
                <a:gd name="T75" fmla="*/ 4 h 859"/>
                <a:gd name="T76" fmla="*/ 0 w 724"/>
                <a:gd name="T77" fmla="*/ 4 h 859"/>
                <a:gd name="T78" fmla="*/ 0 w 724"/>
                <a:gd name="T79" fmla="*/ 4 h 859"/>
                <a:gd name="T80" fmla="*/ 0 w 724"/>
                <a:gd name="T81" fmla="*/ 4 h 859"/>
                <a:gd name="T82" fmla="*/ 0 w 724"/>
                <a:gd name="T83" fmla="*/ 3 h 85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24"/>
                <a:gd name="T127" fmla="*/ 0 h 859"/>
                <a:gd name="T128" fmla="*/ 724 w 724"/>
                <a:gd name="T129" fmla="*/ 859 h 85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24" h="859">
                  <a:moveTo>
                    <a:pt x="4" y="851"/>
                  </a:moveTo>
                  <a:lnTo>
                    <a:pt x="11" y="859"/>
                  </a:lnTo>
                  <a:lnTo>
                    <a:pt x="80" y="834"/>
                  </a:lnTo>
                  <a:lnTo>
                    <a:pt x="142" y="806"/>
                  </a:lnTo>
                  <a:lnTo>
                    <a:pt x="204" y="777"/>
                  </a:lnTo>
                  <a:lnTo>
                    <a:pt x="262" y="744"/>
                  </a:lnTo>
                  <a:lnTo>
                    <a:pt x="317" y="710"/>
                  </a:lnTo>
                  <a:lnTo>
                    <a:pt x="372" y="670"/>
                  </a:lnTo>
                  <a:lnTo>
                    <a:pt x="419" y="627"/>
                  </a:lnTo>
                  <a:lnTo>
                    <a:pt x="465" y="582"/>
                  </a:lnTo>
                  <a:lnTo>
                    <a:pt x="505" y="531"/>
                  </a:lnTo>
                  <a:lnTo>
                    <a:pt x="546" y="473"/>
                  </a:lnTo>
                  <a:lnTo>
                    <a:pt x="583" y="411"/>
                  </a:lnTo>
                  <a:lnTo>
                    <a:pt x="615" y="344"/>
                  </a:lnTo>
                  <a:lnTo>
                    <a:pt x="648" y="269"/>
                  </a:lnTo>
                  <a:lnTo>
                    <a:pt x="678" y="188"/>
                  </a:lnTo>
                  <a:lnTo>
                    <a:pt x="703" y="99"/>
                  </a:lnTo>
                  <a:lnTo>
                    <a:pt x="724" y="0"/>
                  </a:lnTo>
                  <a:lnTo>
                    <a:pt x="709" y="0"/>
                  </a:lnTo>
                  <a:lnTo>
                    <a:pt x="688" y="96"/>
                  </a:lnTo>
                  <a:lnTo>
                    <a:pt x="662" y="184"/>
                  </a:lnTo>
                  <a:lnTo>
                    <a:pt x="633" y="264"/>
                  </a:lnTo>
                  <a:lnTo>
                    <a:pt x="601" y="339"/>
                  </a:lnTo>
                  <a:lnTo>
                    <a:pt x="567" y="409"/>
                  </a:lnTo>
                  <a:lnTo>
                    <a:pt x="531" y="470"/>
                  </a:lnTo>
                  <a:lnTo>
                    <a:pt x="495" y="526"/>
                  </a:lnTo>
                  <a:lnTo>
                    <a:pt x="451" y="576"/>
                  </a:lnTo>
                  <a:lnTo>
                    <a:pt x="408" y="622"/>
                  </a:lnTo>
                  <a:lnTo>
                    <a:pt x="361" y="661"/>
                  </a:lnTo>
                  <a:lnTo>
                    <a:pt x="310" y="701"/>
                  </a:lnTo>
                  <a:lnTo>
                    <a:pt x="255" y="736"/>
                  </a:lnTo>
                  <a:lnTo>
                    <a:pt x="197" y="768"/>
                  </a:lnTo>
                  <a:lnTo>
                    <a:pt x="135" y="797"/>
                  </a:lnTo>
                  <a:lnTo>
                    <a:pt x="73" y="824"/>
                  </a:lnTo>
                  <a:lnTo>
                    <a:pt x="4" y="851"/>
                  </a:lnTo>
                  <a:lnTo>
                    <a:pt x="11" y="859"/>
                  </a:lnTo>
                  <a:lnTo>
                    <a:pt x="4" y="851"/>
                  </a:lnTo>
                  <a:lnTo>
                    <a:pt x="0" y="854"/>
                  </a:lnTo>
                  <a:lnTo>
                    <a:pt x="0" y="856"/>
                  </a:lnTo>
                  <a:lnTo>
                    <a:pt x="4" y="859"/>
                  </a:lnTo>
                  <a:lnTo>
                    <a:pt x="11" y="859"/>
                  </a:lnTo>
                  <a:lnTo>
                    <a:pt x="4" y="85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60" name="Freeform 43"/>
            <p:cNvSpPr>
              <a:spLocks/>
            </p:cNvSpPr>
            <p:nvPr/>
          </p:nvSpPr>
          <p:spPr bwMode="auto">
            <a:xfrm>
              <a:off x="2367" y="2742"/>
              <a:ext cx="87" cy="56"/>
            </a:xfrm>
            <a:custGeom>
              <a:avLst/>
              <a:gdLst>
                <a:gd name="T0" fmla="*/ 1 w 520"/>
                <a:gd name="T1" fmla="*/ 0 h 224"/>
                <a:gd name="T2" fmla="*/ 0 w 520"/>
                <a:gd name="T3" fmla="*/ 0 h 224"/>
                <a:gd name="T4" fmla="*/ 0 w 520"/>
                <a:gd name="T5" fmla="*/ 0 h 224"/>
                <a:gd name="T6" fmla="*/ 0 w 520"/>
                <a:gd name="T7" fmla="*/ 0 h 224"/>
                <a:gd name="T8" fmla="*/ 0 w 520"/>
                <a:gd name="T9" fmla="*/ 0 h 224"/>
                <a:gd name="T10" fmla="*/ 0 w 520"/>
                <a:gd name="T11" fmla="*/ 1 h 224"/>
                <a:gd name="T12" fmla="*/ 0 w 520"/>
                <a:gd name="T13" fmla="*/ 1 h 224"/>
                <a:gd name="T14" fmla="*/ 0 w 520"/>
                <a:gd name="T15" fmla="*/ 1 h 224"/>
                <a:gd name="T16" fmla="*/ 0 w 520"/>
                <a:gd name="T17" fmla="*/ 1 h 224"/>
                <a:gd name="T18" fmla="*/ 0 w 520"/>
                <a:gd name="T19" fmla="*/ 1 h 224"/>
                <a:gd name="T20" fmla="*/ 0 w 520"/>
                <a:gd name="T21" fmla="*/ 1 h 224"/>
                <a:gd name="T22" fmla="*/ 0 w 520"/>
                <a:gd name="T23" fmla="*/ 1 h 224"/>
                <a:gd name="T24" fmla="*/ 0 w 520"/>
                <a:gd name="T25" fmla="*/ 1 h 224"/>
                <a:gd name="T26" fmla="*/ 0 w 520"/>
                <a:gd name="T27" fmla="*/ 1 h 224"/>
                <a:gd name="T28" fmla="*/ 0 w 520"/>
                <a:gd name="T29" fmla="*/ 1 h 224"/>
                <a:gd name="T30" fmla="*/ 0 w 520"/>
                <a:gd name="T31" fmla="*/ 1 h 224"/>
                <a:gd name="T32" fmla="*/ 0 w 520"/>
                <a:gd name="T33" fmla="*/ 0 h 224"/>
                <a:gd name="T34" fmla="*/ 0 w 520"/>
                <a:gd name="T35" fmla="*/ 0 h 224"/>
                <a:gd name="T36" fmla="*/ 0 w 520"/>
                <a:gd name="T37" fmla="*/ 0 h 224"/>
                <a:gd name="T38" fmla="*/ 0 w 520"/>
                <a:gd name="T39" fmla="*/ 0 h 224"/>
                <a:gd name="T40" fmla="*/ 0 w 520"/>
                <a:gd name="T41" fmla="*/ 0 h 224"/>
                <a:gd name="T42" fmla="*/ 1 w 520"/>
                <a:gd name="T43" fmla="*/ 0 h 224"/>
                <a:gd name="T44" fmla="*/ 0 w 520"/>
                <a:gd name="T45" fmla="*/ 0 h 224"/>
                <a:gd name="T46" fmla="*/ 0 w 520"/>
                <a:gd name="T47" fmla="*/ 0 h 224"/>
                <a:gd name="T48" fmla="*/ 0 w 520"/>
                <a:gd name="T49" fmla="*/ 0 h 224"/>
                <a:gd name="T50" fmla="*/ 1 w 520"/>
                <a:gd name="T51" fmla="*/ 0 h 22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20"/>
                <a:gd name="T79" fmla="*/ 0 h 224"/>
                <a:gd name="T80" fmla="*/ 520 w 520"/>
                <a:gd name="T81" fmla="*/ 224 h 22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20" h="224">
                  <a:moveTo>
                    <a:pt x="520" y="6"/>
                  </a:moveTo>
                  <a:lnTo>
                    <a:pt x="506" y="0"/>
                  </a:lnTo>
                  <a:lnTo>
                    <a:pt x="470" y="26"/>
                  </a:lnTo>
                  <a:lnTo>
                    <a:pt x="433" y="53"/>
                  </a:lnTo>
                  <a:lnTo>
                    <a:pt x="389" y="81"/>
                  </a:lnTo>
                  <a:lnTo>
                    <a:pt x="342" y="104"/>
                  </a:lnTo>
                  <a:lnTo>
                    <a:pt x="280" y="131"/>
                  </a:lnTo>
                  <a:lnTo>
                    <a:pt x="207" y="157"/>
                  </a:lnTo>
                  <a:lnTo>
                    <a:pt x="116" y="186"/>
                  </a:lnTo>
                  <a:lnTo>
                    <a:pt x="0" y="216"/>
                  </a:lnTo>
                  <a:lnTo>
                    <a:pt x="7" y="224"/>
                  </a:lnTo>
                  <a:lnTo>
                    <a:pt x="119" y="195"/>
                  </a:lnTo>
                  <a:lnTo>
                    <a:pt x="214" y="168"/>
                  </a:lnTo>
                  <a:lnTo>
                    <a:pt x="287" y="142"/>
                  </a:lnTo>
                  <a:lnTo>
                    <a:pt x="349" y="114"/>
                  </a:lnTo>
                  <a:lnTo>
                    <a:pt x="399" y="88"/>
                  </a:lnTo>
                  <a:lnTo>
                    <a:pt x="444" y="61"/>
                  </a:lnTo>
                  <a:lnTo>
                    <a:pt x="480" y="35"/>
                  </a:lnTo>
                  <a:lnTo>
                    <a:pt x="517" y="8"/>
                  </a:lnTo>
                  <a:lnTo>
                    <a:pt x="501" y="6"/>
                  </a:lnTo>
                  <a:lnTo>
                    <a:pt x="517" y="8"/>
                  </a:lnTo>
                  <a:lnTo>
                    <a:pt x="520" y="6"/>
                  </a:lnTo>
                  <a:lnTo>
                    <a:pt x="517" y="0"/>
                  </a:lnTo>
                  <a:lnTo>
                    <a:pt x="513" y="0"/>
                  </a:lnTo>
                  <a:lnTo>
                    <a:pt x="506" y="0"/>
                  </a:lnTo>
                  <a:lnTo>
                    <a:pt x="520" y="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61" name="Freeform 44"/>
            <p:cNvSpPr>
              <a:spLocks/>
            </p:cNvSpPr>
            <p:nvPr/>
          </p:nvSpPr>
          <p:spPr bwMode="auto">
            <a:xfrm>
              <a:off x="2447" y="2743"/>
              <a:ext cx="7" cy="128"/>
            </a:xfrm>
            <a:custGeom>
              <a:avLst/>
              <a:gdLst>
                <a:gd name="T0" fmla="*/ 0 w 40"/>
                <a:gd name="T1" fmla="*/ 2 h 509"/>
                <a:gd name="T2" fmla="*/ 0 w 40"/>
                <a:gd name="T3" fmla="*/ 2 h 509"/>
                <a:gd name="T4" fmla="*/ 0 w 40"/>
                <a:gd name="T5" fmla="*/ 2 h 509"/>
                <a:gd name="T6" fmla="*/ 0 w 40"/>
                <a:gd name="T7" fmla="*/ 2 h 509"/>
                <a:gd name="T8" fmla="*/ 0 w 40"/>
                <a:gd name="T9" fmla="*/ 2 h 509"/>
                <a:gd name="T10" fmla="*/ 0 w 40"/>
                <a:gd name="T11" fmla="*/ 2 h 509"/>
                <a:gd name="T12" fmla="*/ 0 w 40"/>
                <a:gd name="T13" fmla="*/ 1 h 509"/>
                <a:gd name="T14" fmla="*/ 0 w 40"/>
                <a:gd name="T15" fmla="*/ 1 h 509"/>
                <a:gd name="T16" fmla="*/ 0 w 40"/>
                <a:gd name="T17" fmla="*/ 1 h 509"/>
                <a:gd name="T18" fmla="*/ 0 w 40"/>
                <a:gd name="T19" fmla="*/ 1 h 509"/>
                <a:gd name="T20" fmla="*/ 0 w 40"/>
                <a:gd name="T21" fmla="*/ 0 h 509"/>
                <a:gd name="T22" fmla="*/ 0 w 40"/>
                <a:gd name="T23" fmla="*/ 0 h 509"/>
                <a:gd name="T24" fmla="*/ 0 w 40"/>
                <a:gd name="T25" fmla="*/ 0 h 509"/>
                <a:gd name="T26" fmla="*/ 0 w 40"/>
                <a:gd name="T27" fmla="*/ 0 h 509"/>
                <a:gd name="T28" fmla="*/ 0 w 40"/>
                <a:gd name="T29" fmla="*/ 1 h 509"/>
                <a:gd name="T30" fmla="*/ 0 w 40"/>
                <a:gd name="T31" fmla="*/ 1 h 509"/>
                <a:gd name="T32" fmla="*/ 0 w 40"/>
                <a:gd name="T33" fmla="*/ 1 h 509"/>
                <a:gd name="T34" fmla="*/ 0 w 40"/>
                <a:gd name="T35" fmla="*/ 1 h 509"/>
                <a:gd name="T36" fmla="*/ 0 w 40"/>
                <a:gd name="T37" fmla="*/ 2 h 509"/>
                <a:gd name="T38" fmla="*/ 0 w 40"/>
                <a:gd name="T39" fmla="*/ 2 h 509"/>
                <a:gd name="T40" fmla="*/ 0 w 40"/>
                <a:gd name="T41" fmla="*/ 2 h 509"/>
                <a:gd name="T42" fmla="*/ 0 w 40"/>
                <a:gd name="T43" fmla="*/ 2 h 509"/>
                <a:gd name="T44" fmla="*/ 0 w 40"/>
                <a:gd name="T45" fmla="*/ 2 h 509"/>
                <a:gd name="T46" fmla="*/ 0 w 40"/>
                <a:gd name="T47" fmla="*/ 2 h 509"/>
                <a:gd name="T48" fmla="*/ 0 w 40"/>
                <a:gd name="T49" fmla="*/ 2 h 509"/>
                <a:gd name="T50" fmla="*/ 0 w 40"/>
                <a:gd name="T51" fmla="*/ 2 h 509"/>
                <a:gd name="T52" fmla="*/ 0 w 40"/>
                <a:gd name="T53" fmla="*/ 2 h 509"/>
                <a:gd name="T54" fmla="*/ 0 w 40"/>
                <a:gd name="T55" fmla="*/ 2 h 509"/>
                <a:gd name="T56" fmla="*/ 0 w 40"/>
                <a:gd name="T57" fmla="*/ 2 h 509"/>
                <a:gd name="T58" fmla="*/ 0 w 40"/>
                <a:gd name="T59" fmla="*/ 2 h 50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0"/>
                <a:gd name="T91" fmla="*/ 0 h 509"/>
                <a:gd name="T92" fmla="*/ 40 w 40"/>
                <a:gd name="T93" fmla="*/ 509 h 509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0" h="509">
                  <a:moveTo>
                    <a:pt x="15" y="504"/>
                  </a:moveTo>
                  <a:lnTo>
                    <a:pt x="30" y="504"/>
                  </a:lnTo>
                  <a:lnTo>
                    <a:pt x="21" y="469"/>
                  </a:lnTo>
                  <a:lnTo>
                    <a:pt x="19" y="434"/>
                  </a:lnTo>
                  <a:lnTo>
                    <a:pt x="15" y="399"/>
                  </a:lnTo>
                  <a:lnTo>
                    <a:pt x="15" y="364"/>
                  </a:lnTo>
                  <a:lnTo>
                    <a:pt x="19" y="296"/>
                  </a:lnTo>
                  <a:lnTo>
                    <a:pt x="21" y="226"/>
                  </a:lnTo>
                  <a:lnTo>
                    <a:pt x="30" y="160"/>
                  </a:lnTo>
                  <a:lnTo>
                    <a:pt x="37" y="98"/>
                  </a:lnTo>
                  <a:lnTo>
                    <a:pt x="40" y="44"/>
                  </a:lnTo>
                  <a:lnTo>
                    <a:pt x="40" y="0"/>
                  </a:lnTo>
                  <a:lnTo>
                    <a:pt x="21" y="0"/>
                  </a:lnTo>
                  <a:lnTo>
                    <a:pt x="26" y="44"/>
                  </a:lnTo>
                  <a:lnTo>
                    <a:pt x="21" y="98"/>
                  </a:lnTo>
                  <a:lnTo>
                    <a:pt x="15" y="160"/>
                  </a:lnTo>
                  <a:lnTo>
                    <a:pt x="7" y="224"/>
                  </a:lnTo>
                  <a:lnTo>
                    <a:pt x="0" y="292"/>
                  </a:lnTo>
                  <a:lnTo>
                    <a:pt x="0" y="364"/>
                  </a:lnTo>
                  <a:lnTo>
                    <a:pt x="0" y="399"/>
                  </a:lnTo>
                  <a:lnTo>
                    <a:pt x="4" y="436"/>
                  </a:lnTo>
                  <a:lnTo>
                    <a:pt x="7" y="471"/>
                  </a:lnTo>
                  <a:lnTo>
                    <a:pt x="15" y="504"/>
                  </a:lnTo>
                  <a:lnTo>
                    <a:pt x="30" y="504"/>
                  </a:lnTo>
                  <a:lnTo>
                    <a:pt x="15" y="504"/>
                  </a:lnTo>
                  <a:lnTo>
                    <a:pt x="19" y="509"/>
                  </a:lnTo>
                  <a:lnTo>
                    <a:pt x="21" y="509"/>
                  </a:lnTo>
                  <a:lnTo>
                    <a:pt x="30" y="506"/>
                  </a:lnTo>
                  <a:lnTo>
                    <a:pt x="30" y="504"/>
                  </a:lnTo>
                  <a:lnTo>
                    <a:pt x="15" y="50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62" name="Freeform 45"/>
            <p:cNvSpPr>
              <a:spLocks/>
            </p:cNvSpPr>
            <p:nvPr/>
          </p:nvSpPr>
          <p:spPr bwMode="auto">
            <a:xfrm>
              <a:off x="2450" y="2589"/>
              <a:ext cx="61" cy="280"/>
            </a:xfrm>
            <a:custGeom>
              <a:avLst/>
              <a:gdLst>
                <a:gd name="T0" fmla="*/ 0 w 367"/>
                <a:gd name="T1" fmla="*/ 0 h 1121"/>
                <a:gd name="T2" fmla="*/ 0 w 367"/>
                <a:gd name="T3" fmla="*/ 0 h 1121"/>
                <a:gd name="T4" fmla="*/ 0 w 367"/>
                <a:gd name="T5" fmla="*/ 0 h 1121"/>
                <a:gd name="T6" fmla="*/ 0 w 367"/>
                <a:gd name="T7" fmla="*/ 0 h 1121"/>
                <a:gd name="T8" fmla="*/ 0 w 367"/>
                <a:gd name="T9" fmla="*/ 0 h 1121"/>
                <a:gd name="T10" fmla="*/ 0 w 367"/>
                <a:gd name="T11" fmla="*/ 0 h 1121"/>
                <a:gd name="T12" fmla="*/ 0 w 367"/>
                <a:gd name="T13" fmla="*/ 1 h 1121"/>
                <a:gd name="T14" fmla="*/ 0 w 367"/>
                <a:gd name="T15" fmla="*/ 1 h 1121"/>
                <a:gd name="T16" fmla="*/ 0 w 367"/>
                <a:gd name="T17" fmla="*/ 1 h 1121"/>
                <a:gd name="T18" fmla="*/ 0 w 367"/>
                <a:gd name="T19" fmla="*/ 1 h 1121"/>
                <a:gd name="T20" fmla="*/ 0 w 367"/>
                <a:gd name="T21" fmla="*/ 2 h 1121"/>
                <a:gd name="T22" fmla="*/ 0 w 367"/>
                <a:gd name="T23" fmla="*/ 2 h 1121"/>
                <a:gd name="T24" fmla="*/ 0 w 367"/>
                <a:gd name="T25" fmla="*/ 2 h 1121"/>
                <a:gd name="T26" fmla="*/ 0 w 367"/>
                <a:gd name="T27" fmla="*/ 3 h 1121"/>
                <a:gd name="T28" fmla="*/ 0 w 367"/>
                <a:gd name="T29" fmla="*/ 3 h 1121"/>
                <a:gd name="T30" fmla="*/ 0 w 367"/>
                <a:gd name="T31" fmla="*/ 3 h 1121"/>
                <a:gd name="T32" fmla="*/ 0 w 367"/>
                <a:gd name="T33" fmla="*/ 4 h 1121"/>
                <a:gd name="T34" fmla="*/ 0 w 367"/>
                <a:gd name="T35" fmla="*/ 4 h 1121"/>
                <a:gd name="T36" fmla="*/ 0 w 367"/>
                <a:gd name="T37" fmla="*/ 4 h 1121"/>
                <a:gd name="T38" fmla="*/ 0 w 367"/>
                <a:gd name="T39" fmla="*/ 4 h 1121"/>
                <a:gd name="T40" fmla="*/ 0 w 367"/>
                <a:gd name="T41" fmla="*/ 4 h 1121"/>
                <a:gd name="T42" fmla="*/ 0 w 367"/>
                <a:gd name="T43" fmla="*/ 4 h 1121"/>
                <a:gd name="T44" fmla="*/ 0 w 367"/>
                <a:gd name="T45" fmla="*/ 3 h 1121"/>
                <a:gd name="T46" fmla="*/ 0 w 367"/>
                <a:gd name="T47" fmla="*/ 3 h 1121"/>
                <a:gd name="T48" fmla="*/ 0 w 367"/>
                <a:gd name="T49" fmla="*/ 3 h 1121"/>
                <a:gd name="T50" fmla="*/ 0 w 367"/>
                <a:gd name="T51" fmla="*/ 2 h 1121"/>
                <a:gd name="T52" fmla="*/ 0 w 367"/>
                <a:gd name="T53" fmla="*/ 2 h 1121"/>
                <a:gd name="T54" fmla="*/ 0 w 367"/>
                <a:gd name="T55" fmla="*/ 2 h 1121"/>
                <a:gd name="T56" fmla="*/ 0 w 367"/>
                <a:gd name="T57" fmla="*/ 1 h 1121"/>
                <a:gd name="T58" fmla="*/ 0 w 367"/>
                <a:gd name="T59" fmla="*/ 1 h 1121"/>
                <a:gd name="T60" fmla="*/ 0 w 367"/>
                <a:gd name="T61" fmla="*/ 1 h 1121"/>
                <a:gd name="T62" fmla="*/ 0 w 367"/>
                <a:gd name="T63" fmla="*/ 1 h 1121"/>
                <a:gd name="T64" fmla="*/ 0 w 367"/>
                <a:gd name="T65" fmla="*/ 0 h 1121"/>
                <a:gd name="T66" fmla="*/ 0 w 367"/>
                <a:gd name="T67" fmla="*/ 0 h 1121"/>
                <a:gd name="T68" fmla="*/ 0 w 367"/>
                <a:gd name="T69" fmla="*/ 0 h 1121"/>
                <a:gd name="T70" fmla="*/ 0 w 367"/>
                <a:gd name="T71" fmla="*/ 0 h 1121"/>
                <a:gd name="T72" fmla="*/ 0 w 367"/>
                <a:gd name="T73" fmla="*/ 0 h 1121"/>
                <a:gd name="T74" fmla="*/ 0 w 367"/>
                <a:gd name="T75" fmla="*/ 0 h 1121"/>
                <a:gd name="T76" fmla="*/ 0 w 367"/>
                <a:gd name="T77" fmla="*/ 0 h 112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67"/>
                <a:gd name="T118" fmla="*/ 0 h 1121"/>
                <a:gd name="T119" fmla="*/ 367 w 367"/>
                <a:gd name="T120" fmla="*/ 1121 h 112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67" h="1121">
                  <a:moveTo>
                    <a:pt x="360" y="0"/>
                  </a:moveTo>
                  <a:lnTo>
                    <a:pt x="346" y="11"/>
                  </a:lnTo>
                  <a:lnTo>
                    <a:pt x="331" y="24"/>
                  </a:lnTo>
                  <a:lnTo>
                    <a:pt x="317" y="41"/>
                  </a:lnTo>
                  <a:lnTo>
                    <a:pt x="302" y="61"/>
                  </a:lnTo>
                  <a:lnTo>
                    <a:pt x="272" y="110"/>
                  </a:lnTo>
                  <a:lnTo>
                    <a:pt x="244" y="171"/>
                  </a:lnTo>
                  <a:lnTo>
                    <a:pt x="215" y="240"/>
                  </a:lnTo>
                  <a:lnTo>
                    <a:pt x="186" y="318"/>
                  </a:lnTo>
                  <a:lnTo>
                    <a:pt x="156" y="401"/>
                  </a:lnTo>
                  <a:lnTo>
                    <a:pt x="127" y="486"/>
                  </a:lnTo>
                  <a:lnTo>
                    <a:pt x="102" y="574"/>
                  </a:lnTo>
                  <a:lnTo>
                    <a:pt x="77" y="664"/>
                  </a:lnTo>
                  <a:lnTo>
                    <a:pt x="54" y="753"/>
                  </a:lnTo>
                  <a:lnTo>
                    <a:pt x="37" y="838"/>
                  </a:lnTo>
                  <a:lnTo>
                    <a:pt x="22" y="920"/>
                  </a:lnTo>
                  <a:lnTo>
                    <a:pt x="6" y="994"/>
                  </a:lnTo>
                  <a:lnTo>
                    <a:pt x="0" y="1062"/>
                  </a:lnTo>
                  <a:lnTo>
                    <a:pt x="0" y="1121"/>
                  </a:lnTo>
                  <a:lnTo>
                    <a:pt x="15" y="1121"/>
                  </a:lnTo>
                  <a:lnTo>
                    <a:pt x="18" y="1062"/>
                  </a:lnTo>
                  <a:lnTo>
                    <a:pt x="25" y="994"/>
                  </a:lnTo>
                  <a:lnTo>
                    <a:pt x="37" y="920"/>
                  </a:lnTo>
                  <a:lnTo>
                    <a:pt x="51" y="841"/>
                  </a:lnTo>
                  <a:lnTo>
                    <a:pt x="68" y="755"/>
                  </a:lnTo>
                  <a:lnTo>
                    <a:pt x="91" y="667"/>
                  </a:lnTo>
                  <a:lnTo>
                    <a:pt x="116" y="576"/>
                  </a:lnTo>
                  <a:lnTo>
                    <a:pt x="142" y="488"/>
                  </a:lnTo>
                  <a:lnTo>
                    <a:pt x="170" y="403"/>
                  </a:lnTo>
                  <a:lnTo>
                    <a:pt x="200" y="320"/>
                  </a:lnTo>
                  <a:lnTo>
                    <a:pt x="229" y="243"/>
                  </a:lnTo>
                  <a:lnTo>
                    <a:pt x="258" y="173"/>
                  </a:lnTo>
                  <a:lnTo>
                    <a:pt x="287" y="116"/>
                  </a:lnTo>
                  <a:lnTo>
                    <a:pt x="317" y="67"/>
                  </a:lnTo>
                  <a:lnTo>
                    <a:pt x="331" y="46"/>
                  </a:lnTo>
                  <a:lnTo>
                    <a:pt x="346" y="30"/>
                  </a:lnTo>
                  <a:lnTo>
                    <a:pt x="357" y="17"/>
                  </a:lnTo>
                  <a:lnTo>
                    <a:pt x="367" y="8"/>
                  </a:lnTo>
                  <a:lnTo>
                    <a:pt x="36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63" name="Freeform 46"/>
            <p:cNvSpPr>
              <a:spLocks/>
            </p:cNvSpPr>
            <p:nvPr/>
          </p:nvSpPr>
          <p:spPr bwMode="auto">
            <a:xfrm>
              <a:off x="2510" y="2588"/>
              <a:ext cx="107" cy="143"/>
            </a:xfrm>
            <a:custGeom>
              <a:avLst/>
              <a:gdLst>
                <a:gd name="T0" fmla="*/ 0 w 644"/>
                <a:gd name="T1" fmla="*/ 2 h 574"/>
                <a:gd name="T2" fmla="*/ 0 w 644"/>
                <a:gd name="T3" fmla="*/ 2 h 574"/>
                <a:gd name="T4" fmla="*/ 0 w 644"/>
                <a:gd name="T5" fmla="*/ 2 h 574"/>
                <a:gd name="T6" fmla="*/ 0 w 644"/>
                <a:gd name="T7" fmla="*/ 2 h 574"/>
                <a:gd name="T8" fmla="*/ 0 w 644"/>
                <a:gd name="T9" fmla="*/ 2 h 574"/>
                <a:gd name="T10" fmla="*/ 0 w 644"/>
                <a:gd name="T11" fmla="*/ 1 h 574"/>
                <a:gd name="T12" fmla="*/ 0 w 644"/>
                <a:gd name="T13" fmla="*/ 1 h 574"/>
                <a:gd name="T14" fmla="*/ 0 w 644"/>
                <a:gd name="T15" fmla="*/ 1 h 574"/>
                <a:gd name="T16" fmla="*/ 0 w 644"/>
                <a:gd name="T17" fmla="*/ 1 h 574"/>
                <a:gd name="T18" fmla="*/ 0 w 644"/>
                <a:gd name="T19" fmla="*/ 1 h 574"/>
                <a:gd name="T20" fmla="*/ 0 w 644"/>
                <a:gd name="T21" fmla="*/ 1 h 574"/>
                <a:gd name="T22" fmla="*/ 0 w 644"/>
                <a:gd name="T23" fmla="*/ 0 h 574"/>
                <a:gd name="T24" fmla="*/ 0 w 644"/>
                <a:gd name="T25" fmla="*/ 0 h 574"/>
                <a:gd name="T26" fmla="*/ 0 w 644"/>
                <a:gd name="T27" fmla="*/ 0 h 574"/>
                <a:gd name="T28" fmla="*/ 0 w 644"/>
                <a:gd name="T29" fmla="*/ 0 h 574"/>
                <a:gd name="T30" fmla="*/ 0 w 644"/>
                <a:gd name="T31" fmla="*/ 0 h 574"/>
                <a:gd name="T32" fmla="*/ 0 w 644"/>
                <a:gd name="T33" fmla="*/ 0 h 574"/>
                <a:gd name="T34" fmla="*/ 0 w 644"/>
                <a:gd name="T35" fmla="*/ 0 h 574"/>
                <a:gd name="T36" fmla="*/ 0 w 644"/>
                <a:gd name="T37" fmla="*/ 0 h 574"/>
                <a:gd name="T38" fmla="*/ 0 w 644"/>
                <a:gd name="T39" fmla="*/ 0 h 574"/>
                <a:gd name="T40" fmla="*/ 0 w 644"/>
                <a:gd name="T41" fmla="*/ 0 h 574"/>
                <a:gd name="T42" fmla="*/ 0 w 644"/>
                <a:gd name="T43" fmla="*/ 0 h 574"/>
                <a:gd name="T44" fmla="*/ 0 w 644"/>
                <a:gd name="T45" fmla="*/ 0 h 574"/>
                <a:gd name="T46" fmla="*/ 0 w 644"/>
                <a:gd name="T47" fmla="*/ 0 h 574"/>
                <a:gd name="T48" fmla="*/ 0 w 644"/>
                <a:gd name="T49" fmla="*/ 0 h 574"/>
                <a:gd name="T50" fmla="*/ 0 w 644"/>
                <a:gd name="T51" fmla="*/ 0 h 574"/>
                <a:gd name="T52" fmla="*/ 0 w 644"/>
                <a:gd name="T53" fmla="*/ 0 h 574"/>
                <a:gd name="T54" fmla="*/ 0 w 644"/>
                <a:gd name="T55" fmla="*/ 0 h 574"/>
                <a:gd name="T56" fmla="*/ 0 w 644"/>
                <a:gd name="T57" fmla="*/ 0 h 574"/>
                <a:gd name="T58" fmla="*/ 0 w 644"/>
                <a:gd name="T59" fmla="*/ 0 h 574"/>
                <a:gd name="T60" fmla="*/ 0 w 644"/>
                <a:gd name="T61" fmla="*/ 0 h 574"/>
                <a:gd name="T62" fmla="*/ 0 w 644"/>
                <a:gd name="T63" fmla="*/ 1 h 574"/>
                <a:gd name="T64" fmla="*/ 0 w 644"/>
                <a:gd name="T65" fmla="*/ 1 h 574"/>
                <a:gd name="T66" fmla="*/ 0 w 644"/>
                <a:gd name="T67" fmla="*/ 1 h 574"/>
                <a:gd name="T68" fmla="*/ 0 w 644"/>
                <a:gd name="T69" fmla="*/ 1 h 574"/>
                <a:gd name="T70" fmla="*/ 0 w 644"/>
                <a:gd name="T71" fmla="*/ 1 h 574"/>
                <a:gd name="T72" fmla="*/ 0 w 644"/>
                <a:gd name="T73" fmla="*/ 1 h 574"/>
                <a:gd name="T74" fmla="*/ 0 w 644"/>
                <a:gd name="T75" fmla="*/ 2 h 574"/>
                <a:gd name="T76" fmla="*/ 0 w 644"/>
                <a:gd name="T77" fmla="*/ 2 h 574"/>
                <a:gd name="T78" fmla="*/ 0 w 644"/>
                <a:gd name="T79" fmla="*/ 2 h 574"/>
                <a:gd name="T80" fmla="*/ 0 w 644"/>
                <a:gd name="T81" fmla="*/ 2 h 574"/>
                <a:gd name="T82" fmla="*/ 0 w 644"/>
                <a:gd name="T83" fmla="*/ 2 h 574"/>
                <a:gd name="T84" fmla="*/ 0 w 644"/>
                <a:gd name="T85" fmla="*/ 2 h 57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44"/>
                <a:gd name="T130" fmla="*/ 0 h 574"/>
                <a:gd name="T131" fmla="*/ 644 w 644"/>
                <a:gd name="T132" fmla="*/ 574 h 57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44" h="574">
                  <a:moveTo>
                    <a:pt x="644" y="570"/>
                  </a:moveTo>
                  <a:lnTo>
                    <a:pt x="637" y="546"/>
                  </a:lnTo>
                  <a:lnTo>
                    <a:pt x="630" y="522"/>
                  </a:lnTo>
                  <a:lnTo>
                    <a:pt x="619" y="496"/>
                  </a:lnTo>
                  <a:lnTo>
                    <a:pt x="605" y="469"/>
                  </a:lnTo>
                  <a:lnTo>
                    <a:pt x="572" y="419"/>
                  </a:lnTo>
                  <a:lnTo>
                    <a:pt x="532" y="366"/>
                  </a:lnTo>
                  <a:lnTo>
                    <a:pt x="487" y="315"/>
                  </a:lnTo>
                  <a:lnTo>
                    <a:pt x="441" y="264"/>
                  </a:lnTo>
                  <a:lnTo>
                    <a:pt x="386" y="219"/>
                  </a:lnTo>
                  <a:lnTo>
                    <a:pt x="335" y="174"/>
                  </a:lnTo>
                  <a:lnTo>
                    <a:pt x="280" y="134"/>
                  </a:lnTo>
                  <a:lnTo>
                    <a:pt x="230" y="96"/>
                  </a:lnTo>
                  <a:lnTo>
                    <a:pt x="178" y="64"/>
                  </a:lnTo>
                  <a:lnTo>
                    <a:pt x="131" y="38"/>
                  </a:lnTo>
                  <a:lnTo>
                    <a:pt x="91" y="18"/>
                  </a:lnTo>
                  <a:lnTo>
                    <a:pt x="55" y="5"/>
                  </a:lnTo>
                  <a:lnTo>
                    <a:pt x="36" y="0"/>
                  </a:lnTo>
                  <a:lnTo>
                    <a:pt x="22" y="0"/>
                  </a:lnTo>
                  <a:lnTo>
                    <a:pt x="11" y="0"/>
                  </a:lnTo>
                  <a:lnTo>
                    <a:pt x="0" y="5"/>
                  </a:lnTo>
                  <a:lnTo>
                    <a:pt x="7" y="13"/>
                  </a:lnTo>
                  <a:lnTo>
                    <a:pt x="14" y="11"/>
                  </a:lnTo>
                  <a:lnTo>
                    <a:pt x="22" y="11"/>
                  </a:lnTo>
                  <a:lnTo>
                    <a:pt x="33" y="11"/>
                  </a:lnTo>
                  <a:lnTo>
                    <a:pt x="48" y="16"/>
                  </a:lnTo>
                  <a:lnTo>
                    <a:pt x="84" y="27"/>
                  </a:lnTo>
                  <a:lnTo>
                    <a:pt x="124" y="46"/>
                  </a:lnTo>
                  <a:lnTo>
                    <a:pt x="168" y="72"/>
                  </a:lnTo>
                  <a:lnTo>
                    <a:pt x="218" y="104"/>
                  </a:lnTo>
                  <a:lnTo>
                    <a:pt x="270" y="138"/>
                  </a:lnTo>
                  <a:lnTo>
                    <a:pt x="325" y="182"/>
                  </a:lnTo>
                  <a:lnTo>
                    <a:pt x="375" y="224"/>
                  </a:lnTo>
                  <a:lnTo>
                    <a:pt x="427" y="272"/>
                  </a:lnTo>
                  <a:lnTo>
                    <a:pt x="477" y="320"/>
                  </a:lnTo>
                  <a:lnTo>
                    <a:pt x="520" y="371"/>
                  </a:lnTo>
                  <a:lnTo>
                    <a:pt x="557" y="423"/>
                  </a:lnTo>
                  <a:lnTo>
                    <a:pt x="589" y="475"/>
                  </a:lnTo>
                  <a:lnTo>
                    <a:pt x="605" y="499"/>
                  </a:lnTo>
                  <a:lnTo>
                    <a:pt x="615" y="525"/>
                  </a:lnTo>
                  <a:lnTo>
                    <a:pt x="622" y="550"/>
                  </a:lnTo>
                  <a:lnTo>
                    <a:pt x="630" y="574"/>
                  </a:lnTo>
                  <a:lnTo>
                    <a:pt x="644" y="57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64" name="Freeform 47"/>
            <p:cNvSpPr>
              <a:spLocks/>
            </p:cNvSpPr>
            <p:nvPr/>
          </p:nvSpPr>
          <p:spPr bwMode="auto">
            <a:xfrm>
              <a:off x="2615" y="2731"/>
              <a:ext cx="49" cy="268"/>
            </a:xfrm>
            <a:custGeom>
              <a:avLst/>
              <a:gdLst>
                <a:gd name="T0" fmla="*/ 0 w 294"/>
                <a:gd name="T1" fmla="*/ 4 h 1075"/>
                <a:gd name="T2" fmla="*/ 0 w 294"/>
                <a:gd name="T3" fmla="*/ 4 h 1075"/>
                <a:gd name="T4" fmla="*/ 0 w 294"/>
                <a:gd name="T5" fmla="*/ 4 h 1075"/>
                <a:gd name="T6" fmla="*/ 0 w 294"/>
                <a:gd name="T7" fmla="*/ 4 h 1075"/>
                <a:gd name="T8" fmla="*/ 0 w 294"/>
                <a:gd name="T9" fmla="*/ 4 h 1075"/>
                <a:gd name="T10" fmla="*/ 0 w 294"/>
                <a:gd name="T11" fmla="*/ 3 h 1075"/>
                <a:gd name="T12" fmla="*/ 0 w 294"/>
                <a:gd name="T13" fmla="*/ 3 h 1075"/>
                <a:gd name="T14" fmla="*/ 0 w 294"/>
                <a:gd name="T15" fmla="*/ 3 h 1075"/>
                <a:gd name="T16" fmla="*/ 0 w 294"/>
                <a:gd name="T17" fmla="*/ 3 h 1075"/>
                <a:gd name="T18" fmla="*/ 0 w 294"/>
                <a:gd name="T19" fmla="*/ 3 h 1075"/>
                <a:gd name="T20" fmla="*/ 0 w 294"/>
                <a:gd name="T21" fmla="*/ 3 h 1075"/>
                <a:gd name="T22" fmla="*/ 0 w 294"/>
                <a:gd name="T23" fmla="*/ 2 h 1075"/>
                <a:gd name="T24" fmla="*/ 0 w 294"/>
                <a:gd name="T25" fmla="*/ 2 h 1075"/>
                <a:gd name="T26" fmla="*/ 0 w 294"/>
                <a:gd name="T27" fmla="*/ 2 h 1075"/>
                <a:gd name="T28" fmla="*/ 0 w 294"/>
                <a:gd name="T29" fmla="*/ 1 h 1075"/>
                <a:gd name="T30" fmla="*/ 0 w 294"/>
                <a:gd name="T31" fmla="*/ 1 h 1075"/>
                <a:gd name="T32" fmla="*/ 0 w 294"/>
                <a:gd name="T33" fmla="*/ 1 h 1075"/>
                <a:gd name="T34" fmla="*/ 0 w 294"/>
                <a:gd name="T35" fmla="*/ 0 h 1075"/>
                <a:gd name="T36" fmla="*/ 0 w 294"/>
                <a:gd name="T37" fmla="*/ 0 h 1075"/>
                <a:gd name="T38" fmla="*/ 0 w 294"/>
                <a:gd name="T39" fmla="*/ 0 h 1075"/>
                <a:gd name="T40" fmla="*/ 0 w 294"/>
                <a:gd name="T41" fmla="*/ 0 h 1075"/>
                <a:gd name="T42" fmla="*/ 0 w 294"/>
                <a:gd name="T43" fmla="*/ 0 h 1075"/>
                <a:gd name="T44" fmla="*/ 0 w 294"/>
                <a:gd name="T45" fmla="*/ 0 h 1075"/>
                <a:gd name="T46" fmla="*/ 0 w 294"/>
                <a:gd name="T47" fmla="*/ 1 h 1075"/>
                <a:gd name="T48" fmla="*/ 0 w 294"/>
                <a:gd name="T49" fmla="*/ 1 h 1075"/>
                <a:gd name="T50" fmla="*/ 0 w 294"/>
                <a:gd name="T51" fmla="*/ 1 h 1075"/>
                <a:gd name="T52" fmla="*/ 0 w 294"/>
                <a:gd name="T53" fmla="*/ 2 h 1075"/>
                <a:gd name="T54" fmla="*/ 0 w 294"/>
                <a:gd name="T55" fmla="*/ 2 h 1075"/>
                <a:gd name="T56" fmla="*/ 0 w 294"/>
                <a:gd name="T57" fmla="*/ 2 h 1075"/>
                <a:gd name="T58" fmla="*/ 0 w 294"/>
                <a:gd name="T59" fmla="*/ 3 h 1075"/>
                <a:gd name="T60" fmla="*/ 0 w 294"/>
                <a:gd name="T61" fmla="*/ 3 h 1075"/>
                <a:gd name="T62" fmla="*/ 0 w 294"/>
                <a:gd name="T63" fmla="*/ 3 h 1075"/>
                <a:gd name="T64" fmla="*/ 0 w 294"/>
                <a:gd name="T65" fmla="*/ 3 h 1075"/>
                <a:gd name="T66" fmla="*/ 0 w 294"/>
                <a:gd name="T67" fmla="*/ 3 h 1075"/>
                <a:gd name="T68" fmla="*/ 0 w 294"/>
                <a:gd name="T69" fmla="*/ 3 h 1075"/>
                <a:gd name="T70" fmla="*/ 0 w 294"/>
                <a:gd name="T71" fmla="*/ 4 h 1075"/>
                <a:gd name="T72" fmla="*/ 0 w 294"/>
                <a:gd name="T73" fmla="*/ 4 h 1075"/>
                <a:gd name="T74" fmla="*/ 0 w 294"/>
                <a:gd name="T75" fmla="*/ 4 h 1075"/>
                <a:gd name="T76" fmla="*/ 0 w 294"/>
                <a:gd name="T77" fmla="*/ 4 h 1075"/>
                <a:gd name="T78" fmla="*/ 0 w 294"/>
                <a:gd name="T79" fmla="*/ 4 h 1075"/>
                <a:gd name="T80" fmla="*/ 0 w 294"/>
                <a:gd name="T81" fmla="*/ 4 h 1075"/>
                <a:gd name="T82" fmla="*/ 0 w 294"/>
                <a:gd name="T83" fmla="*/ 4 h 1075"/>
                <a:gd name="T84" fmla="*/ 0 w 294"/>
                <a:gd name="T85" fmla="*/ 4 h 1075"/>
                <a:gd name="T86" fmla="*/ 0 w 294"/>
                <a:gd name="T87" fmla="*/ 4 h 1075"/>
                <a:gd name="T88" fmla="*/ 0 w 294"/>
                <a:gd name="T89" fmla="*/ 4 h 1075"/>
                <a:gd name="T90" fmla="*/ 0 w 294"/>
                <a:gd name="T91" fmla="*/ 4 h 107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94"/>
                <a:gd name="T139" fmla="*/ 0 h 1075"/>
                <a:gd name="T140" fmla="*/ 294 w 294"/>
                <a:gd name="T141" fmla="*/ 1075 h 107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94" h="1075">
                  <a:moveTo>
                    <a:pt x="241" y="1067"/>
                  </a:moveTo>
                  <a:lnTo>
                    <a:pt x="255" y="1073"/>
                  </a:lnTo>
                  <a:lnTo>
                    <a:pt x="270" y="1038"/>
                  </a:lnTo>
                  <a:lnTo>
                    <a:pt x="280" y="1005"/>
                  </a:lnTo>
                  <a:lnTo>
                    <a:pt x="287" y="971"/>
                  </a:lnTo>
                  <a:lnTo>
                    <a:pt x="291" y="937"/>
                  </a:lnTo>
                  <a:lnTo>
                    <a:pt x="294" y="902"/>
                  </a:lnTo>
                  <a:lnTo>
                    <a:pt x="294" y="867"/>
                  </a:lnTo>
                  <a:lnTo>
                    <a:pt x="294" y="832"/>
                  </a:lnTo>
                  <a:lnTo>
                    <a:pt x="291" y="795"/>
                  </a:lnTo>
                  <a:lnTo>
                    <a:pt x="280" y="725"/>
                  </a:lnTo>
                  <a:lnTo>
                    <a:pt x="262" y="654"/>
                  </a:lnTo>
                  <a:lnTo>
                    <a:pt x="241" y="582"/>
                  </a:lnTo>
                  <a:lnTo>
                    <a:pt x="215" y="513"/>
                  </a:lnTo>
                  <a:lnTo>
                    <a:pt x="156" y="374"/>
                  </a:lnTo>
                  <a:lnTo>
                    <a:pt x="98" y="241"/>
                  </a:lnTo>
                  <a:lnTo>
                    <a:pt x="73" y="177"/>
                  </a:lnTo>
                  <a:lnTo>
                    <a:pt x="47" y="116"/>
                  </a:lnTo>
                  <a:lnTo>
                    <a:pt x="28" y="57"/>
                  </a:lnTo>
                  <a:lnTo>
                    <a:pt x="14" y="0"/>
                  </a:lnTo>
                  <a:lnTo>
                    <a:pt x="0" y="4"/>
                  </a:lnTo>
                  <a:lnTo>
                    <a:pt x="14" y="59"/>
                  </a:lnTo>
                  <a:lnTo>
                    <a:pt x="32" y="118"/>
                  </a:lnTo>
                  <a:lnTo>
                    <a:pt x="58" y="179"/>
                  </a:lnTo>
                  <a:lnTo>
                    <a:pt x="84" y="243"/>
                  </a:lnTo>
                  <a:lnTo>
                    <a:pt x="142" y="377"/>
                  </a:lnTo>
                  <a:lnTo>
                    <a:pt x="200" y="515"/>
                  </a:lnTo>
                  <a:lnTo>
                    <a:pt x="225" y="585"/>
                  </a:lnTo>
                  <a:lnTo>
                    <a:pt x="248" y="657"/>
                  </a:lnTo>
                  <a:lnTo>
                    <a:pt x="265" y="725"/>
                  </a:lnTo>
                  <a:lnTo>
                    <a:pt x="277" y="798"/>
                  </a:lnTo>
                  <a:lnTo>
                    <a:pt x="280" y="832"/>
                  </a:lnTo>
                  <a:lnTo>
                    <a:pt x="280" y="867"/>
                  </a:lnTo>
                  <a:lnTo>
                    <a:pt x="280" y="902"/>
                  </a:lnTo>
                  <a:lnTo>
                    <a:pt x="277" y="937"/>
                  </a:lnTo>
                  <a:lnTo>
                    <a:pt x="272" y="968"/>
                  </a:lnTo>
                  <a:lnTo>
                    <a:pt x="265" y="1003"/>
                  </a:lnTo>
                  <a:lnTo>
                    <a:pt x="255" y="1036"/>
                  </a:lnTo>
                  <a:lnTo>
                    <a:pt x="241" y="1069"/>
                  </a:lnTo>
                  <a:lnTo>
                    <a:pt x="255" y="1073"/>
                  </a:lnTo>
                  <a:lnTo>
                    <a:pt x="241" y="1069"/>
                  </a:lnTo>
                  <a:lnTo>
                    <a:pt x="241" y="1073"/>
                  </a:lnTo>
                  <a:lnTo>
                    <a:pt x="244" y="1075"/>
                  </a:lnTo>
                  <a:lnTo>
                    <a:pt x="251" y="1075"/>
                  </a:lnTo>
                  <a:lnTo>
                    <a:pt x="255" y="1073"/>
                  </a:lnTo>
                  <a:lnTo>
                    <a:pt x="241" y="106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65" name="Freeform 48"/>
            <p:cNvSpPr>
              <a:spLocks/>
            </p:cNvSpPr>
            <p:nvPr/>
          </p:nvSpPr>
          <p:spPr bwMode="auto">
            <a:xfrm>
              <a:off x="2644" y="2769"/>
              <a:ext cx="23" cy="230"/>
            </a:xfrm>
            <a:custGeom>
              <a:avLst/>
              <a:gdLst>
                <a:gd name="T0" fmla="*/ 0 w 137"/>
                <a:gd name="T1" fmla="*/ 0 h 918"/>
                <a:gd name="T2" fmla="*/ 0 w 137"/>
                <a:gd name="T3" fmla="*/ 0 h 918"/>
                <a:gd name="T4" fmla="*/ 0 w 137"/>
                <a:gd name="T5" fmla="*/ 0 h 918"/>
                <a:gd name="T6" fmla="*/ 0 w 137"/>
                <a:gd name="T7" fmla="*/ 0 h 918"/>
                <a:gd name="T8" fmla="*/ 0 w 137"/>
                <a:gd name="T9" fmla="*/ 0 h 918"/>
                <a:gd name="T10" fmla="*/ 0 w 137"/>
                <a:gd name="T11" fmla="*/ 0 h 918"/>
                <a:gd name="T12" fmla="*/ 0 w 137"/>
                <a:gd name="T13" fmla="*/ 1 h 918"/>
                <a:gd name="T14" fmla="*/ 0 w 137"/>
                <a:gd name="T15" fmla="*/ 1 h 918"/>
                <a:gd name="T16" fmla="*/ 0 w 137"/>
                <a:gd name="T17" fmla="*/ 1 h 918"/>
                <a:gd name="T18" fmla="*/ 0 w 137"/>
                <a:gd name="T19" fmla="*/ 2 h 918"/>
                <a:gd name="T20" fmla="*/ 0 w 137"/>
                <a:gd name="T21" fmla="*/ 2 h 918"/>
                <a:gd name="T22" fmla="*/ 0 w 137"/>
                <a:gd name="T23" fmla="*/ 2 h 918"/>
                <a:gd name="T24" fmla="*/ 0 w 137"/>
                <a:gd name="T25" fmla="*/ 2 h 918"/>
                <a:gd name="T26" fmla="*/ 0 w 137"/>
                <a:gd name="T27" fmla="*/ 3 h 918"/>
                <a:gd name="T28" fmla="*/ 0 w 137"/>
                <a:gd name="T29" fmla="*/ 3 h 918"/>
                <a:gd name="T30" fmla="*/ 0 w 137"/>
                <a:gd name="T31" fmla="*/ 3 h 918"/>
                <a:gd name="T32" fmla="*/ 0 w 137"/>
                <a:gd name="T33" fmla="*/ 3 h 918"/>
                <a:gd name="T34" fmla="*/ 0 w 137"/>
                <a:gd name="T35" fmla="*/ 3 h 918"/>
                <a:gd name="T36" fmla="*/ 0 w 137"/>
                <a:gd name="T37" fmla="*/ 3 h 918"/>
                <a:gd name="T38" fmla="*/ 0 w 137"/>
                <a:gd name="T39" fmla="*/ 3 h 918"/>
                <a:gd name="T40" fmla="*/ 0 w 137"/>
                <a:gd name="T41" fmla="*/ 4 h 918"/>
                <a:gd name="T42" fmla="*/ 0 w 137"/>
                <a:gd name="T43" fmla="*/ 4 h 918"/>
                <a:gd name="T44" fmla="*/ 0 w 137"/>
                <a:gd name="T45" fmla="*/ 4 h 918"/>
                <a:gd name="T46" fmla="*/ 0 w 137"/>
                <a:gd name="T47" fmla="*/ 4 h 918"/>
                <a:gd name="T48" fmla="*/ 0 w 137"/>
                <a:gd name="T49" fmla="*/ 3 h 918"/>
                <a:gd name="T50" fmla="*/ 0 w 137"/>
                <a:gd name="T51" fmla="*/ 3 h 918"/>
                <a:gd name="T52" fmla="*/ 0 w 137"/>
                <a:gd name="T53" fmla="*/ 3 h 918"/>
                <a:gd name="T54" fmla="*/ 0 w 137"/>
                <a:gd name="T55" fmla="*/ 3 h 918"/>
                <a:gd name="T56" fmla="*/ 0 w 137"/>
                <a:gd name="T57" fmla="*/ 3 h 918"/>
                <a:gd name="T58" fmla="*/ 0 w 137"/>
                <a:gd name="T59" fmla="*/ 3 h 918"/>
                <a:gd name="T60" fmla="*/ 0 w 137"/>
                <a:gd name="T61" fmla="*/ 3 h 918"/>
                <a:gd name="T62" fmla="*/ 0 w 137"/>
                <a:gd name="T63" fmla="*/ 2 h 918"/>
                <a:gd name="T64" fmla="*/ 0 w 137"/>
                <a:gd name="T65" fmla="*/ 2 h 918"/>
                <a:gd name="T66" fmla="*/ 0 w 137"/>
                <a:gd name="T67" fmla="*/ 2 h 918"/>
                <a:gd name="T68" fmla="*/ 0 w 137"/>
                <a:gd name="T69" fmla="*/ 2 h 918"/>
                <a:gd name="T70" fmla="*/ 0 w 137"/>
                <a:gd name="T71" fmla="*/ 1 h 918"/>
                <a:gd name="T72" fmla="*/ 0 w 137"/>
                <a:gd name="T73" fmla="*/ 1 h 918"/>
                <a:gd name="T74" fmla="*/ 0 w 137"/>
                <a:gd name="T75" fmla="*/ 1 h 918"/>
                <a:gd name="T76" fmla="*/ 0 w 137"/>
                <a:gd name="T77" fmla="*/ 0 h 918"/>
                <a:gd name="T78" fmla="*/ 0 w 137"/>
                <a:gd name="T79" fmla="*/ 0 h 918"/>
                <a:gd name="T80" fmla="*/ 0 w 137"/>
                <a:gd name="T81" fmla="*/ 0 h 918"/>
                <a:gd name="T82" fmla="*/ 0 w 137"/>
                <a:gd name="T83" fmla="*/ 0 h 918"/>
                <a:gd name="T84" fmla="*/ 0 w 137"/>
                <a:gd name="T85" fmla="*/ 0 h 918"/>
                <a:gd name="T86" fmla="*/ 0 w 137"/>
                <a:gd name="T87" fmla="*/ 0 h 918"/>
                <a:gd name="T88" fmla="*/ 0 w 137"/>
                <a:gd name="T89" fmla="*/ 0 h 918"/>
                <a:gd name="T90" fmla="*/ 0 w 137"/>
                <a:gd name="T91" fmla="*/ 0 h 918"/>
                <a:gd name="T92" fmla="*/ 0 w 137"/>
                <a:gd name="T93" fmla="*/ 0 h 918"/>
                <a:gd name="T94" fmla="*/ 0 w 137"/>
                <a:gd name="T95" fmla="*/ 0 h 918"/>
                <a:gd name="T96" fmla="*/ 0 w 137"/>
                <a:gd name="T97" fmla="*/ 0 h 918"/>
                <a:gd name="T98" fmla="*/ 0 w 137"/>
                <a:gd name="T99" fmla="*/ 0 h 91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37"/>
                <a:gd name="T151" fmla="*/ 0 h 918"/>
                <a:gd name="T152" fmla="*/ 137 w 137"/>
                <a:gd name="T153" fmla="*/ 918 h 91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37" h="918">
                  <a:moveTo>
                    <a:pt x="21" y="3"/>
                  </a:moveTo>
                  <a:lnTo>
                    <a:pt x="9" y="3"/>
                  </a:lnTo>
                  <a:lnTo>
                    <a:pt x="4" y="14"/>
                  </a:lnTo>
                  <a:lnTo>
                    <a:pt x="0" y="27"/>
                  </a:lnTo>
                  <a:lnTo>
                    <a:pt x="0" y="40"/>
                  </a:lnTo>
                  <a:lnTo>
                    <a:pt x="0" y="57"/>
                  </a:lnTo>
                  <a:lnTo>
                    <a:pt x="4" y="94"/>
                  </a:lnTo>
                  <a:lnTo>
                    <a:pt x="13" y="136"/>
                  </a:lnTo>
                  <a:lnTo>
                    <a:pt x="43" y="235"/>
                  </a:lnTo>
                  <a:lnTo>
                    <a:pt x="79" y="353"/>
                  </a:lnTo>
                  <a:lnTo>
                    <a:pt x="94" y="416"/>
                  </a:lnTo>
                  <a:lnTo>
                    <a:pt x="108" y="483"/>
                  </a:lnTo>
                  <a:lnTo>
                    <a:pt x="118" y="552"/>
                  </a:lnTo>
                  <a:lnTo>
                    <a:pt x="122" y="624"/>
                  </a:lnTo>
                  <a:lnTo>
                    <a:pt x="122" y="659"/>
                  </a:lnTo>
                  <a:lnTo>
                    <a:pt x="118" y="696"/>
                  </a:lnTo>
                  <a:lnTo>
                    <a:pt x="115" y="730"/>
                  </a:lnTo>
                  <a:lnTo>
                    <a:pt x="111" y="768"/>
                  </a:lnTo>
                  <a:lnTo>
                    <a:pt x="104" y="806"/>
                  </a:lnTo>
                  <a:lnTo>
                    <a:pt x="94" y="840"/>
                  </a:lnTo>
                  <a:lnTo>
                    <a:pt x="79" y="877"/>
                  </a:lnTo>
                  <a:lnTo>
                    <a:pt x="66" y="912"/>
                  </a:lnTo>
                  <a:lnTo>
                    <a:pt x="79" y="918"/>
                  </a:lnTo>
                  <a:lnTo>
                    <a:pt x="94" y="881"/>
                  </a:lnTo>
                  <a:lnTo>
                    <a:pt x="108" y="843"/>
                  </a:lnTo>
                  <a:lnTo>
                    <a:pt x="118" y="806"/>
                  </a:lnTo>
                  <a:lnTo>
                    <a:pt x="125" y="768"/>
                  </a:lnTo>
                  <a:lnTo>
                    <a:pt x="134" y="734"/>
                  </a:lnTo>
                  <a:lnTo>
                    <a:pt x="137" y="696"/>
                  </a:lnTo>
                  <a:lnTo>
                    <a:pt x="137" y="659"/>
                  </a:lnTo>
                  <a:lnTo>
                    <a:pt x="137" y="622"/>
                  </a:lnTo>
                  <a:lnTo>
                    <a:pt x="134" y="552"/>
                  </a:lnTo>
                  <a:lnTo>
                    <a:pt x="122" y="480"/>
                  </a:lnTo>
                  <a:lnTo>
                    <a:pt x="108" y="414"/>
                  </a:lnTo>
                  <a:lnTo>
                    <a:pt x="94" y="349"/>
                  </a:lnTo>
                  <a:lnTo>
                    <a:pt x="58" y="232"/>
                  </a:lnTo>
                  <a:lnTo>
                    <a:pt x="28" y="134"/>
                  </a:lnTo>
                  <a:lnTo>
                    <a:pt x="21" y="90"/>
                  </a:lnTo>
                  <a:lnTo>
                    <a:pt x="13" y="57"/>
                  </a:lnTo>
                  <a:lnTo>
                    <a:pt x="13" y="42"/>
                  </a:lnTo>
                  <a:lnTo>
                    <a:pt x="13" y="29"/>
                  </a:lnTo>
                  <a:lnTo>
                    <a:pt x="17" y="20"/>
                  </a:lnTo>
                  <a:lnTo>
                    <a:pt x="25" y="9"/>
                  </a:lnTo>
                  <a:lnTo>
                    <a:pt x="9" y="9"/>
                  </a:lnTo>
                  <a:lnTo>
                    <a:pt x="25" y="9"/>
                  </a:lnTo>
                  <a:lnTo>
                    <a:pt x="25" y="3"/>
                  </a:lnTo>
                  <a:lnTo>
                    <a:pt x="21" y="0"/>
                  </a:lnTo>
                  <a:lnTo>
                    <a:pt x="13" y="0"/>
                  </a:lnTo>
                  <a:lnTo>
                    <a:pt x="9" y="3"/>
                  </a:lnTo>
                  <a:lnTo>
                    <a:pt x="21" y="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66" name="Freeform 49"/>
            <p:cNvSpPr>
              <a:spLocks/>
            </p:cNvSpPr>
            <p:nvPr/>
          </p:nvSpPr>
          <p:spPr bwMode="auto">
            <a:xfrm>
              <a:off x="2646" y="2770"/>
              <a:ext cx="48" cy="105"/>
            </a:xfrm>
            <a:custGeom>
              <a:avLst/>
              <a:gdLst>
                <a:gd name="T0" fmla="*/ 0 w 291"/>
                <a:gd name="T1" fmla="*/ 1 h 421"/>
                <a:gd name="T2" fmla="*/ 0 w 291"/>
                <a:gd name="T3" fmla="*/ 1 h 421"/>
                <a:gd name="T4" fmla="*/ 0 w 291"/>
                <a:gd name="T5" fmla="*/ 1 h 421"/>
                <a:gd name="T6" fmla="*/ 0 w 291"/>
                <a:gd name="T7" fmla="*/ 1 h 421"/>
                <a:gd name="T8" fmla="*/ 0 w 291"/>
                <a:gd name="T9" fmla="*/ 1 h 421"/>
                <a:gd name="T10" fmla="*/ 0 w 291"/>
                <a:gd name="T11" fmla="*/ 1 h 421"/>
                <a:gd name="T12" fmla="*/ 0 w 291"/>
                <a:gd name="T13" fmla="*/ 1 h 421"/>
                <a:gd name="T14" fmla="*/ 0 w 291"/>
                <a:gd name="T15" fmla="*/ 1 h 421"/>
                <a:gd name="T16" fmla="*/ 0 w 291"/>
                <a:gd name="T17" fmla="*/ 1 h 421"/>
                <a:gd name="T18" fmla="*/ 0 w 291"/>
                <a:gd name="T19" fmla="*/ 0 h 421"/>
                <a:gd name="T20" fmla="*/ 0 w 291"/>
                <a:gd name="T21" fmla="*/ 0 h 421"/>
                <a:gd name="T22" fmla="*/ 0 w 291"/>
                <a:gd name="T23" fmla="*/ 0 h 421"/>
                <a:gd name="T24" fmla="*/ 0 w 291"/>
                <a:gd name="T25" fmla="*/ 0 h 421"/>
                <a:gd name="T26" fmla="*/ 0 w 291"/>
                <a:gd name="T27" fmla="*/ 0 h 421"/>
                <a:gd name="T28" fmla="*/ 0 w 291"/>
                <a:gd name="T29" fmla="*/ 0 h 421"/>
                <a:gd name="T30" fmla="*/ 0 w 291"/>
                <a:gd name="T31" fmla="*/ 0 h 421"/>
                <a:gd name="T32" fmla="*/ 0 w 291"/>
                <a:gd name="T33" fmla="*/ 0 h 421"/>
                <a:gd name="T34" fmla="*/ 0 w 291"/>
                <a:gd name="T35" fmla="*/ 1 h 421"/>
                <a:gd name="T36" fmla="*/ 0 w 291"/>
                <a:gd name="T37" fmla="*/ 1 h 421"/>
                <a:gd name="T38" fmla="*/ 0 w 291"/>
                <a:gd name="T39" fmla="*/ 1 h 421"/>
                <a:gd name="T40" fmla="*/ 0 w 291"/>
                <a:gd name="T41" fmla="*/ 1 h 421"/>
                <a:gd name="T42" fmla="*/ 0 w 291"/>
                <a:gd name="T43" fmla="*/ 1 h 421"/>
                <a:gd name="T44" fmla="*/ 0 w 291"/>
                <a:gd name="T45" fmla="*/ 1 h 421"/>
                <a:gd name="T46" fmla="*/ 0 w 291"/>
                <a:gd name="T47" fmla="*/ 1 h 421"/>
                <a:gd name="T48" fmla="*/ 0 w 291"/>
                <a:gd name="T49" fmla="*/ 1 h 421"/>
                <a:gd name="T50" fmla="*/ 0 w 291"/>
                <a:gd name="T51" fmla="*/ 1 h 421"/>
                <a:gd name="T52" fmla="*/ 0 w 291"/>
                <a:gd name="T53" fmla="*/ 1 h 42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91"/>
                <a:gd name="T82" fmla="*/ 0 h 421"/>
                <a:gd name="T83" fmla="*/ 291 w 291"/>
                <a:gd name="T84" fmla="*/ 421 h 42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91" h="421">
                  <a:moveTo>
                    <a:pt x="289" y="421"/>
                  </a:moveTo>
                  <a:lnTo>
                    <a:pt x="291" y="398"/>
                  </a:lnTo>
                  <a:lnTo>
                    <a:pt x="289" y="373"/>
                  </a:lnTo>
                  <a:lnTo>
                    <a:pt x="280" y="346"/>
                  </a:lnTo>
                  <a:lnTo>
                    <a:pt x="270" y="319"/>
                  </a:lnTo>
                  <a:lnTo>
                    <a:pt x="255" y="291"/>
                  </a:lnTo>
                  <a:lnTo>
                    <a:pt x="237" y="264"/>
                  </a:lnTo>
                  <a:lnTo>
                    <a:pt x="218" y="234"/>
                  </a:lnTo>
                  <a:lnTo>
                    <a:pt x="197" y="203"/>
                  </a:lnTo>
                  <a:lnTo>
                    <a:pt x="149" y="146"/>
                  </a:lnTo>
                  <a:lnTo>
                    <a:pt x="102" y="91"/>
                  </a:lnTo>
                  <a:lnTo>
                    <a:pt x="56" y="43"/>
                  </a:lnTo>
                  <a:lnTo>
                    <a:pt x="11" y="0"/>
                  </a:lnTo>
                  <a:lnTo>
                    <a:pt x="0" y="6"/>
                  </a:lnTo>
                  <a:lnTo>
                    <a:pt x="44" y="48"/>
                  </a:lnTo>
                  <a:lnTo>
                    <a:pt x="92" y="98"/>
                  </a:lnTo>
                  <a:lnTo>
                    <a:pt x="139" y="152"/>
                  </a:lnTo>
                  <a:lnTo>
                    <a:pt x="187" y="210"/>
                  </a:lnTo>
                  <a:lnTo>
                    <a:pt x="204" y="238"/>
                  </a:lnTo>
                  <a:lnTo>
                    <a:pt x="227" y="267"/>
                  </a:lnTo>
                  <a:lnTo>
                    <a:pt x="241" y="296"/>
                  </a:lnTo>
                  <a:lnTo>
                    <a:pt x="255" y="322"/>
                  </a:lnTo>
                  <a:lnTo>
                    <a:pt x="266" y="350"/>
                  </a:lnTo>
                  <a:lnTo>
                    <a:pt x="273" y="376"/>
                  </a:lnTo>
                  <a:lnTo>
                    <a:pt x="277" y="400"/>
                  </a:lnTo>
                  <a:lnTo>
                    <a:pt x="273" y="421"/>
                  </a:lnTo>
                  <a:lnTo>
                    <a:pt x="289" y="42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67" name="Freeform 50"/>
            <p:cNvSpPr>
              <a:spLocks/>
            </p:cNvSpPr>
            <p:nvPr/>
          </p:nvSpPr>
          <p:spPr bwMode="auto">
            <a:xfrm>
              <a:off x="2691" y="2875"/>
              <a:ext cx="13" cy="140"/>
            </a:xfrm>
            <a:custGeom>
              <a:avLst/>
              <a:gdLst>
                <a:gd name="T0" fmla="*/ 0 w 80"/>
                <a:gd name="T1" fmla="*/ 2 h 560"/>
                <a:gd name="T2" fmla="*/ 0 w 80"/>
                <a:gd name="T3" fmla="*/ 2 h 560"/>
                <a:gd name="T4" fmla="*/ 0 w 80"/>
                <a:gd name="T5" fmla="*/ 2 h 560"/>
                <a:gd name="T6" fmla="*/ 0 w 80"/>
                <a:gd name="T7" fmla="*/ 2 h 560"/>
                <a:gd name="T8" fmla="*/ 0 w 80"/>
                <a:gd name="T9" fmla="*/ 1 h 560"/>
                <a:gd name="T10" fmla="*/ 0 w 80"/>
                <a:gd name="T11" fmla="*/ 1 h 560"/>
                <a:gd name="T12" fmla="*/ 0 w 80"/>
                <a:gd name="T13" fmla="*/ 1 h 560"/>
                <a:gd name="T14" fmla="*/ 0 w 80"/>
                <a:gd name="T15" fmla="*/ 1 h 560"/>
                <a:gd name="T16" fmla="*/ 0 w 80"/>
                <a:gd name="T17" fmla="*/ 1 h 560"/>
                <a:gd name="T18" fmla="*/ 0 w 80"/>
                <a:gd name="T19" fmla="*/ 0 h 560"/>
                <a:gd name="T20" fmla="*/ 0 w 80"/>
                <a:gd name="T21" fmla="*/ 0 h 560"/>
                <a:gd name="T22" fmla="*/ 0 w 80"/>
                <a:gd name="T23" fmla="*/ 0 h 560"/>
                <a:gd name="T24" fmla="*/ 0 w 80"/>
                <a:gd name="T25" fmla="*/ 0 h 560"/>
                <a:gd name="T26" fmla="*/ 0 w 80"/>
                <a:gd name="T27" fmla="*/ 0 h 560"/>
                <a:gd name="T28" fmla="*/ 0 w 80"/>
                <a:gd name="T29" fmla="*/ 0 h 560"/>
                <a:gd name="T30" fmla="*/ 0 w 80"/>
                <a:gd name="T31" fmla="*/ 0 h 560"/>
                <a:gd name="T32" fmla="*/ 0 w 80"/>
                <a:gd name="T33" fmla="*/ 0 h 560"/>
                <a:gd name="T34" fmla="*/ 0 w 80"/>
                <a:gd name="T35" fmla="*/ 0 h 560"/>
                <a:gd name="T36" fmla="*/ 0 w 80"/>
                <a:gd name="T37" fmla="*/ 0 h 560"/>
                <a:gd name="T38" fmla="*/ 0 w 80"/>
                <a:gd name="T39" fmla="*/ 1 h 560"/>
                <a:gd name="T40" fmla="*/ 0 w 80"/>
                <a:gd name="T41" fmla="*/ 1 h 560"/>
                <a:gd name="T42" fmla="*/ 0 w 80"/>
                <a:gd name="T43" fmla="*/ 1 h 560"/>
                <a:gd name="T44" fmla="*/ 0 w 80"/>
                <a:gd name="T45" fmla="*/ 1 h 560"/>
                <a:gd name="T46" fmla="*/ 0 w 80"/>
                <a:gd name="T47" fmla="*/ 1 h 560"/>
                <a:gd name="T48" fmla="*/ 0 w 80"/>
                <a:gd name="T49" fmla="*/ 2 h 560"/>
                <a:gd name="T50" fmla="*/ 0 w 80"/>
                <a:gd name="T51" fmla="*/ 2 h 560"/>
                <a:gd name="T52" fmla="*/ 0 w 80"/>
                <a:gd name="T53" fmla="*/ 2 h 560"/>
                <a:gd name="T54" fmla="*/ 0 w 80"/>
                <a:gd name="T55" fmla="*/ 2 h 560"/>
                <a:gd name="T56" fmla="*/ 0 w 80"/>
                <a:gd name="T57" fmla="*/ 2 h 560"/>
                <a:gd name="T58" fmla="*/ 0 w 80"/>
                <a:gd name="T59" fmla="*/ 2 h 560"/>
                <a:gd name="T60" fmla="*/ 0 w 80"/>
                <a:gd name="T61" fmla="*/ 2 h 560"/>
                <a:gd name="T62" fmla="*/ 0 w 80"/>
                <a:gd name="T63" fmla="*/ 2 h 560"/>
                <a:gd name="T64" fmla="*/ 0 w 80"/>
                <a:gd name="T65" fmla="*/ 2 h 560"/>
                <a:gd name="T66" fmla="*/ 0 w 80"/>
                <a:gd name="T67" fmla="*/ 2 h 56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0"/>
                <a:gd name="T103" fmla="*/ 0 h 560"/>
                <a:gd name="T104" fmla="*/ 80 w 80"/>
                <a:gd name="T105" fmla="*/ 560 h 56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0" h="560">
                  <a:moveTo>
                    <a:pt x="50" y="552"/>
                  </a:moveTo>
                  <a:lnTo>
                    <a:pt x="66" y="555"/>
                  </a:lnTo>
                  <a:lnTo>
                    <a:pt x="73" y="509"/>
                  </a:lnTo>
                  <a:lnTo>
                    <a:pt x="80" y="466"/>
                  </a:lnTo>
                  <a:lnTo>
                    <a:pt x="80" y="424"/>
                  </a:lnTo>
                  <a:lnTo>
                    <a:pt x="80" y="382"/>
                  </a:lnTo>
                  <a:lnTo>
                    <a:pt x="69" y="304"/>
                  </a:lnTo>
                  <a:lnTo>
                    <a:pt x="55" y="229"/>
                  </a:lnTo>
                  <a:lnTo>
                    <a:pt x="40" y="161"/>
                  </a:lnTo>
                  <a:lnTo>
                    <a:pt x="26" y="98"/>
                  </a:lnTo>
                  <a:lnTo>
                    <a:pt x="19" y="72"/>
                  </a:lnTo>
                  <a:lnTo>
                    <a:pt x="19" y="45"/>
                  </a:lnTo>
                  <a:lnTo>
                    <a:pt x="19" y="21"/>
                  </a:lnTo>
                  <a:lnTo>
                    <a:pt x="19" y="0"/>
                  </a:lnTo>
                  <a:lnTo>
                    <a:pt x="3" y="0"/>
                  </a:lnTo>
                  <a:lnTo>
                    <a:pt x="0" y="21"/>
                  </a:lnTo>
                  <a:lnTo>
                    <a:pt x="0" y="45"/>
                  </a:lnTo>
                  <a:lnTo>
                    <a:pt x="3" y="72"/>
                  </a:lnTo>
                  <a:lnTo>
                    <a:pt x="10" y="102"/>
                  </a:lnTo>
                  <a:lnTo>
                    <a:pt x="21" y="163"/>
                  </a:lnTo>
                  <a:lnTo>
                    <a:pt x="40" y="232"/>
                  </a:lnTo>
                  <a:lnTo>
                    <a:pt x="55" y="304"/>
                  </a:lnTo>
                  <a:lnTo>
                    <a:pt x="66" y="384"/>
                  </a:lnTo>
                  <a:lnTo>
                    <a:pt x="66" y="424"/>
                  </a:lnTo>
                  <a:lnTo>
                    <a:pt x="66" y="466"/>
                  </a:lnTo>
                  <a:lnTo>
                    <a:pt x="59" y="509"/>
                  </a:lnTo>
                  <a:lnTo>
                    <a:pt x="50" y="552"/>
                  </a:lnTo>
                  <a:lnTo>
                    <a:pt x="66" y="555"/>
                  </a:lnTo>
                  <a:lnTo>
                    <a:pt x="50" y="552"/>
                  </a:lnTo>
                  <a:lnTo>
                    <a:pt x="50" y="558"/>
                  </a:lnTo>
                  <a:lnTo>
                    <a:pt x="59" y="560"/>
                  </a:lnTo>
                  <a:lnTo>
                    <a:pt x="62" y="558"/>
                  </a:lnTo>
                  <a:lnTo>
                    <a:pt x="66" y="555"/>
                  </a:lnTo>
                  <a:lnTo>
                    <a:pt x="50" y="55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68" name="Freeform 51"/>
            <p:cNvSpPr>
              <a:spLocks/>
            </p:cNvSpPr>
            <p:nvPr/>
          </p:nvSpPr>
          <p:spPr bwMode="auto">
            <a:xfrm>
              <a:off x="2699" y="2890"/>
              <a:ext cx="9" cy="124"/>
            </a:xfrm>
            <a:custGeom>
              <a:avLst/>
              <a:gdLst>
                <a:gd name="T0" fmla="*/ 0 w 52"/>
                <a:gd name="T1" fmla="*/ 0 h 496"/>
                <a:gd name="T2" fmla="*/ 0 w 52"/>
                <a:gd name="T3" fmla="*/ 0 h 496"/>
                <a:gd name="T4" fmla="*/ 0 w 52"/>
                <a:gd name="T5" fmla="*/ 0 h 496"/>
                <a:gd name="T6" fmla="*/ 0 w 52"/>
                <a:gd name="T7" fmla="*/ 1 h 496"/>
                <a:gd name="T8" fmla="*/ 0 w 52"/>
                <a:gd name="T9" fmla="*/ 1 h 496"/>
                <a:gd name="T10" fmla="*/ 0 w 52"/>
                <a:gd name="T11" fmla="*/ 1 h 496"/>
                <a:gd name="T12" fmla="*/ 0 w 52"/>
                <a:gd name="T13" fmla="*/ 1 h 496"/>
                <a:gd name="T14" fmla="*/ 0 w 52"/>
                <a:gd name="T15" fmla="*/ 1 h 496"/>
                <a:gd name="T16" fmla="*/ 0 w 52"/>
                <a:gd name="T17" fmla="*/ 2 h 496"/>
                <a:gd name="T18" fmla="*/ 0 w 52"/>
                <a:gd name="T19" fmla="*/ 2 h 496"/>
                <a:gd name="T20" fmla="*/ 0 w 52"/>
                <a:gd name="T21" fmla="*/ 2 h 496"/>
                <a:gd name="T22" fmla="*/ 0 w 52"/>
                <a:gd name="T23" fmla="*/ 2 h 496"/>
                <a:gd name="T24" fmla="*/ 0 w 52"/>
                <a:gd name="T25" fmla="*/ 2 h 496"/>
                <a:gd name="T26" fmla="*/ 0 w 52"/>
                <a:gd name="T27" fmla="*/ 2 h 496"/>
                <a:gd name="T28" fmla="*/ 0 w 52"/>
                <a:gd name="T29" fmla="*/ 2 h 496"/>
                <a:gd name="T30" fmla="*/ 0 w 52"/>
                <a:gd name="T31" fmla="*/ 2 h 496"/>
                <a:gd name="T32" fmla="*/ 0 w 52"/>
                <a:gd name="T33" fmla="*/ 2 h 496"/>
                <a:gd name="T34" fmla="*/ 0 w 52"/>
                <a:gd name="T35" fmla="*/ 2 h 496"/>
                <a:gd name="T36" fmla="*/ 0 w 52"/>
                <a:gd name="T37" fmla="*/ 1 h 496"/>
                <a:gd name="T38" fmla="*/ 0 w 52"/>
                <a:gd name="T39" fmla="*/ 1 h 496"/>
                <a:gd name="T40" fmla="*/ 0 w 52"/>
                <a:gd name="T41" fmla="*/ 1 h 496"/>
                <a:gd name="T42" fmla="*/ 0 w 52"/>
                <a:gd name="T43" fmla="*/ 1 h 496"/>
                <a:gd name="T44" fmla="*/ 0 w 52"/>
                <a:gd name="T45" fmla="*/ 1 h 496"/>
                <a:gd name="T46" fmla="*/ 0 w 52"/>
                <a:gd name="T47" fmla="*/ 0 h 496"/>
                <a:gd name="T48" fmla="*/ 0 w 52"/>
                <a:gd name="T49" fmla="*/ 0 h 496"/>
                <a:gd name="T50" fmla="*/ 0 w 52"/>
                <a:gd name="T51" fmla="*/ 0 h 496"/>
                <a:gd name="T52" fmla="*/ 0 w 52"/>
                <a:gd name="T53" fmla="*/ 0 h 49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52"/>
                <a:gd name="T82" fmla="*/ 0 h 496"/>
                <a:gd name="T83" fmla="*/ 52 w 52"/>
                <a:gd name="T84" fmla="*/ 496 h 49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52" h="496">
                  <a:moveTo>
                    <a:pt x="16" y="0"/>
                  </a:moveTo>
                  <a:lnTo>
                    <a:pt x="12" y="32"/>
                  </a:lnTo>
                  <a:lnTo>
                    <a:pt x="9" y="61"/>
                  </a:lnTo>
                  <a:lnTo>
                    <a:pt x="12" y="91"/>
                  </a:lnTo>
                  <a:lnTo>
                    <a:pt x="12" y="117"/>
                  </a:lnTo>
                  <a:lnTo>
                    <a:pt x="23" y="170"/>
                  </a:lnTo>
                  <a:lnTo>
                    <a:pt x="30" y="223"/>
                  </a:lnTo>
                  <a:lnTo>
                    <a:pt x="37" y="280"/>
                  </a:lnTo>
                  <a:lnTo>
                    <a:pt x="37" y="344"/>
                  </a:lnTo>
                  <a:lnTo>
                    <a:pt x="33" y="376"/>
                  </a:lnTo>
                  <a:lnTo>
                    <a:pt x="26" y="413"/>
                  </a:lnTo>
                  <a:lnTo>
                    <a:pt x="16" y="450"/>
                  </a:lnTo>
                  <a:lnTo>
                    <a:pt x="0" y="493"/>
                  </a:lnTo>
                  <a:lnTo>
                    <a:pt x="16" y="496"/>
                  </a:lnTo>
                  <a:lnTo>
                    <a:pt x="30" y="453"/>
                  </a:lnTo>
                  <a:lnTo>
                    <a:pt x="41" y="415"/>
                  </a:lnTo>
                  <a:lnTo>
                    <a:pt x="48" y="378"/>
                  </a:lnTo>
                  <a:lnTo>
                    <a:pt x="52" y="344"/>
                  </a:lnTo>
                  <a:lnTo>
                    <a:pt x="52" y="280"/>
                  </a:lnTo>
                  <a:lnTo>
                    <a:pt x="45" y="223"/>
                  </a:lnTo>
                  <a:lnTo>
                    <a:pt x="37" y="170"/>
                  </a:lnTo>
                  <a:lnTo>
                    <a:pt x="26" y="117"/>
                  </a:lnTo>
                  <a:lnTo>
                    <a:pt x="26" y="91"/>
                  </a:lnTo>
                  <a:lnTo>
                    <a:pt x="26" y="61"/>
                  </a:lnTo>
                  <a:lnTo>
                    <a:pt x="26" y="32"/>
                  </a:lnTo>
                  <a:lnTo>
                    <a:pt x="33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69" name="Freeform 52"/>
            <p:cNvSpPr>
              <a:spLocks/>
            </p:cNvSpPr>
            <p:nvPr/>
          </p:nvSpPr>
          <p:spPr bwMode="auto">
            <a:xfrm>
              <a:off x="2670" y="2759"/>
              <a:ext cx="35" cy="132"/>
            </a:xfrm>
            <a:custGeom>
              <a:avLst/>
              <a:gdLst>
                <a:gd name="T0" fmla="*/ 0 w 214"/>
                <a:gd name="T1" fmla="*/ 0 h 528"/>
                <a:gd name="T2" fmla="*/ 0 w 214"/>
                <a:gd name="T3" fmla="*/ 0 h 528"/>
                <a:gd name="T4" fmla="*/ 0 w 214"/>
                <a:gd name="T5" fmla="*/ 1 h 528"/>
                <a:gd name="T6" fmla="*/ 0 w 214"/>
                <a:gd name="T7" fmla="*/ 1 h 528"/>
                <a:gd name="T8" fmla="*/ 0 w 214"/>
                <a:gd name="T9" fmla="*/ 1 h 528"/>
                <a:gd name="T10" fmla="*/ 0 w 214"/>
                <a:gd name="T11" fmla="*/ 1 h 528"/>
                <a:gd name="T12" fmla="*/ 0 w 214"/>
                <a:gd name="T13" fmla="*/ 1 h 528"/>
                <a:gd name="T14" fmla="*/ 0 w 214"/>
                <a:gd name="T15" fmla="*/ 1 h 528"/>
                <a:gd name="T16" fmla="*/ 0 w 214"/>
                <a:gd name="T17" fmla="*/ 1 h 528"/>
                <a:gd name="T18" fmla="*/ 0 w 214"/>
                <a:gd name="T19" fmla="*/ 2 h 528"/>
                <a:gd name="T20" fmla="*/ 0 w 214"/>
                <a:gd name="T21" fmla="*/ 2 h 528"/>
                <a:gd name="T22" fmla="*/ 0 w 214"/>
                <a:gd name="T23" fmla="*/ 2 h 528"/>
                <a:gd name="T24" fmla="*/ 0 w 214"/>
                <a:gd name="T25" fmla="*/ 2 h 528"/>
                <a:gd name="T26" fmla="*/ 0 w 214"/>
                <a:gd name="T27" fmla="*/ 2 h 528"/>
                <a:gd name="T28" fmla="*/ 0 w 214"/>
                <a:gd name="T29" fmla="*/ 2 h 528"/>
                <a:gd name="T30" fmla="*/ 0 w 214"/>
                <a:gd name="T31" fmla="*/ 2 h 528"/>
                <a:gd name="T32" fmla="*/ 0 w 214"/>
                <a:gd name="T33" fmla="*/ 2 h 528"/>
                <a:gd name="T34" fmla="*/ 0 w 214"/>
                <a:gd name="T35" fmla="*/ 1 h 528"/>
                <a:gd name="T36" fmla="*/ 0 w 214"/>
                <a:gd name="T37" fmla="*/ 1 h 528"/>
                <a:gd name="T38" fmla="*/ 0 w 214"/>
                <a:gd name="T39" fmla="*/ 1 h 528"/>
                <a:gd name="T40" fmla="*/ 0 w 214"/>
                <a:gd name="T41" fmla="*/ 1 h 528"/>
                <a:gd name="T42" fmla="*/ 0 w 214"/>
                <a:gd name="T43" fmla="*/ 1 h 528"/>
                <a:gd name="T44" fmla="*/ 0 w 214"/>
                <a:gd name="T45" fmla="*/ 1 h 528"/>
                <a:gd name="T46" fmla="*/ 0 w 214"/>
                <a:gd name="T47" fmla="*/ 1 h 528"/>
                <a:gd name="T48" fmla="*/ 0 w 214"/>
                <a:gd name="T49" fmla="*/ 0 h 528"/>
                <a:gd name="T50" fmla="*/ 0 w 214"/>
                <a:gd name="T51" fmla="*/ 0 h 528"/>
                <a:gd name="T52" fmla="*/ 0 w 214"/>
                <a:gd name="T53" fmla="*/ 0 h 52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14"/>
                <a:gd name="T82" fmla="*/ 0 h 528"/>
                <a:gd name="T83" fmla="*/ 214 w 214"/>
                <a:gd name="T84" fmla="*/ 528 h 52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14" h="528">
                  <a:moveTo>
                    <a:pt x="0" y="6"/>
                  </a:moveTo>
                  <a:lnTo>
                    <a:pt x="37" y="63"/>
                  </a:lnTo>
                  <a:lnTo>
                    <a:pt x="77" y="123"/>
                  </a:lnTo>
                  <a:lnTo>
                    <a:pt x="116" y="187"/>
                  </a:lnTo>
                  <a:lnTo>
                    <a:pt x="148" y="256"/>
                  </a:lnTo>
                  <a:lnTo>
                    <a:pt x="163" y="291"/>
                  </a:lnTo>
                  <a:lnTo>
                    <a:pt x="174" y="326"/>
                  </a:lnTo>
                  <a:lnTo>
                    <a:pt x="186" y="361"/>
                  </a:lnTo>
                  <a:lnTo>
                    <a:pt x="193" y="396"/>
                  </a:lnTo>
                  <a:lnTo>
                    <a:pt x="200" y="429"/>
                  </a:lnTo>
                  <a:lnTo>
                    <a:pt x="200" y="462"/>
                  </a:lnTo>
                  <a:lnTo>
                    <a:pt x="200" y="497"/>
                  </a:lnTo>
                  <a:lnTo>
                    <a:pt x="193" y="526"/>
                  </a:lnTo>
                  <a:lnTo>
                    <a:pt x="210" y="528"/>
                  </a:lnTo>
                  <a:lnTo>
                    <a:pt x="214" y="497"/>
                  </a:lnTo>
                  <a:lnTo>
                    <a:pt x="214" y="462"/>
                  </a:lnTo>
                  <a:lnTo>
                    <a:pt x="214" y="429"/>
                  </a:lnTo>
                  <a:lnTo>
                    <a:pt x="207" y="396"/>
                  </a:lnTo>
                  <a:lnTo>
                    <a:pt x="200" y="358"/>
                  </a:lnTo>
                  <a:lnTo>
                    <a:pt x="189" y="323"/>
                  </a:lnTo>
                  <a:lnTo>
                    <a:pt x="177" y="289"/>
                  </a:lnTo>
                  <a:lnTo>
                    <a:pt x="163" y="254"/>
                  </a:lnTo>
                  <a:lnTo>
                    <a:pt x="127" y="184"/>
                  </a:lnTo>
                  <a:lnTo>
                    <a:pt x="92" y="118"/>
                  </a:lnTo>
                  <a:lnTo>
                    <a:pt x="52" y="57"/>
                  </a:lnTo>
                  <a:lnTo>
                    <a:pt x="11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70" name="Freeform 53"/>
            <p:cNvSpPr>
              <a:spLocks/>
            </p:cNvSpPr>
            <p:nvPr/>
          </p:nvSpPr>
          <p:spPr bwMode="auto">
            <a:xfrm>
              <a:off x="2498" y="2531"/>
              <a:ext cx="173" cy="229"/>
            </a:xfrm>
            <a:custGeom>
              <a:avLst/>
              <a:gdLst>
                <a:gd name="T0" fmla="*/ 0 w 1037"/>
                <a:gd name="T1" fmla="*/ 0 h 914"/>
                <a:gd name="T2" fmla="*/ 0 w 1037"/>
                <a:gd name="T3" fmla="*/ 0 h 914"/>
                <a:gd name="T4" fmla="*/ 0 w 1037"/>
                <a:gd name="T5" fmla="*/ 1 h 914"/>
                <a:gd name="T6" fmla="*/ 0 w 1037"/>
                <a:gd name="T7" fmla="*/ 1 h 914"/>
                <a:gd name="T8" fmla="*/ 0 w 1037"/>
                <a:gd name="T9" fmla="*/ 2 h 914"/>
                <a:gd name="T10" fmla="*/ 1 w 1037"/>
                <a:gd name="T11" fmla="*/ 2 h 914"/>
                <a:gd name="T12" fmla="*/ 1 w 1037"/>
                <a:gd name="T13" fmla="*/ 2 h 914"/>
                <a:gd name="T14" fmla="*/ 1 w 1037"/>
                <a:gd name="T15" fmla="*/ 3 h 914"/>
                <a:gd name="T16" fmla="*/ 1 w 1037"/>
                <a:gd name="T17" fmla="*/ 3 h 914"/>
                <a:gd name="T18" fmla="*/ 1 w 1037"/>
                <a:gd name="T19" fmla="*/ 3 h 914"/>
                <a:gd name="T20" fmla="*/ 1 w 1037"/>
                <a:gd name="T21" fmla="*/ 4 h 914"/>
                <a:gd name="T22" fmla="*/ 1 w 1037"/>
                <a:gd name="T23" fmla="*/ 4 h 914"/>
                <a:gd name="T24" fmla="*/ 1 w 1037"/>
                <a:gd name="T25" fmla="*/ 4 h 914"/>
                <a:gd name="T26" fmla="*/ 1 w 1037"/>
                <a:gd name="T27" fmla="*/ 4 h 914"/>
                <a:gd name="T28" fmla="*/ 1 w 1037"/>
                <a:gd name="T29" fmla="*/ 3 h 914"/>
                <a:gd name="T30" fmla="*/ 1 w 1037"/>
                <a:gd name="T31" fmla="*/ 3 h 914"/>
                <a:gd name="T32" fmla="*/ 1 w 1037"/>
                <a:gd name="T33" fmla="*/ 3 h 914"/>
                <a:gd name="T34" fmla="*/ 1 w 1037"/>
                <a:gd name="T35" fmla="*/ 2 h 914"/>
                <a:gd name="T36" fmla="*/ 1 w 1037"/>
                <a:gd name="T37" fmla="*/ 2 h 914"/>
                <a:gd name="T38" fmla="*/ 0 w 1037"/>
                <a:gd name="T39" fmla="*/ 2 h 914"/>
                <a:gd name="T40" fmla="*/ 0 w 1037"/>
                <a:gd name="T41" fmla="*/ 1 h 914"/>
                <a:gd name="T42" fmla="*/ 0 w 1037"/>
                <a:gd name="T43" fmla="*/ 1 h 914"/>
                <a:gd name="T44" fmla="*/ 0 w 1037"/>
                <a:gd name="T45" fmla="*/ 0 h 914"/>
                <a:gd name="T46" fmla="*/ 0 w 1037"/>
                <a:gd name="T47" fmla="*/ 0 h 914"/>
                <a:gd name="T48" fmla="*/ 0 w 1037"/>
                <a:gd name="T49" fmla="*/ 0 h 914"/>
                <a:gd name="T50" fmla="*/ 0 w 1037"/>
                <a:gd name="T51" fmla="*/ 0 h 914"/>
                <a:gd name="T52" fmla="*/ 0 w 1037"/>
                <a:gd name="T53" fmla="*/ 0 h 914"/>
                <a:gd name="T54" fmla="*/ 0 w 1037"/>
                <a:gd name="T55" fmla="*/ 0 h 914"/>
                <a:gd name="T56" fmla="*/ 0 w 1037"/>
                <a:gd name="T57" fmla="*/ 0 h 914"/>
                <a:gd name="T58" fmla="*/ 0 w 1037"/>
                <a:gd name="T59" fmla="*/ 0 h 91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037"/>
                <a:gd name="T91" fmla="*/ 0 h 914"/>
                <a:gd name="T92" fmla="*/ 1037 w 1037"/>
                <a:gd name="T93" fmla="*/ 914 h 91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037" h="914">
                  <a:moveTo>
                    <a:pt x="11" y="0"/>
                  </a:moveTo>
                  <a:lnTo>
                    <a:pt x="0" y="7"/>
                  </a:lnTo>
                  <a:lnTo>
                    <a:pt x="138" y="125"/>
                  </a:lnTo>
                  <a:lnTo>
                    <a:pt x="283" y="239"/>
                  </a:lnTo>
                  <a:lnTo>
                    <a:pt x="430" y="357"/>
                  </a:lnTo>
                  <a:lnTo>
                    <a:pt x="572" y="474"/>
                  </a:lnTo>
                  <a:lnTo>
                    <a:pt x="706" y="588"/>
                  </a:lnTo>
                  <a:lnTo>
                    <a:pt x="829" y="701"/>
                  </a:lnTo>
                  <a:lnTo>
                    <a:pt x="888" y="756"/>
                  </a:lnTo>
                  <a:lnTo>
                    <a:pt x="940" y="809"/>
                  </a:lnTo>
                  <a:lnTo>
                    <a:pt x="986" y="864"/>
                  </a:lnTo>
                  <a:lnTo>
                    <a:pt x="1026" y="914"/>
                  </a:lnTo>
                  <a:lnTo>
                    <a:pt x="1037" y="908"/>
                  </a:lnTo>
                  <a:lnTo>
                    <a:pt x="997" y="858"/>
                  </a:lnTo>
                  <a:lnTo>
                    <a:pt x="950" y="805"/>
                  </a:lnTo>
                  <a:lnTo>
                    <a:pt x="899" y="748"/>
                  </a:lnTo>
                  <a:lnTo>
                    <a:pt x="845" y="695"/>
                  </a:lnTo>
                  <a:lnTo>
                    <a:pt x="720" y="581"/>
                  </a:lnTo>
                  <a:lnTo>
                    <a:pt x="586" y="465"/>
                  </a:lnTo>
                  <a:lnTo>
                    <a:pt x="440" y="349"/>
                  </a:lnTo>
                  <a:lnTo>
                    <a:pt x="295" y="235"/>
                  </a:lnTo>
                  <a:lnTo>
                    <a:pt x="153" y="117"/>
                  </a:lnTo>
                  <a:lnTo>
                    <a:pt x="11" y="3"/>
                  </a:lnTo>
                  <a:lnTo>
                    <a:pt x="4" y="10"/>
                  </a:lnTo>
                  <a:lnTo>
                    <a:pt x="11" y="3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71" name="Freeform 54"/>
            <p:cNvSpPr>
              <a:spLocks/>
            </p:cNvSpPr>
            <p:nvPr/>
          </p:nvSpPr>
          <p:spPr bwMode="auto">
            <a:xfrm>
              <a:off x="2499" y="2531"/>
              <a:ext cx="132" cy="102"/>
            </a:xfrm>
            <a:custGeom>
              <a:avLst/>
              <a:gdLst>
                <a:gd name="T0" fmla="*/ 1 w 789"/>
                <a:gd name="T1" fmla="*/ 2 h 404"/>
                <a:gd name="T2" fmla="*/ 1 w 789"/>
                <a:gd name="T3" fmla="*/ 2 h 404"/>
                <a:gd name="T4" fmla="*/ 1 w 789"/>
                <a:gd name="T5" fmla="*/ 2 h 404"/>
                <a:gd name="T6" fmla="*/ 1 w 789"/>
                <a:gd name="T7" fmla="*/ 2 h 404"/>
                <a:gd name="T8" fmla="*/ 1 w 789"/>
                <a:gd name="T9" fmla="*/ 2 h 404"/>
                <a:gd name="T10" fmla="*/ 1 w 789"/>
                <a:gd name="T11" fmla="*/ 1 h 404"/>
                <a:gd name="T12" fmla="*/ 1 w 789"/>
                <a:gd name="T13" fmla="*/ 1 h 404"/>
                <a:gd name="T14" fmla="*/ 1 w 789"/>
                <a:gd name="T15" fmla="*/ 1 h 404"/>
                <a:gd name="T16" fmla="*/ 1 w 789"/>
                <a:gd name="T17" fmla="*/ 1 h 404"/>
                <a:gd name="T18" fmla="*/ 1 w 789"/>
                <a:gd name="T19" fmla="*/ 1 h 404"/>
                <a:gd name="T20" fmla="*/ 1 w 789"/>
                <a:gd name="T21" fmla="*/ 1 h 404"/>
                <a:gd name="T22" fmla="*/ 1 w 789"/>
                <a:gd name="T23" fmla="*/ 1 h 404"/>
                <a:gd name="T24" fmla="*/ 0 w 789"/>
                <a:gd name="T25" fmla="*/ 1 h 404"/>
                <a:gd name="T26" fmla="*/ 0 w 789"/>
                <a:gd name="T27" fmla="*/ 1 h 404"/>
                <a:gd name="T28" fmla="*/ 0 w 789"/>
                <a:gd name="T29" fmla="*/ 0 h 404"/>
                <a:gd name="T30" fmla="*/ 0 w 789"/>
                <a:gd name="T31" fmla="*/ 0 h 404"/>
                <a:gd name="T32" fmla="*/ 0 w 789"/>
                <a:gd name="T33" fmla="*/ 0 h 404"/>
                <a:gd name="T34" fmla="*/ 0 w 789"/>
                <a:gd name="T35" fmla="*/ 0 h 404"/>
                <a:gd name="T36" fmla="*/ 0 w 789"/>
                <a:gd name="T37" fmla="*/ 0 h 404"/>
                <a:gd name="T38" fmla="*/ 0 w 789"/>
                <a:gd name="T39" fmla="*/ 1 h 404"/>
                <a:gd name="T40" fmla="*/ 0 w 789"/>
                <a:gd name="T41" fmla="*/ 1 h 404"/>
                <a:gd name="T42" fmla="*/ 0 w 789"/>
                <a:gd name="T43" fmla="*/ 1 h 404"/>
                <a:gd name="T44" fmla="*/ 1 w 789"/>
                <a:gd name="T45" fmla="*/ 1 h 404"/>
                <a:gd name="T46" fmla="*/ 1 w 789"/>
                <a:gd name="T47" fmla="*/ 1 h 404"/>
                <a:gd name="T48" fmla="*/ 1 w 789"/>
                <a:gd name="T49" fmla="*/ 1 h 404"/>
                <a:gd name="T50" fmla="*/ 1 w 789"/>
                <a:gd name="T51" fmla="*/ 1 h 404"/>
                <a:gd name="T52" fmla="*/ 1 w 789"/>
                <a:gd name="T53" fmla="*/ 1 h 404"/>
                <a:gd name="T54" fmla="*/ 1 w 789"/>
                <a:gd name="T55" fmla="*/ 1 h 404"/>
                <a:gd name="T56" fmla="*/ 1 w 789"/>
                <a:gd name="T57" fmla="*/ 1 h 404"/>
                <a:gd name="T58" fmla="*/ 1 w 789"/>
                <a:gd name="T59" fmla="*/ 2 h 404"/>
                <a:gd name="T60" fmla="*/ 1 w 789"/>
                <a:gd name="T61" fmla="*/ 2 h 404"/>
                <a:gd name="T62" fmla="*/ 1 w 789"/>
                <a:gd name="T63" fmla="*/ 2 h 404"/>
                <a:gd name="T64" fmla="*/ 1 w 789"/>
                <a:gd name="T65" fmla="*/ 2 h 404"/>
                <a:gd name="T66" fmla="*/ 1 w 789"/>
                <a:gd name="T67" fmla="*/ 2 h 404"/>
                <a:gd name="T68" fmla="*/ 1 w 789"/>
                <a:gd name="T69" fmla="*/ 2 h 4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89"/>
                <a:gd name="T106" fmla="*/ 0 h 404"/>
                <a:gd name="T107" fmla="*/ 789 w 789"/>
                <a:gd name="T108" fmla="*/ 404 h 4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89" h="404">
                  <a:moveTo>
                    <a:pt x="789" y="404"/>
                  </a:moveTo>
                  <a:lnTo>
                    <a:pt x="789" y="389"/>
                  </a:lnTo>
                  <a:lnTo>
                    <a:pt x="789" y="375"/>
                  </a:lnTo>
                  <a:lnTo>
                    <a:pt x="782" y="360"/>
                  </a:lnTo>
                  <a:lnTo>
                    <a:pt x="775" y="347"/>
                  </a:lnTo>
                  <a:lnTo>
                    <a:pt x="763" y="330"/>
                  </a:lnTo>
                  <a:lnTo>
                    <a:pt x="749" y="316"/>
                  </a:lnTo>
                  <a:lnTo>
                    <a:pt x="732" y="303"/>
                  </a:lnTo>
                  <a:lnTo>
                    <a:pt x="713" y="288"/>
                  </a:lnTo>
                  <a:lnTo>
                    <a:pt x="670" y="261"/>
                  </a:lnTo>
                  <a:lnTo>
                    <a:pt x="615" y="235"/>
                  </a:lnTo>
                  <a:lnTo>
                    <a:pt x="561" y="207"/>
                  </a:lnTo>
                  <a:lnTo>
                    <a:pt x="499" y="183"/>
                  </a:lnTo>
                  <a:lnTo>
                    <a:pt x="364" y="132"/>
                  </a:lnTo>
                  <a:lnTo>
                    <a:pt x="233" y="84"/>
                  </a:lnTo>
                  <a:lnTo>
                    <a:pt x="108" y="40"/>
                  </a:lnTo>
                  <a:lnTo>
                    <a:pt x="7" y="0"/>
                  </a:lnTo>
                  <a:lnTo>
                    <a:pt x="0" y="10"/>
                  </a:lnTo>
                  <a:lnTo>
                    <a:pt x="101" y="51"/>
                  </a:lnTo>
                  <a:lnTo>
                    <a:pt x="226" y="95"/>
                  </a:lnTo>
                  <a:lnTo>
                    <a:pt x="357" y="143"/>
                  </a:lnTo>
                  <a:lnTo>
                    <a:pt x="492" y="191"/>
                  </a:lnTo>
                  <a:lnTo>
                    <a:pt x="549" y="218"/>
                  </a:lnTo>
                  <a:lnTo>
                    <a:pt x="608" y="244"/>
                  </a:lnTo>
                  <a:lnTo>
                    <a:pt x="659" y="272"/>
                  </a:lnTo>
                  <a:lnTo>
                    <a:pt x="702" y="298"/>
                  </a:lnTo>
                  <a:lnTo>
                    <a:pt x="720" y="312"/>
                  </a:lnTo>
                  <a:lnTo>
                    <a:pt x="739" y="325"/>
                  </a:lnTo>
                  <a:lnTo>
                    <a:pt x="749" y="338"/>
                  </a:lnTo>
                  <a:lnTo>
                    <a:pt x="761" y="351"/>
                  </a:lnTo>
                  <a:lnTo>
                    <a:pt x="768" y="364"/>
                  </a:lnTo>
                  <a:lnTo>
                    <a:pt x="775" y="375"/>
                  </a:lnTo>
                  <a:lnTo>
                    <a:pt x="775" y="389"/>
                  </a:lnTo>
                  <a:lnTo>
                    <a:pt x="775" y="402"/>
                  </a:lnTo>
                  <a:lnTo>
                    <a:pt x="789" y="40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72" name="Freeform 55"/>
            <p:cNvSpPr>
              <a:spLocks/>
            </p:cNvSpPr>
            <p:nvPr/>
          </p:nvSpPr>
          <p:spPr bwMode="auto">
            <a:xfrm>
              <a:off x="2628" y="2632"/>
              <a:ext cx="66" cy="122"/>
            </a:xfrm>
            <a:custGeom>
              <a:avLst/>
              <a:gdLst>
                <a:gd name="T0" fmla="*/ 0 w 399"/>
                <a:gd name="T1" fmla="*/ 2 h 488"/>
                <a:gd name="T2" fmla="*/ 0 w 399"/>
                <a:gd name="T3" fmla="*/ 2 h 488"/>
                <a:gd name="T4" fmla="*/ 0 w 399"/>
                <a:gd name="T5" fmla="*/ 2 h 488"/>
                <a:gd name="T6" fmla="*/ 0 w 399"/>
                <a:gd name="T7" fmla="*/ 2 h 488"/>
                <a:gd name="T8" fmla="*/ 0 w 399"/>
                <a:gd name="T9" fmla="*/ 2 h 488"/>
                <a:gd name="T10" fmla="*/ 0 w 399"/>
                <a:gd name="T11" fmla="*/ 1 h 488"/>
                <a:gd name="T12" fmla="*/ 0 w 399"/>
                <a:gd name="T13" fmla="*/ 1 h 488"/>
                <a:gd name="T14" fmla="*/ 0 w 399"/>
                <a:gd name="T15" fmla="*/ 1 h 488"/>
                <a:gd name="T16" fmla="*/ 0 w 399"/>
                <a:gd name="T17" fmla="*/ 1 h 488"/>
                <a:gd name="T18" fmla="*/ 0 w 399"/>
                <a:gd name="T19" fmla="*/ 1 h 488"/>
                <a:gd name="T20" fmla="*/ 0 w 399"/>
                <a:gd name="T21" fmla="*/ 1 h 488"/>
                <a:gd name="T22" fmla="*/ 0 w 399"/>
                <a:gd name="T23" fmla="*/ 1 h 488"/>
                <a:gd name="T24" fmla="*/ 0 w 399"/>
                <a:gd name="T25" fmla="*/ 0 h 488"/>
                <a:gd name="T26" fmla="*/ 0 w 399"/>
                <a:gd name="T27" fmla="*/ 0 h 488"/>
                <a:gd name="T28" fmla="*/ 0 w 399"/>
                <a:gd name="T29" fmla="*/ 0 h 488"/>
                <a:gd name="T30" fmla="*/ 0 w 399"/>
                <a:gd name="T31" fmla="*/ 0 h 488"/>
                <a:gd name="T32" fmla="*/ 0 w 399"/>
                <a:gd name="T33" fmla="*/ 0 h 488"/>
                <a:gd name="T34" fmla="*/ 0 w 399"/>
                <a:gd name="T35" fmla="*/ 0 h 488"/>
                <a:gd name="T36" fmla="*/ 0 w 399"/>
                <a:gd name="T37" fmla="*/ 0 h 488"/>
                <a:gd name="T38" fmla="*/ 0 w 399"/>
                <a:gd name="T39" fmla="*/ 0 h 488"/>
                <a:gd name="T40" fmla="*/ 0 w 399"/>
                <a:gd name="T41" fmla="*/ 1 h 488"/>
                <a:gd name="T42" fmla="*/ 0 w 399"/>
                <a:gd name="T43" fmla="*/ 1 h 488"/>
                <a:gd name="T44" fmla="*/ 0 w 399"/>
                <a:gd name="T45" fmla="*/ 1 h 488"/>
                <a:gd name="T46" fmla="*/ 0 w 399"/>
                <a:gd name="T47" fmla="*/ 1 h 488"/>
                <a:gd name="T48" fmla="*/ 0 w 399"/>
                <a:gd name="T49" fmla="*/ 1 h 488"/>
                <a:gd name="T50" fmla="*/ 0 w 399"/>
                <a:gd name="T51" fmla="*/ 1 h 488"/>
                <a:gd name="T52" fmla="*/ 0 w 399"/>
                <a:gd name="T53" fmla="*/ 2 h 488"/>
                <a:gd name="T54" fmla="*/ 0 w 399"/>
                <a:gd name="T55" fmla="*/ 2 h 488"/>
                <a:gd name="T56" fmla="*/ 0 w 399"/>
                <a:gd name="T57" fmla="*/ 2 h 488"/>
                <a:gd name="T58" fmla="*/ 0 w 399"/>
                <a:gd name="T59" fmla="*/ 2 h 488"/>
                <a:gd name="T60" fmla="*/ 0 w 399"/>
                <a:gd name="T61" fmla="*/ 2 h 488"/>
                <a:gd name="T62" fmla="*/ 0 w 399"/>
                <a:gd name="T63" fmla="*/ 2 h 488"/>
                <a:gd name="T64" fmla="*/ 0 w 399"/>
                <a:gd name="T65" fmla="*/ 2 h 488"/>
                <a:gd name="T66" fmla="*/ 0 w 399"/>
                <a:gd name="T67" fmla="*/ 2 h 488"/>
                <a:gd name="T68" fmla="*/ 0 w 399"/>
                <a:gd name="T69" fmla="*/ 2 h 488"/>
                <a:gd name="T70" fmla="*/ 0 w 399"/>
                <a:gd name="T71" fmla="*/ 2 h 488"/>
                <a:gd name="T72" fmla="*/ 0 w 399"/>
                <a:gd name="T73" fmla="*/ 2 h 488"/>
                <a:gd name="T74" fmla="*/ 0 w 399"/>
                <a:gd name="T75" fmla="*/ 2 h 4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99"/>
                <a:gd name="T115" fmla="*/ 0 h 488"/>
                <a:gd name="T116" fmla="*/ 399 w 399"/>
                <a:gd name="T117" fmla="*/ 488 h 48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99" h="488">
                  <a:moveTo>
                    <a:pt x="385" y="485"/>
                  </a:moveTo>
                  <a:lnTo>
                    <a:pt x="399" y="483"/>
                  </a:lnTo>
                  <a:lnTo>
                    <a:pt x="374" y="442"/>
                  </a:lnTo>
                  <a:lnTo>
                    <a:pt x="345" y="405"/>
                  </a:lnTo>
                  <a:lnTo>
                    <a:pt x="316" y="370"/>
                  </a:lnTo>
                  <a:lnTo>
                    <a:pt x="283" y="339"/>
                  </a:lnTo>
                  <a:lnTo>
                    <a:pt x="214" y="275"/>
                  </a:lnTo>
                  <a:lnTo>
                    <a:pt x="148" y="216"/>
                  </a:lnTo>
                  <a:lnTo>
                    <a:pt x="119" y="190"/>
                  </a:lnTo>
                  <a:lnTo>
                    <a:pt x="91" y="160"/>
                  </a:lnTo>
                  <a:lnTo>
                    <a:pt x="65" y="133"/>
                  </a:lnTo>
                  <a:lnTo>
                    <a:pt x="46" y="107"/>
                  </a:lnTo>
                  <a:lnTo>
                    <a:pt x="29" y="80"/>
                  </a:lnTo>
                  <a:lnTo>
                    <a:pt x="17" y="56"/>
                  </a:lnTo>
                  <a:lnTo>
                    <a:pt x="14" y="30"/>
                  </a:lnTo>
                  <a:lnTo>
                    <a:pt x="17" y="2"/>
                  </a:lnTo>
                  <a:lnTo>
                    <a:pt x="3" y="0"/>
                  </a:lnTo>
                  <a:lnTo>
                    <a:pt x="0" y="30"/>
                  </a:lnTo>
                  <a:lnTo>
                    <a:pt x="3" y="56"/>
                  </a:lnTo>
                  <a:lnTo>
                    <a:pt x="14" y="85"/>
                  </a:lnTo>
                  <a:lnTo>
                    <a:pt x="32" y="112"/>
                  </a:lnTo>
                  <a:lnTo>
                    <a:pt x="53" y="142"/>
                  </a:lnTo>
                  <a:lnTo>
                    <a:pt x="79" y="168"/>
                  </a:lnTo>
                  <a:lnTo>
                    <a:pt x="105" y="195"/>
                  </a:lnTo>
                  <a:lnTo>
                    <a:pt x="138" y="225"/>
                  </a:lnTo>
                  <a:lnTo>
                    <a:pt x="203" y="283"/>
                  </a:lnTo>
                  <a:lnTo>
                    <a:pt x="272" y="344"/>
                  </a:lnTo>
                  <a:lnTo>
                    <a:pt x="302" y="379"/>
                  </a:lnTo>
                  <a:lnTo>
                    <a:pt x="335" y="413"/>
                  </a:lnTo>
                  <a:lnTo>
                    <a:pt x="359" y="448"/>
                  </a:lnTo>
                  <a:lnTo>
                    <a:pt x="385" y="485"/>
                  </a:lnTo>
                  <a:lnTo>
                    <a:pt x="399" y="483"/>
                  </a:lnTo>
                  <a:lnTo>
                    <a:pt x="385" y="485"/>
                  </a:lnTo>
                  <a:lnTo>
                    <a:pt x="388" y="488"/>
                  </a:lnTo>
                  <a:lnTo>
                    <a:pt x="397" y="488"/>
                  </a:lnTo>
                  <a:lnTo>
                    <a:pt x="399" y="485"/>
                  </a:lnTo>
                  <a:lnTo>
                    <a:pt x="399" y="483"/>
                  </a:lnTo>
                  <a:lnTo>
                    <a:pt x="385" y="48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73" name="Freeform 56"/>
            <p:cNvSpPr>
              <a:spLocks/>
            </p:cNvSpPr>
            <p:nvPr/>
          </p:nvSpPr>
          <p:spPr bwMode="auto">
            <a:xfrm>
              <a:off x="2638" y="2626"/>
              <a:ext cx="56" cy="127"/>
            </a:xfrm>
            <a:custGeom>
              <a:avLst/>
              <a:gdLst>
                <a:gd name="T0" fmla="*/ 0 w 337"/>
                <a:gd name="T1" fmla="*/ 0 h 509"/>
                <a:gd name="T2" fmla="*/ 0 w 337"/>
                <a:gd name="T3" fmla="*/ 0 h 509"/>
                <a:gd name="T4" fmla="*/ 0 w 337"/>
                <a:gd name="T5" fmla="*/ 0 h 509"/>
                <a:gd name="T6" fmla="*/ 0 w 337"/>
                <a:gd name="T7" fmla="*/ 0 h 509"/>
                <a:gd name="T8" fmla="*/ 0 w 337"/>
                <a:gd name="T9" fmla="*/ 0 h 509"/>
                <a:gd name="T10" fmla="*/ 0 w 337"/>
                <a:gd name="T11" fmla="*/ 1 h 509"/>
                <a:gd name="T12" fmla="*/ 0 w 337"/>
                <a:gd name="T13" fmla="*/ 1 h 509"/>
                <a:gd name="T14" fmla="*/ 0 w 337"/>
                <a:gd name="T15" fmla="*/ 1 h 509"/>
                <a:gd name="T16" fmla="*/ 0 w 337"/>
                <a:gd name="T17" fmla="*/ 1 h 509"/>
                <a:gd name="T18" fmla="*/ 0 w 337"/>
                <a:gd name="T19" fmla="*/ 1 h 509"/>
                <a:gd name="T20" fmla="*/ 0 w 337"/>
                <a:gd name="T21" fmla="*/ 2 h 509"/>
                <a:gd name="T22" fmla="*/ 0 w 337"/>
                <a:gd name="T23" fmla="*/ 2 h 509"/>
                <a:gd name="T24" fmla="*/ 0 w 337"/>
                <a:gd name="T25" fmla="*/ 2 h 509"/>
                <a:gd name="T26" fmla="*/ 0 w 337"/>
                <a:gd name="T27" fmla="*/ 2 h 509"/>
                <a:gd name="T28" fmla="*/ 0 w 337"/>
                <a:gd name="T29" fmla="*/ 2 h 509"/>
                <a:gd name="T30" fmla="*/ 0 w 337"/>
                <a:gd name="T31" fmla="*/ 2 h 509"/>
                <a:gd name="T32" fmla="*/ 0 w 337"/>
                <a:gd name="T33" fmla="*/ 1 h 509"/>
                <a:gd name="T34" fmla="*/ 0 w 337"/>
                <a:gd name="T35" fmla="*/ 1 h 509"/>
                <a:gd name="T36" fmla="*/ 0 w 337"/>
                <a:gd name="T37" fmla="*/ 1 h 509"/>
                <a:gd name="T38" fmla="*/ 0 w 337"/>
                <a:gd name="T39" fmla="*/ 1 h 509"/>
                <a:gd name="T40" fmla="*/ 0 w 337"/>
                <a:gd name="T41" fmla="*/ 1 h 509"/>
                <a:gd name="T42" fmla="*/ 0 w 337"/>
                <a:gd name="T43" fmla="*/ 0 h 509"/>
                <a:gd name="T44" fmla="*/ 0 w 337"/>
                <a:gd name="T45" fmla="*/ 0 h 509"/>
                <a:gd name="T46" fmla="*/ 0 w 337"/>
                <a:gd name="T47" fmla="*/ 0 h 509"/>
                <a:gd name="T48" fmla="*/ 0 w 337"/>
                <a:gd name="T49" fmla="*/ 0 h 509"/>
                <a:gd name="T50" fmla="*/ 0 w 337"/>
                <a:gd name="T51" fmla="*/ 0 h 509"/>
                <a:gd name="T52" fmla="*/ 0 w 337"/>
                <a:gd name="T53" fmla="*/ 0 h 50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37"/>
                <a:gd name="T82" fmla="*/ 0 h 509"/>
                <a:gd name="T83" fmla="*/ 337 w 337"/>
                <a:gd name="T84" fmla="*/ 509 h 509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37" h="509">
                  <a:moveTo>
                    <a:pt x="0" y="0"/>
                  </a:moveTo>
                  <a:lnTo>
                    <a:pt x="3" y="35"/>
                  </a:lnTo>
                  <a:lnTo>
                    <a:pt x="14" y="65"/>
                  </a:lnTo>
                  <a:lnTo>
                    <a:pt x="29" y="96"/>
                  </a:lnTo>
                  <a:lnTo>
                    <a:pt x="43" y="128"/>
                  </a:lnTo>
                  <a:lnTo>
                    <a:pt x="86" y="190"/>
                  </a:lnTo>
                  <a:lnTo>
                    <a:pt x="133" y="249"/>
                  </a:lnTo>
                  <a:lnTo>
                    <a:pt x="185" y="310"/>
                  </a:lnTo>
                  <a:lnTo>
                    <a:pt x="235" y="373"/>
                  </a:lnTo>
                  <a:lnTo>
                    <a:pt x="261" y="405"/>
                  </a:lnTo>
                  <a:lnTo>
                    <a:pt x="283" y="440"/>
                  </a:lnTo>
                  <a:lnTo>
                    <a:pt x="305" y="475"/>
                  </a:lnTo>
                  <a:lnTo>
                    <a:pt x="323" y="509"/>
                  </a:lnTo>
                  <a:lnTo>
                    <a:pt x="337" y="507"/>
                  </a:lnTo>
                  <a:lnTo>
                    <a:pt x="319" y="470"/>
                  </a:lnTo>
                  <a:lnTo>
                    <a:pt x="297" y="435"/>
                  </a:lnTo>
                  <a:lnTo>
                    <a:pt x="276" y="400"/>
                  </a:lnTo>
                  <a:lnTo>
                    <a:pt x="250" y="368"/>
                  </a:lnTo>
                  <a:lnTo>
                    <a:pt x="199" y="304"/>
                  </a:lnTo>
                  <a:lnTo>
                    <a:pt x="148" y="243"/>
                  </a:lnTo>
                  <a:lnTo>
                    <a:pt x="97" y="184"/>
                  </a:lnTo>
                  <a:lnTo>
                    <a:pt x="57" y="123"/>
                  </a:lnTo>
                  <a:lnTo>
                    <a:pt x="43" y="93"/>
                  </a:lnTo>
                  <a:lnTo>
                    <a:pt x="29" y="61"/>
                  </a:lnTo>
                  <a:lnTo>
                    <a:pt x="21" y="32"/>
                  </a:lnTo>
                  <a:lnTo>
                    <a:pt x="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74" name="Freeform 57"/>
            <p:cNvSpPr>
              <a:spLocks/>
            </p:cNvSpPr>
            <p:nvPr/>
          </p:nvSpPr>
          <p:spPr bwMode="auto">
            <a:xfrm>
              <a:off x="2558" y="2553"/>
              <a:ext cx="82" cy="73"/>
            </a:xfrm>
            <a:custGeom>
              <a:avLst/>
              <a:gdLst>
                <a:gd name="T0" fmla="*/ 0 w 491"/>
                <a:gd name="T1" fmla="*/ 0 h 294"/>
                <a:gd name="T2" fmla="*/ 0 w 491"/>
                <a:gd name="T3" fmla="*/ 0 h 294"/>
                <a:gd name="T4" fmla="*/ 0 w 491"/>
                <a:gd name="T5" fmla="*/ 0 h 294"/>
                <a:gd name="T6" fmla="*/ 0 w 491"/>
                <a:gd name="T7" fmla="*/ 0 h 294"/>
                <a:gd name="T8" fmla="*/ 0 w 491"/>
                <a:gd name="T9" fmla="*/ 0 h 294"/>
                <a:gd name="T10" fmla="*/ 0 w 491"/>
                <a:gd name="T11" fmla="*/ 0 h 294"/>
                <a:gd name="T12" fmla="*/ 0 w 491"/>
                <a:gd name="T13" fmla="*/ 0 h 294"/>
                <a:gd name="T14" fmla="*/ 0 w 491"/>
                <a:gd name="T15" fmla="*/ 0 h 294"/>
                <a:gd name="T16" fmla="*/ 0 w 491"/>
                <a:gd name="T17" fmla="*/ 0 h 294"/>
                <a:gd name="T18" fmla="*/ 0 w 491"/>
                <a:gd name="T19" fmla="*/ 1 h 294"/>
                <a:gd name="T20" fmla="*/ 0 w 491"/>
                <a:gd name="T21" fmla="*/ 1 h 294"/>
                <a:gd name="T22" fmla="*/ 0 w 491"/>
                <a:gd name="T23" fmla="*/ 1 h 294"/>
                <a:gd name="T24" fmla="*/ 0 w 491"/>
                <a:gd name="T25" fmla="*/ 1 h 294"/>
                <a:gd name="T26" fmla="*/ 0 w 491"/>
                <a:gd name="T27" fmla="*/ 1 h 294"/>
                <a:gd name="T28" fmla="*/ 0 w 491"/>
                <a:gd name="T29" fmla="*/ 1 h 294"/>
                <a:gd name="T30" fmla="*/ 0 w 491"/>
                <a:gd name="T31" fmla="*/ 1 h 294"/>
                <a:gd name="T32" fmla="*/ 0 w 491"/>
                <a:gd name="T33" fmla="*/ 1 h 294"/>
                <a:gd name="T34" fmla="*/ 0 w 491"/>
                <a:gd name="T35" fmla="*/ 1 h 294"/>
                <a:gd name="T36" fmla="*/ 0 w 491"/>
                <a:gd name="T37" fmla="*/ 1 h 294"/>
                <a:gd name="T38" fmla="*/ 0 w 491"/>
                <a:gd name="T39" fmla="*/ 1 h 294"/>
                <a:gd name="T40" fmla="*/ 0 w 491"/>
                <a:gd name="T41" fmla="*/ 1 h 294"/>
                <a:gd name="T42" fmla="*/ 0 w 491"/>
                <a:gd name="T43" fmla="*/ 1 h 294"/>
                <a:gd name="T44" fmla="*/ 0 w 491"/>
                <a:gd name="T45" fmla="*/ 1 h 294"/>
                <a:gd name="T46" fmla="*/ 0 w 491"/>
                <a:gd name="T47" fmla="*/ 0 h 294"/>
                <a:gd name="T48" fmla="*/ 0 w 491"/>
                <a:gd name="T49" fmla="*/ 0 h 294"/>
                <a:gd name="T50" fmla="*/ 0 w 491"/>
                <a:gd name="T51" fmla="*/ 0 h 294"/>
                <a:gd name="T52" fmla="*/ 0 w 491"/>
                <a:gd name="T53" fmla="*/ 0 h 294"/>
                <a:gd name="T54" fmla="*/ 0 w 491"/>
                <a:gd name="T55" fmla="*/ 0 h 294"/>
                <a:gd name="T56" fmla="*/ 0 w 491"/>
                <a:gd name="T57" fmla="*/ 0 h 294"/>
                <a:gd name="T58" fmla="*/ 0 w 491"/>
                <a:gd name="T59" fmla="*/ 0 h 294"/>
                <a:gd name="T60" fmla="*/ 0 w 491"/>
                <a:gd name="T61" fmla="*/ 0 h 294"/>
                <a:gd name="T62" fmla="*/ 0 w 491"/>
                <a:gd name="T63" fmla="*/ 0 h 294"/>
                <a:gd name="T64" fmla="*/ 0 w 491"/>
                <a:gd name="T65" fmla="*/ 0 h 294"/>
                <a:gd name="T66" fmla="*/ 0 w 491"/>
                <a:gd name="T67" fmla="*/ 0 h 294"/>
                <a:gd name="T68" fmla="*/ 0 w 491"/>
                <a:gd name="T69" fmla="*/ 0 h 294"/>
                <a:gd name="T70" fmla="*/ 0 w 491"/>
                <a:gd name="T71" fmla="*/ 0 h 294"/>
                <a:gd name="T72" fmla="*/ 0 w 491"/>
                <a:gd name="T73" fmla="*/ 0 h 294"/>
                <a:gd name="T74" fmla="*/ 0 w 491"/>
                <a:gd name="T75" fmla="*/ 0 h 29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91"/>
                <a:gd name="T115" fmla="*/ 0 h 294"/>
                <a:gd name="T116" fmla="*/ 491 w 491"/>
                <a:gd name="T117" fmla="*/ 294 h 29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91" h="294">
                  <a:moveTo>
                    <a:pt x="7" y="0"/>
                  </a:moveTo>
                  <a:lnTo>
                    <a:pt x="2" y="11"/>
                  </a:lnTo>
                  <a:lnTo>
                    <a:pt x="50" y="25"/>
                  </a:lnTo>
                  <a:lnTo>
                    <a:pt x="116" y="43"/>
                  </a:lnTo>
                  <a:lnTo>
                    <a:pt x="192" y="70"/>
                  </a:lnTo>
                  <a:lnTo>
                    <a:pt x="273" y="99"/>
                  </a:lnTo>
                  <a:lnTo>
                    <a:pt x="313" y="118"/>
                  </a:lnTo>
                  <a:lnTo>
                    <a:pt x="349" y="140"/>
                  </a:lnTo>
                  <a:lnTo>
                    <a:pt x="382" y="160"/>
                  </a:lnTo>
                  <a:lnTo>
                    <a:pt x="411" y="184"/>
                  </a:lnTo>
                  <a:lnTo>
                    <a:pt x="436" y="208"/>
                  </a:lnTo>
                  <a:lnTo>
                    <a:pt x="458" y="236"/>
                  </a:lnTo>
                  <a:lnTo>
                    <a:pt x="465" y="249"/>
                  </a:lnTo>
                  <a:lnTo>
                    <a:pt x="468" y="265"/>
                  </a:lnTo>
                  <a:lnTo>
                    <a:pt x="477" y="278"/>
                  </a:lnTo>
                  <a:lnTo>
                    <a:pt x="477" y="294"/>
                  </a:lnTo>
                  <a:lnTo>
                    <a:pt x="491" y="294"/>
                  </a:lnTo>
                  <a:lnTo>
                    <a:pt x="491" y="278"/>
                  </a:lnTo>
                  <a:lnTo>
                    <a:pt x="487" y="263"/>
                  </a:lnTo>
                  <a:lnTo>
                    <a:pt x="480" y="246"/>
                  </a:lnTo>
                  <a:lnTo>
                    <a:pt x="472" y="230"/>
                  </a:lnTo>
                  <a:lnTo>
                    <a:pt x="451" y="204"/>
                  </a:lnTo>
                  <a:lnTo>
                    <a:pt x="425" y="177"/>
                  </a:lnTo>
                  <a:lnTo>
                    <a:pt x="392" y="153"/>
                  </a:lnTo>
                  <a:lnTo>
                    <a:pt x="356" y="129"/>
                  </a:lnTo>
                  <a:lnTo>
                    <a:pt x="320" y="110"/>
                  </a:lnTo>
                  <a:lnTo>
                    <a:pt x="280" y="92"/>
                  </a:lnTo>
                  <a:lnTo>
                    <a:pt x="200" y="59"/>
                  </a:lnTo>
                  <a:lnTo>
                    <a:pt x="123" y="33"/>
                  </a:lnTo>
                  <a:lnTo>
                    <a:pt x="57" y="15"/>
                  </a:lnTo>
                  <a:lnTo>
                    <a:pt x="10" y="0"/>
                  </a:lnTo>
                  <a:lnTo>
                    <a:pt x="7" y="11"/>
                  </a:lnTo>
                  <a:lnTo>
                    <a:pt x="10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9"/>
                  </a:lnTo>
                  <a:lnTo>
                    <a:pt x="2" y="1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75" name="Freeform 58"/>
            <p:cNvSpPr>
              <a:spLocks/>
            </p:cNvSpPr>
            <p:nvPr/>
          </p:nvSpPr>
          <p:spPr bwMode="auto">
            <a:xfrm>
              <a:off x="2560" y="2552"/>
              <a:ext cx="54" cy="13"/>
            </a:xfrm>
            <a:custGeom>
              <a:avLst/>
              <a:gdLst>
                <a:gd name="T0" fmla="*/ 0 w 327"/>
                <a:gd name="T1" fmla="*/ 0 h 50"/>
                <a:gd name="T2" fmla="*/ 0 w 327"/>
                <a:gd name="T3" fmla="*/ 0 h 50"/>
                <a:gd name="T4" fmla="*/ 0 w 327"/>
                <a:gd name="T5" fmla="*/ 0 h 50"/>
                <a:gd name="T6" fmla="*/ 0 w 327"/>
                <a:gd name="T7" fmla="*/ 0 h 50"/>
                <a:gd name="T8" fmla="*/ 0 w 327"/>
                <a:gd name="T9" fmla="*/ 0 h 50"/>
                <a:gd name="T10" fmla="*/ 0 w 327"/>
                <a:gd name="T11" fmla="*/ 0 h 50"/>
                <a:gd name="T12" fmla="*/ 0 w 327"/>
                <a:gd name="T13" fmla="*/ 0 h 50"/>
                <a:gd name="T14" fmla="*/ 0 w 327"/>
                <a:gd name="T15" fmla="*/ 0 h 50"/>
                <a:gd name="T16" fmla="*/ 0 w 327"/>
                <a:gd name="T17" fmla="*/ 0 h 50"/>
                <a:gd name="T18" fmla="*/ 0 w 327"/>
                <a:gd name="T19" fmla="*/ 0 h 50"/>
                <a:gd name="T20" fmla="*/ 0 w 327"/>
                <a:gd name="T21" fmla="*/ 0 h 50"/>
                <a:gd name="T22" fmla="*/ 0 w 327"/>
                <a:gd name="T23" fmla="*/ 0 h 50"/>
                <a:gd name="T24" fmla="*/ 0 w 327"/>
                <a:gd name="T25" fmla="*/ 0 h 50"/>
                <a:gd name="T26" fmla="*/ 0 w 327"/>
                <a:gd name="T27" fmla="*/ 0 h 50"/>
                <a:gd name="T28" fmla="*/ 0 w 327"/>
                <a:gd name="T29" fmla="*/ 0 h 50"/>
                <a:gd name="T30" fmla="*/ 0 w 327"/>
                <a:gd name="T31" fmla="*/ 0 h 50"/>
                <a:gd name="T32" fmla="*/ 0 w 327"/>
                <a:gd name="T33" fmla="*/ 0 h 50"/>
                <a:gd name="T34" fmla="*/ 0 w 327"/>
                <a:gd name="T35" fmla="*/ 0 h 50"/>
                <a:gd name="T36" fmla="*/ 0 w 327"/>
                <a:gd name="T37" fmla="*/ 0 h 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27"/>
                <a:gd name="T58" fmla="*/ 0 h 50"/>
                <a:gd name="T59" fmla="*/ 327 w 327"/>
                <a:gd name="T60" fmla="*/ 50 h 5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27" h="50">
                  <a:moveTo>
                    <a:pt x="327" y="43"/>
                  </a:moveTo>
                  <a:lnTo>
                    <a:pt x="313" y="35"/>
                  </a:lnTo>
                  <a:lnTo>
                    <a:pt x="295" y="27"/>
                  </a:lnTo>
                  <a:lnTo>
                    <a:pt x="276" y="22"/>
                  </a:lnTo>
                  <a:lnTo>
                    <a:pt x="254" y="17"/>
                  </a:lnTo>
                  <a:lnTo>
                    <a:pt x="211" y="8"/>
                  </a:lnTo>
                  <a:lnTo>
                    <a:pt x="164" y="2"/>
                  </a:lnTo>
                  <a:lnTo>
                    <a:pt x="72" y="0"/>
                  </a:lnTo>
                  <a:lnTo>
                    <a:pt x="0" y="2"/>
                  </a:lnTo>
                  <a:lnTo>
                    <a:pt x="0" y="13"/>
                  </a:lnTo>
                  <a:lnTo>
                    <a:pt x="72" y="11"/>
                  </a:lnTo>
                  <a:lnTo>
                    <a:pt x="164" y="13"/>
                  </a:lnTo>
                  <a:lnTo>
                    <a:pt x="207" y="19"/>
                  </a:lnTo>
                  <a:lnTo>
                    <a:pt x="251" y="27"/>
                  </a:lnTo>
                  <a:lnTo>
                    <a:pt x="269" y="33"/>
                  </a:lnTo>
                  <a:lnTo>
                    <a:pt x="287" y="37"/>
                  </a:lnTo>
                  <a:lnTo>
                    <a:pt x="306" y="43"/>
                  </a:lnTo>
                  <a:lnTo>
                    <a:pt x="316" y="50"/>
                  </a:lnTo>
                  <a:lnTo>
                    <a:pt x="327" y="4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76" name="Freeform 59"/>
            <p:cNvSpPr>
              <a:spLocks/>
            </p:cNvSpPr>
            <p:nvPr/>
          </p:nvSpPr>
          <p:spPr bwMode="auto">
            <a:xfrm>
              <a:off x="2612" y="2563"/>
              <a:ext cx="68" cy="30"/>
            </a:xfrm>
            <a:custGeom>
              <a:avLst/>
              <a:gdLst>
                <a:gd name="T0" fmla="*/ 0 w 408"/>
                <a:gd name="T1" fmla="*/ 0 h 122"/>
                <a:gd name="T2" fmla="*/ 0 w 408"/>
                <a:gd name="T3" fmla="*/ 0 h 122"/>
                <a:gd name="T4" fmla="*/ 0 w 408"/>
                <a:gd name="T5" fmla="*/ 0 h 122"/>
                <a:gd name="T6" fmla="*/ 0 w 408"/>
                <a:gd name="T7" fmla="*/ 0 h 122"/>
                <a:gd name="T8" fmla="*/ 0 w 408"/>
                <a:gd name="T9" fmla="*/ 0 h 122"/>
                <a:gd name="T10" fmla="*/ 0 w 408"/>
                <a:gd name="T11" fmla="*/ 0 h 122"/>
                <a:gd name="T12" fmla="*/ 0 w 408"/>
                <a:gd name="T13" fmla="*/ 0 h 122"/>
                <a:gd name="T14" fmla="*/ 0 w 408"/>
                <a:gd name="T15" fmla="*/ 0 h 122"/>
                <a:gd name="T16" fmla="*/ 0 w 408"/>
                <a:gd name="T17" fmla="*/ 0 h 122"/>
                <a:gd name="T18" fmla="*/ 0 w 408"/>
                <a:gd name="T19" fmla="*/ 0 h 122"/>
                <a:gd name="T20" fmla="*/ 0 w 408"/>
                <a:gd name="T21" fmla="*/ 0 h 122"/>
                <a:gd name="T22" fmla="*/ 0 w 408"/>
                <a:gd name="T23" fmla="*/ 0 h 122"/>
                <a:gd name="T24" fmla="*/ 0 w 408"/>
                <a:gd name="T25" fmla="*/ 0 h 122"/>
                <a:gd name="T26" fmla="*/ 0 w 408"/>
                <a:gd name="T27" fmla="*/ 0 h 122"/>
                <a:gd name="T28" fmla="*/ 0 w 408"/>
                <a:gd name="T29" fmla="*/ 0 h 122"/>
                <a:gd name="T30" fmla="*/ 0 w 408"/>
                <a:gd name="T31" fmla="*/ 0 h 122"/>
                <a:gd name="T32" fmla="*/ 0 w 408"/>
                <a:gd name="T33" fmla="*/ 0 h 122"/>
                <a:gd name="T34" fmla="*/ 0 w 408"/>
                <a:gd name="T35" fmla="*/ 0 h 122"/>
                <a:gd name="T36" fmla="*/ 0 w 408"/>
                <a:gd name="T37" fmla="*/ 0 h 122"/>
                <a:gd name="T38" fmla="*/ 0 w 408"/>
                <a:gd name="T39" fmla="*/ 0 h 122"/>
                <a:gd name="T40" fmla="*/ 0 w 408"/>
                <a:gd name="T41" fmla="*/ 0 h 122"/>
                <a:gd name="T42" fmla="*/ 0 w 408"/>
                <a:gd name="T43" fmla="*/ 0 h 122"/>
                <a:gd name="T44" fmla="*/ 0 w 408"/>
                <a:gd name="T45" fmla="*/ 0 h 122"/>
                <a:gd name="T46" fmla="*/ 0 w 408"/>
                <a:gd name="T47" fmla="*/ 0 h 122"/>
                <a:gd name="T48" fmla="*/ 0 w 408"/>
                <a:gd name="T49" fmla="*/ 0 h 122"/>
                <a:gd name="T50" fmla="*/ 0 w 408"/>
                <a:gd name="T51" fmla="*/ 0 h 122"/>
                <a:gd name="T52" fmla="*/ 0 w 408"/>
                <a:gd name="T53" fmla="*/ 0 h 122"/>
                <a:gd name="T54" fmla="*/ 0 w 408"/>
                <a:gd name="T55" fmla="*/ 0 h 122"/>
                <a:gd name="T56" fmla="*/ 0 w 408"/>
                <a:gd name="T57" fmla="*/ 0 h 122"/>
                <a:gd name="T58" fmla="*/ 0 w 408"/>
                <a:gd name="T59" fmla="*/ 0 h 122"/>
                <a:gd name="T60" fmla="*/ 0 w 408"/>
                <a:gd name="T61" fmla="*/ 0 h 122"/>
                <a:gd name="T62" fmla="*/ 0 w 408"/>
                <a:gd name="T63" fmla="*/ 0 h 122"/>
                <a:gd name="T64" fmla="*/ 0 w 408"/>
                <a:gd name="T65" fmla="*/ 0 h 122"/>
                <a:gd name="T66" fmla="*/ 0 w 408"/>
                <a:gd name="T67" fmla="*/ 0 h 12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08"/>
                <a:gd name="T103" fmla="*/ 0 h 122"/>
                <a:gd name="T104" fmla="*/ 408 w 408"/>
                <a:gd name="T105" fmla="*/ 122 h 12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8" h="122">
                  <a:moveTo>
                    <a:pt x="401" y="116"/>
                  </a:moveTo>
                  <a:lnTo>
                    <a:pt x="401" y="105"/>
                  </a:lnTo>
                  <a:lnTo>
                    <a:pt x="372" y="109"/>
                  </a:lnTo>
                  <a:lnTo>
                    <a:pt x="346" y="111"/>
                  </a:lnTo>
                  <a:lnTo>
                    <a:pt x="316" y="109"/>
                  </a:lnTo>
                  <a:lnTo>
                    <a:pt x="287" y="105"/>
                  </a:lnTo>
                  <a:lnTo>
                    <a:pt x="259" y="100"/>
                  </a:lnTo>
                  <a:lnTo>
                    <a:pt x="233" y="95"/>
                  </a:lnTo>
                  <a:lnTo>
                    <a:pt x="204" y="87"/>
                  </a:lnTo>
                  <a:lnTo>
                    <a:pt x="178" y="76"/>
                  </a:lnTo>
                  <a:lnTo>
                    <a:pt x="124" y="57"/>
                  </a:lnTo>
                  <a:lnTo>
                    <a:pt x="81" y="37"/>
                  </a:lnTo>
                  <a:lnTo>
                    <a:pt x="40" y="16"/>
                  </a:lnTo>
                  <a:lnTo>
                    <a:pt x="11" y="0"/>
                  </a:lnTo>
                  <a:lnTo>
                    <a:pt x="0" y="7"/>
                  </a:lnTo>
                  <a:lnTo>
                    <a:pt x="33" y="27"/>
                  </a:lnTo>
                  <a:lnTo>
                    <a:pt x="73" y="48"/>
                  </a:lnTo>
                  <a:lnTo>
                    <a:pt x="117" y="68"/>
                  </a:lnTo>
                  <a:lnTo>
                    <a:pt x="171" y="87"/>
                  </a:lnTo>
                  <a:lnTo>
                    <a:pt x="197" y="98"/>
                  </a:lnTo>
                  <a:lnTo>
                    <a:pt x="226" y="105"/>
                  </a:lnTo>
                  <a:lnTo>
                    <a:pt x="256" y="111"/>
                  </a:lnTo>
                  <a:lnTo>
                    <a:pt x="285" y="116"/>
                  </a:lnTo>
                  <a:lnTo>
                    <a:pt x="313" y="118"/>
                  </a:lnTo>
                  <a:lnTo>
                    <a:pt x="346" y="122"/>
                  </a:lnTo>
                  <a:lnTo>
                    <a:pt x="375" y="118"/>
                  </a:lnTo>
                  <a:lnTo>
                    <a:pt x="404" y="116"/>
                  </a:lnTo>
                  <a:lnTo>
                    <a:pt x="401" y="105"/>
                  </a:lnTo>
                  <a:lnTo>
                    <a:pt x="404" y="116"/>
                  </a:lnTo>
                  <a:lnTo>
                    <a:pt x="408" y="113"/>
                  </a:lnTo>
                  <a:lnTo>
                    <a:pt x="408" y="111"/>
                  </a:lnTo>
                  <a:lnTo>
                    <a:pt x="404" y="105"/>
                  </a:lnTo>
                  <a:lnTo>
                    <a:pt x="401" y="105"/>
                  </a:lnTo>
                  <a:lnTo>
                    <a:pt x="401" y="11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77" name="Freeform 60"/>
            <p:cNvSpPr>
              <a:spLocks/>
            </p:cNvSpPr>
            <p:nvPr/>
          </p:nvSpPr>
          <p:spPr bwMode="auto">
            <a:xfrm>
              <a:off x="2606" y="2540"/>
              <a:ext cx="73" cy="52"/>
            </a:xfrm>
            <a:custGeom>
              <a:avLst/>
              <a:gdLst>
                <a:gd name="T0" fmla="*/ 0 w 441"/>
                <a:gd name="T1" fmla="*/ 0 h 210"/>
                <a:gd name="T2" fmla="*/ 0 w 441"/>
                <a:gd name="T3" fmla="*/ 0 h 210"/>
                <a:gd name="T4" fmla="*/ 0 w 441"/>
                <a:gd name="T5" fmla="*/ 0 h 210"/>
                <a:gd name="T6" fmla="*/ 0 w 441"/>
                <a:gd name="T7" fmla="*/ 0 h 210"/>
                <a:gd name="T8" fmla="*/ 0 w 441"/>
                <a:gd name="T9" fmla="*/ 0 h 210"/>
                <a:gd name="T10" fmla="*/ 0 w 441"/>
                <a:gd name="T11" fmla="*/ 0 h 210"/>
                <a:gd name="T12" fmla="*/ 0 w 441"/>
                <a:gd name="T13" fmla="*/ 0 h 210"/>
                <a:gd name="T14" fmla="*/ 0 w 441"/>
                <a:gd name="T15" fmla="*/ 0 h 210"/>
                <a:gd name="T16" fmla="*/ 0 w 441"/>
                <a:gd name="T17" fmla="*/ 0 h 210"/>
                <a:gd name="T18" fmla="*/ 0 w 441"/>
                <a:gd name="T19" fmla="*/ 0 h 210"/>
                <a:gd name="T20" fmla="*/ 0 w 441"/>
                <a:gd name="T21" fmla="*/ 1 h 210"/>
                <a:gd name="T22" fmla="*/ 0 w 441"/>
                <a:gd name="T23" fmla="*/ 1 h 210"/>
                <a:gd name="T24" fmla="*/ 0 w 441"/>
                <a:gd name="T25" fmla="*/ 1 h 210"/>
                <a:gd name="T26" fmla="*/ 0 w 441"/>
                <a:gd name="T27" fmla="*/ 1 h 210"/>
                <a:gd name="T28" fmla="*/ 0 w 441"/>
                <a:gd name="T29" fmla="*/ 1 h 210"/>
                <a:gd name="T30" fmla="*/ 0 w 441"/>
                <a:gd name="T31" fmla="*/ 1 h 210"/>
                <a:gd name="T32" fmla="*/ 0 w 441"/>
                <a:gd name="T33" fmla="*/ 1 h 210"/>
                <a:gd name="T34" fmla="*/ 0 w 441"/>
                <a:gd name="T35" fmla="*/ 1 h 210"/>
                <a:gd name="T36" fmla="*/ 0 w 441"/>
                <a:gd name="T37" fmla="*/ 1 h 210"/>
                <a:gd name="T38" fmla="*/ 0 w 441"/>
                <a:gd name="T39" fmla="*/ 0 h 210"/>
                <a:gd name="T40" fmla="*/ 0 w 441"/>
                <a:gd name="T41" fmla="*/ 0 h 210"/>
                <a:gd name="T42" fmla="*/ 0 w 441"/>
                <a:gd name="T43" fmla="*/ 0 h 210"/>
                <a:gd name="T44" fmla="*/ 0 w 441"/>
                <a:gd name="T45" fmla="*/ 0 h 210"/>
                <a:gd name="T46" fmla="*/ 0 w 441"/>
                <a:gd name="T47" fmla="*/ 0 h 210"/>
                <a:gd name="T48" fmla="*/ 0 w 441"/>
                <a:gd name="T49" fmla="*/ 0 h 210"/>
                <a:gd name="T50" fmla="*/ 0 w 441"/>
                <a:gd name="T51" fmla="*/ 0 h 210"/>
                <a:gd name="T52" fmla="*/ 0 w 441"/>
                <a:gd name="T53" fmla="*/ 0 h 210"/>
                <a:gd name="T54" fmla="*/ 0 w 441"/>
                <a:gd name="T55" fmla="*/ 0 h 210"/>
                <a:gd name="T56" fmla="*/ 0 w 441"/>
                <a:gd name="T57" fmla="*/ 0 h 210"/>
                <a:gd name="T58" fmla="*/ 0 w 441"/>
                <a:gd name="T59" fmla="*/ 0 h 210"/>
                <a:gd name="T60" fmla="*/ 0 w 441"/>
                <a:gd name="T61" fmla="*/ 0 h 21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41"/>
                <a:gd name="T94" fmla="*/ 0 h 210"/>
                <a:gd name="T95" fmla="*/ 441 w 441"/>
                <a:gd name="T96" fmla="*/ 210 h 21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41" h="210">
                  <a:moveTo>
                    <a:pt x="0" y="11"/>
                  </a:moveTo>
                  <a:lnTo>
                    <a:pt x="23" y="17"/>
                  </a:lnTo>
                  <a:lnTo>
                    <a:pt x="44" y="22"/>
                  </a:lnTo>
                  <a:lnTo>
                    <a:pt x="62" y="33"/>
                  </a:lnTo>
                  <a:lnTo>
                    <a:pt x="80" y="44"/>
                  </a:lnTo>
                  <a:lnTo>
                    <a:pt x="121" y="75"/>
                  </a:lnTo>
                  <a:lnTo>
                    <a:pt x="164" y="111"/>
                  </a:lnTo>
                  <a:lnTo>
                    <a:pt x="189" y="131"/>
                  </a:lnTo>
                  <a:lnTo>
                    <a:pt x="215" y="146"/>
                  </a:lnTo>
                  <a:lnTo>
                    <a:pt x="244" y="165"/>
                  </a:lnTo>
                  <a:lnTo>
                    <a:pt x="277" y="179"/>
                  </a:lnTo>
                  <a:lnTo>
                    <a:pt x="313" y="192"/>
                  </a:lnTo>
                  <a:lnTo>
                    <a:pt x="349" y="203"/>
                  </a:lnTo>
                  <a:lnTo>
                    <a:pt x="393" y="207"/>
                  </a:lnTo>
                  <a:lnTo>
                    <a:pt x="441" y="210"/>
                  </a:lnTo>
                  <a:lnTo>
                    <a:pt x="441" y="199"/>
                  </a:lnTo>
                  <a:lnTo>
                    <a:pt x="397" y="197"/>
                  </a:lnTo>
                  <a:lnTo>
                    <a:pt x="353" y="192"/>
                  </a:lnTo>
                  <a:lnTo>
                    <a:pt x="317" y="181"/>
                  </a:lnTo>
                  <a:lnTo>
                    <a:pt x="284" y="170"/>
                  </a:lnTo>
                  <a:lnTo>
                    <a:pt x="255" y="154"/>
                  </a:lnTo>
                  <a:lnTo>
                    <a:pt x="225" y="138"/>
                  </a:lnTo>
                  <a:lnTo>
                    <a:pt x="201" y="122"/>
                  </a:lnTo>
                  <a:lnTo>
                    <a:pt x="175" y="105"/>
                  </a:lnTo>
                  <a:lnTo>
                    <a:pt x="132" y="70"/>
                  </a:lnTo>
                  <a:lnTo>
                    <a:pt x="92" y="35"/>
                  </a:lnTo>
                  <a:lnTo>
                    <a:pt x="69" y="22"/>
                  </a:lnTo>
                  <a:lnTo>
                    <a:pt x="51" y="11"/>
                  </a:lnTo>
                  <a:lnTo>
                    <a:pt x="26" y="6"/>
                  </a:lnTo>
                  <a:lnTo>
                    <a:pt x="4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78" name="Freeform 61"/>
            <p:cNvSpPr>
              <a:spLocks/>
            </p:cNvSpPr>
            <p:nvPr/>
          </p:nvSpPr>
          <p:spPr bwMode="auto">
            <a:xfrm>
              <a:off x="2516" y="2515"/>
              <a:ext cx="90" cy="27"/>
            </a:xfrm>
            <a:custGeom>
              <a:avLst/>
              <a:gdLst>
                <a:gd name="T0" fmla="*/ 0 w 539"/>
                <a:gd name="T1" fmla="*/ 0 h 107"/>
                <a:gd name="T2" fmla="*/ 0 w 539"/>
                <a:gd name="T3" fmla="*/ 0 h 107"/>
                <a:gd name="T4" fmla="*/ 0 w 539"/>
                <a:gd name="T5" fmla="*/ 0 h 107"/>
                <a:gd name="T6" fmla="*/ 0 w 539"/>
                <a:gd name="T7" fmla="*/ 0 h 107"/>
                <a:gd name="T8" fmla="*/ 0 w 539"/>
                <a:gd name="T9" fmla="*/ 0 h 107"/>
                <a:gd name="T10" fmla="*/ 0 w 539"/>
                <a:gd name="T11" fmla="*/ 0 h 107"/>
                <a:gd name="T12" fmla="*/ 0 w 539"/>
                <a:gd name="T13" fmla="*/ 0 h 107"/>
                <a:gd name="T14" fmla="*/ 0 w 539"/>
                <a:gd name="T15" fmla="*/ 1 h 107"/>
                <a:gd name="T16" fmla="*/ 0 w 539"/>
                <a:gd name="T17" fmla="*/ 1 h 107"/>
                <a:gd name="T18" fmla="*/ 0 w 539"/>
                <a:gd name="T19" fmla="*/ 1 h 107"/>
                <a:gd name="T20" fmla="*/ 1 w 539"/>
                <a:gd name="T21" fmla="*/ 1 h 107"/>
                <a:gd name="T22" fmla="*/ 1 w 539"/>
                <a:gd name="T23" fmla="*/ 1 h 107"/>
                <a:gd name="T24" fmla="*/ 0 w 539"/>
                <a:gd name="T25" fmla="*/ 1 h 107"/>
                <a:gd name="T26" fmla="*/ 0 w 539"/>
                <a:gd name="T27" fmla="*/ 1 h 107"/>
                <a:gd name="T28" fmla="*/ 0 w 539"/>
                <a:gd name="T29" fmla="*/ 0 h 107"/>
                <a:gd name="T30" fmla="*/ 0 w 539"/>
                <a:gd name="T31" fmla="*/ 0 h 107"/>
                <a:gd name="T32" fmla="*/ 0 w 539"/>
                <a:gd name="T33" fmla="*/ 0 h 107"/>
                <a:gd name="T34" fmla="*/ 0 w 539"/>
                <a:gd name="T35" fmla="*/ 0 h 107"/>
                <a:gd name="T36" fmla="*/ 0 w 539"/>
                <a:gd name="T37" fmla="*/ 0 h 107"/>
                <a:gd name="T38" fmla="*/ 0 w 539"/>
                <a:gd name="T39" fmla="*/ 0 h 107"/>
                <a:gd name="T40" fmla="*/ 0 w 539"/>
                <a:gd name="T41" fmla="*/ 0 h 107"/>
                <a:gd name="T42" fmla="*/ 0 w 539"/>
                <a:gd name="T43" fmla="*/ 0 h 107"/>
                <a:gd name="T44" fmla="*/ 0 w 539"/>
                <a:gd name="T45" fmla="*/ 0 h 1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39"/>
                <a:gd name="T70" fmla="*/ 0 h 107"/>
                <a:gd name="T71" fmla="*/ 539 w 539"/>
                <a:gd name="T72" fmla="*/ 107 h 10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39" h="107">
                  <a:moveTo>
                    <a:pt x="0" y="11"/>
                  </a:moveTo>
                  <a:lnTo>
                    <a:pt x="19" y="20"/>
                  </a:lnTo>
                  <a:lnTo>
                    <a:pt x="44" y="30"/>
                  </a:lnTo>
                  <a:lnTo>
                    <a:pt x="73" y="38"/>
                  </a:lnTo>
                  <a:lnTo>
                    <a:pt x="102" y="47"/>
                  </a:lnTo>
                  <a:lnTo>
                    <a:pt x="174" y="62"/>
                  </a:lnTo>
                  <a:lnTo>
                    <a:pt x="254" y="75"/>
                  </a:lnTo>
                  <a:lnTo>
                    <a:pt x="335" y="88"/>
                  </a:lnTo>
                  <a:lnTo>
                    <a:pt x="411" y="96"/>
                  </a:lnTo>
                  <a:lnTo>
                    <a:pt x="480" y="105"/>
                  </a:lnTo>
                  <a:lnTo>
                    <a:pt x="535" y="107"/>
                  </a:lnTo>
                  <a:lnTo>
                    <a:pt x="539" y="96"/>
                  </a:lnTo>
                  <a:lnTo>
                    <a:pt x="484" y="94"/>
                  </a:lnTo>
                  <a:lnTo>
                    <a:pt x="416" y="86"/>
                  </a:lnTo>
                  <a:lnTo>
                    <a:pt x="339" y="78"/>
                  </a:lnTo>
                  <a:lnTo>
                    <a:pt x="254" y="65"/>
                  </a:lnTo>
                  <a:lnTo>
                    <a:pt x="178" y="53"/>
                  </a:lnTo>
                  <a:lnTo>
                    <a:pt x="105" y="35"/>
                  </a:lnTo>
                  <a:lnTo>
                    <a:pt x="76" y="28"/>
                  </a:lnTo>
                  <a:lnTo>
                    <a:pt x="51" y="20"/>
                  </a:lnTo>
                  <a:lnTo>
                    <a:pt x="29" y="11"/>
                  </a:lnTo>
                  <a:lnTo>
                    <a:pt x="10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79" name="Freeform 62"/>
            <p:cNvSpPr>
              <a:spLocks/>
            </p:cNvSpPr>
            <p:nvPr/>
          </p:nvSpPr>
          <p:spPr bwMode="auto">
            <a:xfrm>
              <a:off x="2426" y="2361"/>
              <a:ext cx="92" cy="157"/>
            </a:xfrm>
            <a:custGeom>
              <a:avLst/>
              <a:gdLst>
                <a:gd name="T0" fmla="*/ 0 w 552"/>
                <a:gd name="T1" fmla="*/ 0 h 629"/>
                <a:gd name="T2" fmla="*/ 0 w 552"/>
                <a:gd name="T3" fmla="*/ 0 h 629"/>
                <a:gd name="T4" fmla="*/ 0 w 552"/>
                <a:gd name="T5" fmla="*/ 0 h 629"/>
                <a:gd name="T6" fmla="*/ 0 w 552"/>
                <a:gd name="T7" fmla="*/ 0 h 629"/>
                <a:gd name="T8" fmla="*/ 0 w 552"/>
                <a:gd name="T9" fmla="*/ 0 h 629"/>
                <a:gd name="T10" fmla="*/ 0 w 552"/>
                <a:gd name="T11" fmla="*/ 0 h 629"/>
                <a:gd name="T12" fmla="*/ 0 w 552"/>
                <a:gd name="T13" fmla="*/ 0 h 629"/>
                <a:gd name="T14" fmla="*/ 0 w 552"/>
                <a:gd name="T15" fmla="*/ 0 h 629"/>
                <a:gd name="T16" fmla="*/ 0 w 552"/>
                <a:gd name="T17" fmla="*/ 0 h 629"/>
                <a:gd name="T18" fmla="*/ 0 w 552"/>
                <a:gd name="T19" fmla="*/ 0 h 629"/>
                <a:gd name="T20" fmla="*/ 0 w 552"/>
                <a:gd name="T21" fmla="*/ 0 h 629"/>
                <a:gd name="T22" fmla="*/ 0 w 552"/>
                <a:gd name="T23" fmla="*/ 1 h 629"/>
                <a:gd name="T24" fmla="*/ 0 w 552"/>
                <a:gd name="T25" fmla="*/ 1 h 629"/>
                <a:gd name="T26" fmla="*/ 0 w 552"/>
                <a:gd name="T27" fmla="*/ 1 h 629"/>
                <a:gd name="T28" fmla="*/ 0 w 552"/>
                <a:gd name="T29" fmla="*/ 1 h 629"/>
                <a:gd name="T30" fmla="*/ 0 w 552"/>
                <a:gd name="T31" fmla="*/ 1 h 629"/>
                <a:gd name="T32" fmla="*/ 0 w 552"/>
                <a:gd name="T33" fmla="*/ 2 h 629"/>
                <a:gd name="T34" fmla="*/ 0 w 552"/>
                <a:gd name="T35" fmla="*/ 2 h 629"/>
                <a:gd name="T36" fmla="*/ 0 w 552"/>
                <a:gd name="T37" fmla="*/ 2 h 629"/>
                <a:gd name="T38" fmla="*/ 0 w 552"/>
                <a:gd name="T39" fmla="*/ 2 h 629"/>
                <a:gd name="T40" fmla="*/ 0 w 552"/>
                <a:gd name="T41" fmla="*/ 2 h 629"/>
                <a:gd name="T42" fmla="*/ 0 w 552"/>
                <a:gd name="T43" fmla="*/ 2 h 629"/>
                <a:gd name="T44" fmla="*/ 0 w 552"/>
                <a:gd name="T45" fmla="*/ 2 h 629"/>
                <a:gd name="T46" fmla="*/ 0 w 552"/>
                <a:gd name="T47" fmla="*/ 2 h 629"/>
                <a:gd name="T48" fmla="*/ 0 w 552"/>
                <a:gd name="T49" fmla="*/ 2 h 629"/>
                <a:gd name="T50" fmla="*/ 0 w 552"/>
                <a:gd name="T51" fmla="*/ 1 h 629"/>
                <a:gd name="T52" fmla="*/ 0 w 552"/>
                <a:gd name="T53" fmla="*/ 1 h 629"/>
                <a:gd name="T54" fmla="*/ 0 w 552"/>
                <a:gd name="T55" fmla="*/ 1 h 629"/>
                <a:gd name="T56" fmla="*/ 0 w 552"/>
                <a:gd name="T57" fmla="*/ 1 h 629"/>
                <a:gd name="T58" fmla="*/ 0 w 552"/>
                <a:gd name="T59" fmla="*/ 1 h 629"/>
                <a:gd name="T60" fmla="*/ 0 w 552"/>
                <a:gd name="T61" fmla="*/ 1 h 629"/>
                <a:gd name="T62" fmla="*/ 0 w 552"/>
                <a:gd name="T63" fmla="*/ 0 h 629"/>
                <a:gd name="T64" fmla="*/ 0 w 552"/>
                <a:gd name="T65" fmla="*/ 0 h 629"/>
                <a:gd name="T66" fmla="*/ 0 w 552"/>
                <a:gd name="T67" fmla="*/ 0 h 629"/>
                <a:gd name="T68" fmla="*/ 0 w 552"/>
                <a:gd name="T69" fmla="*/ 0 h 629"/>
                <a:gd name="T70" fmla="*/ 0 w 552"/>
                <a:gd name="T71" fmla="*/ 0 h 629"/>
                <a:gd name="T72" fmla="*/ 0 w 552"/>
                <a:gd name="T73" fmla="*/ 0 h 629"/>
                <a:gd name="T74" fmla="*/ 0 w 552"/>
                <a:gd name="T75" fmla="*/ 0 h 629"/>
                <a:gd name="T76" fmla="*/ 0 w 552"/>
                <a:gd name="T77" fmla="*/ 0 h 629"/>
                <a:gd name="T78" fmla="*/ 0 w 552"/>
                <a:gd name="T79" fmla="*/ 0 h 629"/>
                <a:gd name="T80" fmla="*/ 0 w 552"/>
                <a:gd name="T81" fmla="*/ 0 h 629"/>
                <a:gd name="T82" fmla="*/ 0 w 552"/>
                <a:gd name="T83" fmla="*/ 0 h 629"/>
                <a:gd name="T84" fmla="*/ 0 w 552"/>
                <a:gd name="T85" fmla="*/ 0 h 62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52"/>
                <a:gd name="T130" fmla="*/ 0 h 629"/>
                <a:gd name="T131" fmla="*/ 552 w 552"/>
                <a:gd name="T132" fmla="*/ 629 h 62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52" h="629">
                  <a:moveTo>
                    <a:pt x="51" y="0"/>
                  </a:moveTo>
                  <a:lnTo>
                    <a:pt x="36" y="0"/>
                  </a:lnTo>
                  <a:lnTo>
                    <a:pt x="22" y="0"/>
                  </a:lnTo>
                  <a:lnTo>
                    <a:pt x="11" y="5"/>
                  </a:lnTo>
                  <a:lnTo>
                    <a:pt x="4" y="13"/>
                  </a:lnTo>
                  <a:lnTo>
                    <a:pt x="0" y="24"/>
                  </a:lnTo>
                  <a:lnTo>
                    <a:pt x="0" y="35"/>
                  </a:lnTo>
                  <a:lnTo>
                    <a:pt x="0" y="46"/>
                  </a:lnTo>
                  <a:lnTo>
                    <a:pt x="4" y="61"/>
                  </a:lnTo>
                  <a:lnTo>
                    <a:pt x="18" y="94"/>
                  </a:lnTo>
                  <a:lnTo>
                    <a:pt x="36" y="131"/>
                  </a:lnTo>
                  <a:lnTo>
                    <a:pt x="65" y="173"/>
                  </a:lnTo>
                  <a:lnTo>
                    <a:pt x="98" y="222"/>
                  </a:lnTo>
                  <a:lnTo>
                    <a:pt x="138" y="272"/>
                  </a:lnTo>
                  <a:lnTo>
                    <a:pt x="186" y="323"/>
                  </a:lnTo>
                  <a:lnTo>
                    <a:pt x="236" y="376"/>
                  </a:lnTo>
                  <a:lnTo>
                    <a:pt x="291" y="429"/>
                  </a:lnTo>
                  <a:lnTo>
                    <a:pt x="350" y="482"/>
                  </a:lnTo>
                  <a:lnTo>
                    <a:pt x="411" y="533"/>
                  </a:lnTo>
                  <a:lnTo>
                    <a:pt x="476" y="581"/>
                  </a:lnTo>
                  <a:lnTo>
                    <a:pt x="542" y="629"/>
                  </a:lnTo>
                  <a:lnTo>
                    <a:pt x="552" y="618"/>
                  </a:lnTo>
                  <a:lnTo>
                    <a:pt x="488" y="574"/>
                  </a:lnTo>
                  <a:lnTo>
                    <a:pt x="422" y="525"/>
                  </a:lnTo>
                  <a:lnTo>
                    <a:pt x="360" y="475"/>
                  </a:lnTo>
                  <a:lnTo>
                    <a:pt x="302" y="421"/>
                  </a:lnTo>
                  <a:lnTo>
                    <a:pt x="248" y="368"/>
                  </a:lnTo>
                  <a:lnTo>
                    <a:pt x="196" y="318"/>
                  </a:lnTo>
                  <a:lnTo>
                    <a:pt x="153" y="264"/>
                  </a:lnTo>
                  <a:lnTo>
                    <a:pt x="113" y="217"/>
                  </a:lnTo>
                  <a:lnTo>
                    <a:pt x="77" y="171"/>
                  </a:lnTo>
                  <a:lnTo>
                    <a:pt x="51" y="128"/>
                  </a:lnTo>
                  <a:lnTo>
                    <a:pt x="32" y="90"/>
                  </a:lnTo>
                  <a:lnTo>
                    <a:pt x="18" y="59"/>
                  </a:lnTo>
                  <a:lnTo>
                    <a:pt x="15" y="46"/>
                  </a:lnTo>
                  <a:lnTo>
                    <a:pt x="15" y="35"/>
                  </a:lnTo>
                  <a:lnTo>
                    <a:pt x="15" y="24"/>
                  </a:lnTo>
                  <a:lnTo>
                    <a:pt x="18" y="18"/>
                  </a:lnTo>
                  <a:lnTo>
                    <a:pt x="22" y="13"/>
                  </a:lnTo>
                  <a:lnTo>
                    <a:pt x="29" y="11"/>
                  </a:lnTo>
                  <a:lnTo>
                    <a:pt x="36" y="11"/>
                  </a:lnTo>
                  <a:lnTo>
                    <a:pt x="46" y="11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80" name="Freeform 63"/>
            <p:cNvSpPr>
              <a:spLocks/>
            </p:cNvSpPr>
            <p:nvPr/>
          </p:nvSpPr>
          <p:spPr bwMode="auto">
            <a:xfrm>
              <a:off x="2434" y="2361"/>
              <a:ext cx="184" cy="95"/>
            </a:xfrm>
            <a:custGeom>
              <a:avLst/>
              <a:gdLst>
                <a:gd name="T0" fmla="*/ 1 w 1104"/>
                <a:gd name="T1" fmla="*/ 1 h 381"/>
                <a:gd name="T2" fmla="*/ 1 w 1104"/>
                <a:gd name="T3" fmla="*/ 1 h 381"/>
                <a:gd name="T4" fmla="*/ 1 w 1104"/>
                <a:gd name="T5" fmla="*/ 1 h 381"/>
                <a:gd name="T6" fmla="*/ 1 w 1104"/>
                <a:gd name="T7" fmla="*/ 1 h 381"/>
                <a:gd name="T8" fmla="*/ 1 w 1104"/>
                <a:gd name="T9" fmla="*/ 1 h 381"/>
                <a:gd name="T10" fmla="*/ 1 w 1104"/>
                <a:gd name="T11" fmla="*/ 1 h 381"/>
                <a:gd name="T12" fmla="*/ 1 w 1104"/>
                <a:gd name="T13" fmla="*/ 1 h 381"/>
                <a:gd name="T14" fmla="*/ 0 w 1104"/>
                <a:gd name="T15" fmla="*/ 0 h 381"/>
                <a:gd name="T16" fmla="*/ 0 w 1104"/>
                <a:gd name="T17" fmla="*/ 0 h 381"/>
                <a:gd name="T18" fmla="*/ 0 w 1104"/>
                <a:gd name="T19" fmla="*/ 0 h 381"/>
                <a:gd name="T20" fmla="*/ 0 w 1104"/>
                <a:gd name="T21" fmla="*/ 0 h 381"/>
                <a:gd name="T22" fmla="*/ 0 w 1104"/>
                <a:gd name="T23" fmla="*/ 0 h 381"/>
                <a:gd name="T24" fmla="*/ 0 w 1104"/>
                <a:gd name="T25" fmla="*/ 0 h 381"/>
                <a:gd name="T26" fmla="*/ 0 w 1104"/>
                <a:gd name="T27" fmla="*/ 0 h 381"/>
                <a:gd name="T28" fmla="*/ 0 w 1104"/>
                <a:gd name="T29" fmla="*/ 0 h 381"/>
                <a:gd name="T30" fmla="*/ 0 w 1104"/>
                <a:gd name="T31" fmla="*/ 0 h 381"/>
                <a:gd name="T32" fmla="*/ 0 w 1104"/>
                <a:gd name="T33" fmla="*/ 0 h 381"/>
                <a:gd name="T34" fmla="*/ 0 w 1104"/>
                <a:gd name="T35" fmla="*/ 0 h 381"/>
                <a:gd name="T36" fmla="*/ 0 w 1104"/>
                <a:gd name="T37" fmla="*/ 0 h 381"/>
                <a:gd name="T38" fmla="*/ 0 w 1104"/>
                <a:gd name="T39" fmla="*/ 0 h 381"/>
                <a:gd name="T40" fmla="*/ 0 w 1104"/>
                <a:gd name="T41" fmla="*/ 0 h 381"/>
                <a:gd name="T42" fmla="*/ 0 w 1104"/>
                <a:gd name="T43" fmla="*/ 0 h 381"/>
                <a:gd name="T44" fmla="*/ 0 w 1104"/>
                <a:gd name="T45" fmla="*/ 0 h 381"/>
                <a:gd name="T46" fmla="*/ 0 w 1104"/>
                <a:gd name="T47" fmla="*/ 0 h 381"/>
                <a:gd name="T48" fmla="*/ 0 w 1104"/>
                <a:gd name="T49" fmla="*/ 0 h 381"/>
                <a:gd name="T50" fmla="*/ 0 w 1104"/>
                <a:gd name="T51" fmla="*/ 1 h 381"/>
                <a:gd name="T52" fmla="*/ 1 w 1104"/>
                <a:gd name="T53" fmla="*/ 1 h 381"/>
                <a:gd name="T54" fmla="*/ 1 w 1104"/>
                <a:gd name="T55" fmla="*/ 1 h 381"/>
                <a:gd name="T56" fmla="*/ 1 w 1104"/>
                <a:gd name="T57" fmla="*/ 1 h 381"/>
                <a:gd name="T58" fmla="*/ 1 w 1104"/>
                <a:gd name="T59" fmla="*/ 1 h 381"/>
                <a:gd name="T60" fmla="*/ 1 w 1104"/>
                <a:gd name="T61" fmla="*/ 1 h 381"/>
                <a:gd name="T62" fmla="*/ 1 w 1104"/>
                <a:gd name="T63" fmla="*/ 1 h 381"/>
                <a:gd name="T64" fmla="*/ 1 w 1104"/>
                <a:gd name="T65" fmla="*/ 1 h 381"/>
                <a:gd name="T66" fmla="*/ 1 w 1104"/>
                <a:gd name="T67" fmla="*/ 1 h 381"/>
                <a:gd name="T68" fmla="*/ 1 w 1104"/>
                <a:gd name="T69" fmla="*/ 1 h 381"/>
                <a:gd name="T70" fmla="*/ 1 w 1104"/>
                <a:gd name="T71" fmla="*/ 1 h 381"/>
                <a:gd name="T72" fmla="*/ 1 w 1104"/>
                <a:gd name="T73" fmla="*/ 1 h 381"/>
                <a:gd name="T74" fmla="*/ 1 w 1104"/>
                <a:gd name="T75" fmla="*/ 1 h 38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104"/>
                <a:gd name="T115" fmla="*/ 0 h 381"/>
                <a:gd name="T116" fmla="*/ 1104 w 1104"/>
                <a:gd name="T117" fmla="*/ 381 h 38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104" h="381">
                  <a:moveTo>
                    <a:pt x="1090" y="379"/>
                  </a:moveTo>
                  <a:lnTo>
                    <a:pt x="1104" y="371"/>
                  </a:lnTo>
                  <a:lnTo>
                    <a:pt x="1038" y="323"/>
                  </a:lnTo>
                  <a:lnTo>
                    <a:pt x="973" y="280"/>
                  </a:lnTo>
                  <a:lnTo>
                    <a:pt x="907" y="243"/>
                  </a:lnTo>
                  <a:lnTo>
                    <a:pt x="838" y="208"/>
                  </a:lnTo>
                  <a:lnTo>
                    <a:pt x="772" y="178"/>
                  </a:lnTo>
                  <a:lnTo>
                    <a:pt x="703" y="152"/>
                  </a:lnTo>
                  <a:lnTo>
                    <a:pt x="634" y="128"/>
                  </a:lnTo>
                  <a:lnTo>
                    <a:pt x="565" y="107"/>
                  </a:lnTo>
                  <a:lnTo>
                    <a:pt x="496" y="88"/>
                  </a:lnTo>
                  <a:lnTo>
                    <a:pt x="423" y="72"/>
                  </a:lnTo>
                  <a:lnTo>
                    <a:pt x="354" y="59"/>
                  </a:lnTo>
                  <a:lnTo>
                    <a:pt x="285" y="46"/>
                  </a:lnTo>
                  <a:lnTo>
                    <a:pt x="143" y="22"/>
                  </a:lnTo>
                  <a:lnTo>
                    <a:pt x="5" y="0"/>
                  </a:lnTo>
                  <a:lnTo>
                    <a:pt x="0" y="11"/>
                  </a:lnTo>
                  <a:lnTo>
                    <a:pt x="140" y="33"/>
                  </a:lnTo>
                  <a:lnTo>
                    <a:pt x="282" y="57"/>
                  </a:lnTo>
                  <a:lnTo>
                    <a:pt x="351" y="70"/>
                  </a:lnTo>
                  <a:lnTo>
                    <a:pt x="420" y="83"/>
                  </a:lnTo>
                  <a:lnTo>
                    <a:pt x="489" y="99"/>
                  </a:lnTo>
                  <a:lnTo>
                    <a:pt x="558" y="118"/>
                  </a:lnTo>
                  <a:lnTo>
                    <a:pt x="627" y="138"/>
                  </a:lnTo>
                  <a:lnTo>
                    <a:pt x="696" y="163"/>
                  </a:lnTo>
                  <a:lnTo>
                    <a:pt x="765" y="189"/>
                  </a:lnTo>
                  <a:lnTo>
                    <a:pt x="831" y="219"/>
                  </a:lnTo>
                  <a:lnTo>
                    <a:pt x="897" y="254"/>
                  </a:lnTo>
                  <a:lnTo>
                    <a:pt x="962" y="291"/>
                  </a:lnTo>
                  <a:lnTo>
                    <a:pt x="1028" y="331"/>
                  </a:lnTo>
                  <a:lnTo>
                    <a:pt x="1090" y="379"/>
                  </a:lnTo>
                  <a:lnTo>
                    <a:pt x="1104" y="371"/>
                  </a:lnTo>
                  <a:lnTo>
                    <a:pt x="1090" y="379"/>
                  </a:lnTo>
                  <a:lnTo>
                    <a:pt x="1097" y="381"/>
                  </a:lnTo>
                  <a:lnTo>
                    <a:pt x="1100" y="379"/>
                  </a:lnTo>
                  <a:lnTo>
                    <a:pt x="1104" y="376"/>
                  </a:lnTo>
                  <a:lnTo>
                    <a:pt x="1104" y="371"/>
                  </a:lnTo>
                  <a:lnTo>
                    <a:pt x="1090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81" name="Freeform 64"/>
            <p:cNvSpPr>
              <a:spLocks/>
            </p:cNvSpPr>
            <p:nvPr/>
          </p:nvSpPr>
          <p:spPr bwMode="auto">
            <a:xfrm>
              <a:off x="2511" y="2367"/>
              <a:ext cx="107" cy="88"/>
            </a:xfrm>
            <a:custGeom>
              <a:avLst/>
              <a:gdLst>
                <a:gd name="T0" fmla="*/ 0 w 641"/>
                <a:gd name="T1" fmla="*/ 0 h 355"/>
                <a:gd name="T2" fmla="*/ 0 w 641"/>
                <a:gd name="T3" fmla="*/ 0 h 355"/>
                <a:gd name="T4" fmla="*/ 0 w 641"/>
                <a:gd name="T5" fmla="*/ 0 h 355"/>
                <a:gd name="T6" fmla="*/ 0 w 641"/>
                <a:gd name="T7" fmla="*/ 0 h 355"/>
                <a:gd name="T8" fmla="*/ 0 w 641"/>
                <a:gd name="T9" fmla="*/ 0 h 355"/>
                <a:gd name="T10" fmla="*/ 0 w 641"/>
                <a:gd name="T11" fmla="*/ 0 h 355"/>
                <a:gd name="T12" fmla="*/ 0 w 641"/>
                <a:gd name="T13" fmla="*/ 1 h 355"/>
                <a:gd name="T14" fmla="*/ 0 w 641"/>
                <a:gd name="T15" fmla="*/ 1 h 355"/>
                <a:gd name="T16" fmla="*/ 0 w 641"/>
                <a:gd name="T17" fmla="*/ 1 h 355"/>
                <a:gd name="T18" fmla="*/ 1 w 641"/>
                <a:gd name="T19" fmla="*/ 1 h 355"/>
                <a:gd name="T20" fmla="*/ 1 w 641"/>
                <a:gd name="T21" fmla="*/ 1 h 355"/>
                <a:gd name="T22" fmla="*/ 1 w 641"/>
                <a:gd name="T23" fmla="*/ 1 h 355"/>
                <a:gd name="T24" fmla="*/ 1 w 641"/>
                <a:gd name="T25" fmla="*/ 1 h 355"/>
                <a:gd name="T26" fmla="*/ 0 w 641"/>
                <a:gd name="T27" fmla="*/ 1 h 355"/>
                <a:gd name="T28" fmla="*/ 0 w 641"/>
                <a:gd name="T29" fmla="*/ 1 h 355"/>
                <a:gd name="T30" fmla="*/ 0 w 641"/>
                <a:gd name="T31" fmla="*/ 1 h 355"/>
                <a:gd name="T32" fmla="*/ 0 w 641"/>
                <a:gd name="T33" fmla="*/ 0 h 355"/>
                <a:gd name="T34" fmla="*/ 0 w 641"/>
                <a:gd name="T35" fmla="*/ 0 h 355"/>
                <a:gd name="T36" fmla="*/ 0 w 641"/>
                <a:gd name="T37" fmla="*/ 0 h 355"/>
                <a:gd name="T38" fmla="*/ 0 w 641"/>
                <a:gd name="T39" fmla="*/ 0 h 355"/>
                <a:gd name="T40" fmla="*/ 0 w 641"/>
                <a:gd name="T41" fmla="*/ 0 h 355"/>
                <a:gd name="T42" fmla="*/ 0 w 641"/>
                <a:gd name="T43" fmla="*/ 0 h 355"/>
                <a:gd name="T44" fmla="*/ 0 w 641"/>
                <a:gd name="T45" fmla="*/ 0 h 35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41"/>
                <a:gd name="T70" fmla="*/ 0 h 355"/>
                <a:gd name="T71" fmla="*/ 641 w 641"/>
                <a:gd name="T72" fmla="*/ 355 h 35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41" h="355">
                  <a:moveTo>
                    <a:pt x="0" y="11"/>
                  </a:moveTo>
                  <a:lnTo>
                    <a:pt x="121" y="53"/>
                  </a:lnTo>
                  <a:lnTo>
                    <a:pt x="219" y="88"/>
                  </a:lnTo>
                  <a:lnTo>
                    <a:pt x="295" y="117"/>
                  </a:lnTo>
                  <a:lnTo>
                    <a:pt x="357" y="149"/>
                  </a:lnTo>
                  <a:lnTo>
                    <a:pt x="387" y="165"/>
                  </a:lnTo>
                  <a:lnTo>
                    <a:pt x="415" y="184"/>
                  </a:lnTo>
                  <a:lnTo>
                    <a:pt x="444" y="206"/>
                  </a:lnTo>
                  <a:lnTo>
                    <a:pt x="477" y="226"/>
                  </a:lnTo>
                  <a:lnTo>
                    <a:pt x="546" y="283"/>
                  </a:lnTo>
                  <a:lnTo>
                    <a:pt x="627" y="355"/>
                  </a:lnTo>
                  <a:lnTo>
                    <a:pt x="641" y="347"/>
                  </a:lnTo>
                  <a:lnTo>
                    <a:pt x="558" y="274"/>
                  </a:lnTo>
                  <a:lnTo>
                    <a:pt x="489" y="219"/>
                  </a:lnTo>
                  <a:lnTo>
                    <a:pt x="456" y="198"/>
                  </a:lnTo>
                  <a:lnTo>
                    <a:pt x="427" y="176"/>
                  </a:lnTo>
                  <a:lnTo>
                    <a:pt x="397" y="158"/>
                  </a:lnTo>
                  <a:lnTo>
                    <a:pt x="368" y="139"/>
                  </a:lnTo>
                  <a:lnTo>
                    <a:pt x="302" y="110"/>
                  </a:lnTo>
                  <a:lnTo>
                    <a:pt x="223" y="77"/>
                  </a:lnTo>
                  <a:lnTo>
                    <a:pt x="128" y="42"/>
                  </a:lnTo>
                  <a:lnTo>
                    <a:pt x="4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82" name="Freeform 65"/>
            <p:cNvSpPr>
              <a:spLocks/>
            </p:cNvSpPr>
            <p:nvPr/>
          </p:nvSpPr>
          <p:spPr bwMode="auto">
            <a:xfrm>
              <a:off x="2379" y="2264"/>
              <a:ext cx="133" cy="105"/>
            </a:xfrm>
            <a:custGeom>
              <a:avLst/>
              <a:gdLst>
                <a:gd name="T0" fmla="*/ 0 w 797"/>
                <a:gd name="T1" fmla="*/ 0 h 424"/>
                <a:gd name="T2" fmla="*/ 0 w 797"/>
                <a:gd name="T3" fmla="*/ 0 h 424"/>
                <a:gd name="T4" fmla="*/ 0 w 797"/>
                <a:gd name="T5" fmla="*/ 0 h 424"/>
                <a:gd name="T6" fmla="*/ 0 w 797"/>
                <a:gd name="T7" fmla="*/ 0 h 424"/>
                <a:gd name="T8" fmla="*/ 0 w 797"/>
                <a:gd name="T9" fmla="*/ 0 h 424"/>
                <a:gd name="T10" fmla="*/ 0 w 797"/>
                <a:gd name="T11" fmla="*/ 1 h 424"/>
                <a:gd name="T12" fmla="*/ 0 w 797"/>
                <a:gd name="T13" fmla="*/ 1 h 424"/>
                <a:gd name="T14" fmla="*/ 0 w 797"/>
                <a:gd name="T15" fmla="*/ 1 h 424"/>
                <a:gd name="T16" fmla="*/ 0 w 797"/>
                <a:gd name="T17" fmla="*/ 1 h 424"/>
                <a:gd name="T18" fmla="*/ 0 w 797"/>
                <a:gd name="T19" fmla="*/ 1 h 424"/>
                <a:gd name="T20" fmla="*/ 1 w 797"/>
                <a:gd name="T21" fmla="*/ 1 h 424"/>
                <a:gd name="T22" fmla="*/ 1 w 797"/>
                <a:gd name="T23" fmla="*/ 1 h 424"/>
                <a:gd name="T24" fmla="*/ 1 w 797"/>
                <a:gd name="T25" fmla="*/ 1 h 424"/>
                <a:gd name="T26" fmla="*/ 1 w 797"/>
                <a:gd name="T27" fmla="*/ 1 h 424"/>
                <a:gd name="T28" fmla="*/ 1 w 797"/>
                <a:gd name="T29" fmla="*/ 1 h 424"/>
                <a:gd name="T30" fmla="*/ 1 w 797"/>
                <a:gd name="T31" fmla="*/ 1 h 424"/>
                <a:gd name="T32" fmla="*/ 0 w 797"/>
                <a:gd name="T33" fmla="*/ 1 h 424"/>
                <a:gd name="T34" fmla="*/ 0 w 797"/>
                <a:gd name="T35" fmla="*/ 1 h 424"/>
                <a:gd name="T36" fmla="*/ 0 w 797"/>
                <a:gd name="T37" fmla="*/ 1 h 424"/>
                <a:gd name="T38" fmla="*/ 0 w 797"/>
                <a:gd name="T39" fmla="*/ 1 h 424"/>
                <a:gd name="T40" fmla="*/ 0 w 797"/>
                <a:gd name="T41" fmla="*/ 1 h 424"/>
                <a:gd name="T42" fmla="*/ 0 w 797"/>
                <a:gd name="T43" fmla="*/ 0 h 424"/>
                <a:gd name="T44" fmla="*/ 0 w 797"/>
                <a:gd name="T45" fmla="*/ 0 h 424"/>
                <a:gd name="T46" fmla="*/ 0 w 797"/>
                <a:gd name="T47" fmla="*/ 0 h 424"/>
                <a:gd name="T48" fmla="*/ 0 w 797"/>
                <a:gd name="T49" fmla="*/ 0 h 424"/>
                <a:gd name="T50" fmla="*/ 0 w 797"/>
                <a:gd name="T51" fmla="*/ 0 h 424"/>
                <a:gd name="T52" fmla="*/ 0 w 797"/>
                <a:gd name="T53" fmla="*/ 0 h 42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797"/>
                <a:gd name="T82" fmla="*/ 0 h 424"/>
                <a:gd name="T83" fmla="*/ 797 w 797"/>
                <a:gd name="T84" fmla="*/ 424 h 42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797" h="424">
                  <a:moveTo>
                    <a:pt x="0" y="5"/>
                  </a:moveTo>
                  <a:lnTo>
                    <a:pt x="26" y="48"/>
                  </a:lnTo>
                  <a:lnTo>
                    <a:pt x="59" y="89"/>
                  </a:lnTo>
                  <a:lnTo>
                    <a:pt x="98" y="126"/>
                  </a:lnTo>
                  <a:lnTo>
                    <a:pt x="138" y="160"/>
                  </a:lnTo>
                  <a:lnTo>
                    <a:pt x="186" y="192"/>
                  </a:lnTo>
                  <a:lnTo>
                    <a:pt x="237" y="221"/>
                  </a:lnTo>
                  <a:lnTo>
                    <a:pt x="288" y="245"/>
                  </a:lnTo>
                  <a:lnTo>
                    <a:pt x="342" y="272"/>
                  </a:lnTo>
                  <a:lnTo>
                    <a:pt x="455" y="315"/>
                  </a:lnTo>
                  <a:lnTo>
                    <a:pt x="572" y="354"/>
                  </a:lnTo>
                  <a:lnTo>
                    <a:pt x="684" y="389"/>
                  </a:lnTo>
                  <a:lnTo>
                    <a:pt x="793" y="424"/>
                  </a:lnTo>
                  <a:lnTo>
                    <a:pt x="797" y="413"/>
                  </a:lnTo>
                  <a:lnTo>
                    <a:pt x="691" y="378"/>
                  </a:lnTo>
                  <a:lnTo>
                    <a:pt x="579" y="343"/>
                  </a:lnTo>
                  <a:lnTo>
                    <a:pt x="463" y="304"/>
                  </a:lnTo>
                  <a:lnTo>
                    <a:pt x="349" y="262"/>
                  </a:lnTo>
                  <a:lnTo>
                    <a:pt x="295" y="238"/>
                  </a:lnTo>
                  <a:lnTo>
                    <a:pt x="244" y="210"/>
                  </a:lnTo>
                  <a:lnTo>
                    <a:pt x="197" y="184"/>
                  </a:lnTo>
                  <a:lnTo>
                    <a:pt x="149" y="152"/>
                  </a:lnTo>
                  <a:lnTo>
                    <a:pt x="109" y="120"/>
                  </a:lnTo>
                  <a:lnTo>
                    <a:pt x="73" y="83"/>
                  </a:lnTo>
                  <a:lnTo>
                    <a:pt x="40" y="43"/>
                  </a:lnTo>
                  <a:lnTo>
                    <a:pt x="14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83" name="Freeform 66"/>
            <p:cNvSpPr>
              <a:spLocks/>
            </p:cNvSpPr>
            <p:nvPr/>
          </p:nvSpPr>
          <p:spPr bwMode="auto">
            <a:xfrm>
              <a:off x="2297" y="2154"/>
              <a:ext cx="84" cy="111"/>
            </a:xfrm>
            <a:custGeom>
              <a:avLst/>
              <a:gdLst>
                <a:gd name="T0" fmla="*/ 0 w 505"/>
                <a:gd name="T1" fmla="*/ 0 h 442"/>
                <a:gd name="T2" fmla="*/ 0 w 505"/>
                <a:gd name="T3" fmla="*/ 0 h 442"/>
                <a:gd name="T4" fmla="*/ 0 w 505"/>
                <a:gd name="T5" fmla="*/ 0 h 442"/>
                <a:gd name="T6" fmla="*/ 0 w 505"/>
                <a:gd name="T7" fmla="*/ 0 h 442"/>
                <a:gd name="T8" fmla="*/ 0 w 505"/>
                <a:gd name="T9" fmla="*/ 0 h 442"/>
                <a:gd name="T10" fmla="*/ 0 w 505"/>
                <a:gd name="T11" fmla="*/ 0 h 442"/>
                <a:gd name="T12" fmla="*/ 0 w 505"/>
                <a:gd name="T13" fmla="*/ 1 h 442"/>
                <a:gd name="T14" fmla="*/ 0 w 505"/>
                <a:gd name="T15" fmla="*/ 1 h 442"/>
                <a:gd name="T16" fmla="*/ 0 w 505"/>
                <a:gd name="T17" fmla="*/ 1 h 442"/>
                <a:gd name="T18" fmla="*/ 0 w 505"/>
                <a:gd name="T19" fmla="*/ 1 h 442"/>
                <a:gd name="T20" fmla="*/ 0 w 505"/>
                <a:gd name="T21" fmla="*/ 2 h 442"/>
                <a:gd name="T22" fmla="*/ 0 w 505"/>
                <a:gd name="T23" fmla="*/ 2 h 442"/>
                <a:gd name="T24" fmla="*/ 0 w 505"/>
                <a:gd name="T25" fmla="*/ 2 h 442"/>
                <a:gd name="T26" fmla="*/ 0 w 505"/>
                <a:gd name="T27" fmla="*/ 2 h 442"/>
                <a:gd name="T28" fmla="*/ 0 w 505"/>
                <a:gd name="T29" fmla="*/ 2 h 442"/>
                <a:gd name="T30" fmla="*/ 0 w 505"/>
                <a:gd name="T31" fmla="*/ 2 h 442"/>
                <a:gd name="T32" fmla="*/ 0 w 505"/>
                <a:gd name="T33" fmla="*/ 2 h 442"/>
                <a:gd name="T34" fmla="*/ 0 w 505"/>
                <a:gd name="T35" fmla="*/ 2 h 442"/>
                <a:gd name="T36" fmla="*/ 0 w 505"/>
                <a:gd name="T37" fmla="*/ 1 h 442"/>
                <a:gd name="T38" fmla="*/ 0 w 505"/>
                <a:gd name="T39" fmla="*/ 1 h 442"/>
                <a:gd name="T40" fmla="*/ 0 w 505"/>
                <a:gd name="T41" fmla="*/ 1 h 442"/>
                <a:gd name="T42" fmla="*/ 0 w 505"/>
                <a:gd name="T43" fmla="*/ 1 h 442"/>
                <a:gd name="T44" fmla="*/ 0 w 505"/>
                <a:gd name="T45" fmla="*/ 0 h 442"/>
                <a:gd name="T46" fmla="*/ 0 w 505"/>
                <a:gd name="T47" fmla="*/ 0 h 442"/>
                <a:gd name="T48" fmla="*/ 0 w 505"/>
                <a:gd name="T49" fmla="*/ 0 h 442"/>
                <a:gd name="T50" fmla="*/ 0 w 505"/>
                <a:gd name="T51" fmla="*/ 0 h 442"/>
                <a:gd name="T52" fmla="*/ 0 w 505"/>
                <a:gd name="T53" fmla="*/ 0 h 442"/>
                <a:gd name="T54" fmla="*/ 0 w 505"/>
                <a:gd name="T55" fmla="*/ 0 h 442"/>
                <a:gd name="T56" fmla="*/ 0 w 505"/>
                <a:gd name="T57" fmla="*/ 0 h 442"/>
                <a:gd name="T58" fmla="*/ 0 w 505"/>
                <a:gd name="T59" fmla="*/ 0 h 442"/>
                <a:gd name="T60" fmla="*/ 0 w 505"/>
                <a:gd name="T61" fmla="*/ 0 h 442"/>
                <a:gd name="T62" fmla="*/ 0 w 505"/>
                <a:gd name="T63" fmla="*/ 0 h 442"/>
                <a:gd name="T64" fmla="*/ 0 w 505"/>
                <a:gd name="T65" fmla="*/ 0 h 442"/>
                <a:gd name="T66" fmla="*/ 0 w 505"/>
                <a:gd name="T67" fmla="*/ 0 h 44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05"/>
                <a:gd name="T103" fmla="*/ 0 h 442"/>
                <a:gd name="T104" fmla="*/ 505 w 505"/>
                <a:gd name="T105" fmla="*/ 442 h 44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05" h="442">
                  <a:moveTo>
                    <a:pt x="14" y="5"/>
                  </a:moveTo>
                  <a:lnTo>
                    <a:pt x="4" y="7"/>
                  </a:lnTo>
                  <a:lnTo>
                    <a:pt x="35" y="22"/>
                  </a:lnTo>
                  <a:lnTo>
                    <a:pt x="69" y="40"/>
                  </a:lnTo>
                  <a:lnTo>
                    <a:pt x="102" y="59"/>
                  </a:lnTo>
                  <a:lnTo>
                    <a:pt x="137" y="82"/>
                  </a:lnTo>
                  <a:lnTo>
                    <a:pt x="211" y="136"/>
                  </a:lnTo>
                  <a:lnTo>
                    <a:pt x="280" y="195"/>
                  </a:lnTo>
                  <a:lnTo>
                    <a:pt x="349" y="258"/>
                  </a:lnTo>
                  <a:lnTo>
                    <a:pt x="408" y="322"/>
                  </a:lnTo>
                  <a:lnTo>
                    <a:pt x="432" y="355"/>
                  </a:lnTo>
                  <a:lnTo>
                    <a:pt x="455" y="384"/>
                  </a:lnTo>
                  <a:lnTo>
                    <a:pt x="477" y="413"/>
                  </a:lnTo>
                  <a:lnTo>
                    <a:pt x="491" y="442"/>
                  </a:lnTo>
                  <a:lnTo>
                    <a:pt x="505" y="437"/>
                  </a:lnTo>
                  <a:lnTo>
                    <a:pt x="488" y="410"/>
                  </a:lnTo>
                  <a:lnTo>
                    <a:pt x="469" y="381"/>
                  </a:lnTo>
                  <a:lnTo>
                    <a:pt x="448" y="349"/>
                  </a:lnTo>
                  <a:lnTo>
                    <a:pt x="418" y="317"/>
                  </a:lnTo>
                  <a:lnTo>
                    <a:pt x="360" y="253"/>
                  </a:lnTo>
                  <a:lnTo>
                    <a:pt x="291" y="189"/>
                  </a:lnTo>
                  <a:lnTo>
                    <a:pt x="222" y="128"/>
                  </a:lnTo>
                  <a:lnTo>
                    <a:pt x="149" y="75"/>
                  </a:lnTo>
                  <a:lnTo>
                    <a:pt x="113" y="51"/>
                  </a:lnTo>
                  <a:lnTo>
                    <a:pt x="76" y="31"/>
                  </a:lnTo>
                  <a:lnTo>
                    <a:pt x="44" y="13"/>
                  </a:lnTo>
                  <a:lnTo>
                    <a:pt x="11" y="0"/>
                  </a:lnTo>
                  <a:lnTo>
                    <a:pt x="0" y="3"/>
                  </a:lnTo>
                  <a:lnTo>
                    <a:pt x="11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4" y="7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84" name="Freeform 67"/>
            <p:cNvSpPr>
              <a:spLocks/>
            </p:cNvSpPr>
            <p:nvPr/>
          </p:nvSpPr>
          <p:spPr bwMode="auto">
            <a:xfrm>
              <a:off x="1852" y="2191"/>
              <a:ext cx="191" cy="506"/>
            </a:xfrm>
            <a:custGeom>
              <a:avLst/>
              <a:gdLst>
                <a:gd name="T0" fmla="*/ 0 w 1147"/>
                <a:gd name="T1" fmla="*/ 8 h 2024"/>
                <a:gd name="T2" fmla="*/ 0 w 1147"/>
                <a:gd name="T3" fmla="*/ 8 h 2024"/>
                <a:gd name="T4" fmla="*/ 0 w 1147"/>
                <a:gd name="T5" fmla="*/ 7 h 2024"/>
                <a:gd name="T6" fmla="*/ 0 w 1147"/>
                <a:gd name="T7" fmla="*/ 7 h 2024"/>
                <a:gd name="T8" fmla="*/ 0 w 1147"/>
                <a:gd name="T9" fmla="*/ 6 h 2024"/>
                <a:gd name="T10" fmla="*/ 0 w 1147"/>
                <a:gd name="T11" fmla="*/ 6 h 2024"/>
                <a:gd name="T12" fmla="*/ 0 w 1147"/>
                <a:gd name="T13" fmla="*/ 5 h 2024"/>
                <a:gd name="T14" fmla="*/ 0 w 1147"/>
                <a:gd name="T15" fmla="*/ 4 h 2024"/>
                <a:gd name="T16" fmla="*/ 1 w 1147"/>
                <a:gd name="T17" fmla="*/ 4 h 2024"/>
                <a:gd name="T18" fmla="*/ 1 w 1147"/>
                <a:gd name="T19" fmla="*/ 4 h 2024"/>
                <a:gd name="T20" fmla="*/ 1 w 1147"/>
                <a:gd name="T21" fmla="*/ 3 h 2024"/>
                <a:gd name="T22" fmla="*/ 1 w 1147"/>
                <a:gd name="T23" fmla="*/ 3 h 2024"/>
                <a:gd name="T24" fmla="*/ 1 w 1147"/>
                <a:gd name="T25" fmla="*/ 3 h 2024"/>
                <a:gd name="T26" fmla="*/ 1 w 1147"/>
                <a:gd name="T27" fmla="*/ 3 h 2024"/>
                <a:gd name="T28" fmla="*/ 1 w 1147"/>
                <a:gd name="T29" fmla="*/ 2 h 2024"/>
                <a:gd name="T30" fmla="*/ 1 w 1147"/>
                <a:gd name="T31" fmla="*/ 2 h 2024"/>
                <a:gd name="T32" fmla="*/ 1 w 1147"/>
                <a:gd name="T33" fmla="*/ 2 h 2024"/>
                <a:gd name="T34" fmla="*/ 1 w 1147"/>
                <a:gd name="T35" fmla="*/ 2 h 2024"/>
                <a:gd name="T36" fmla="*/ 1 w 1147"/>
                <a:gd name="T37" fmla="*/ 1 h 2024"/>
                <a:gd name="T38" fmla="*/ 1 w 1147"/>
                <a:gd name="T39" fmla="*/ 1 h 2024"/>
                <a:gd name="T40" fmla="*/ 1 w 1147"/>
                <a:gd name="T41" fmla="*/ 1 h 2024"/>
                <a:gd name="T42" fmla="*/ 1 w 1147"/>
                <a:gd name="T43" fmla="*/ 1 h 2024"/>
                <a:gd name="T44" fmla="*/ 1 w 1147"/>
                <a:gd name="T45" fmla="*/ 1 h 2024"/>
                <a:gd name="T46" fmla="*/ 1 w 1147"/>
                <a:gd name="T47" fmla="*/ 0 h 2024"/>
                <a:gd name="T48" fmla="*/ 1 w 1147"/>
                <a:gd name="T49" fmla="*/ 0 h 2024"/>
                <a:gd name="T50" fmla="*/ 1 w 1147"/>
                <a:gd name="T51" fmla="*/ 0 h 2024"/>
                <a:gd name="T52" fmla="*/ 1 w 1147"/>
                <a:gd name="T53" fmla="*/ 0 h 2024"/>
                <a:gd name="T54" fmla="*/ 1 w 1147"/>
                <a:gd name="T55" fmla="*/ 1 h 2024"/>
                <a:gd name="T56" fmla="*/ 1 w 1147"/>
                <a:gd name="T57" fmla="*/ 1 h 2024"/>
                <a:gd name="T58" fmla="*/ 1 w 1147"/>
                <a:gd name="T59" fmla="*/ 1 h 2024"/>
                <a:gd name="T60" fmla="*/ 1 w 1147"/>
                <a:gd name="T61" fmla="*/ 1 h 2024"/>
                <a:gd name="T62" fmla="*/ 1 w 1147"/>
                <a:gd name="T63" fmla="*/ 1 h 2024"/>
                <a:gd name="T64" fmla="*/ 1 w 1147"/>
                <a:gd name="T65" fmla="*/ 2 h 2024"/>
                <a:gd name="T66" fmla="*/ 1 w 1147"/>
                <a:gd name="T67" fmla="*/ 2 h 2024"/>
                <a:gd name="T68" fmla="*/ 1 w 1147"/>
                <a:gd name="T69" fmla="*/ 2 h 2024"/>
                <a:gd name="T70" fmla="*/ 1 w 1147"/>
                <a:gd name="T71" fmla="*/ 2 h 2024"/>
                <a:gd name="T72" fmla="*/ 1 w 1147"/>
                <a:gd name="T73" fmla="*/ 3 h 2024"/>
                <a:gd name="T74" fmla="*/ 1 w 1147"/>
                <a:gd name="T75" fmla="*/ 3 h 2024"/>
                <a:gd name="T76" fmla="*/ 1 w 1147"/>
                <a:gd name="T77" fmla="*/ 3 h 2024"/>
                <a:gd name="T78" fmla="*/ 1 w 1147"/>
                <a:gd name="T79" fmla="*/ 3 h 2024"/>
                <a:gd name="T80" fmla="*/ 1 w 1147"/>
                <a:gd name="T81" fmla="*/ 4 h 2024"/>
                <a:gd name="T82" fmla="*/ 1 w 1147"/>
                <a:gd name="T83" fmla="*/ 4 h 2024"/>
                <a:gd name="T84" fmla="*/ 0 w 1147"/>
                <a:gd name="T85" fmla="*/ 4 h 2024"/>
                <a:gd name="T86" fmla="*/ 0 w 1147"/>
                <a:gd name="T87" fmla="*/ 5 h 2024"/>
                <a:gd name="T88" fmla="*/ 0 w 1147"/>
                <a:gd name="T89" fmla="*/ 6 h 2024"/>
                <a:gd name="T90" fmla="*/ 0 w 1147"/>
                <a:gd name="T91" fmla="*/ 6 h 2024"/>
                <a:gd name="T92" fmla="*/ 0 w 1147"/>
                <a:gd name="T93" fmla="*/ 7 h 2024"/>
                <a:gd name="T94" fmla="*/ 0 w 1147"/>
                <a:gd name="T95" fmla="*/ 7 h 2024"/>
                <a:gd name="T96" fmla="*/ 0 w 1147"/>
                <a:gd name="T97" fmla="*/ 8 h 2024"/>
                <a:gd name="T98" fmla="*/ 0 w 1147"/>
                <a:gd name="T99" fmla="*/ 8 h 2024"/>
                <a:gd name="T100" fmla="*/ 0 w 1147"/>
                <a:gd name="T101" fmla="*/ 8 h 2024"/>
                <a:gd name="T102" fmla="*/ 0 w 1147"/>
                <a:gd name="T103" fmla="*/ 8 h 2024"/>
                <a:gd name="T104" fmla="*/ 0 w 1147"/>
                <a:gd name="T105" fmla="*/ 8 h 2024"/>
                <a:gd name="T106" fmla="*/ 0 w 1147"/>
                <a:gd name="T107" fmla="*/ 8 h 202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147"/>
                <a:gd name="T163" fmla="*/ 0 h 2024"/>
                <a:gd name="T164" fmla="*/ 1147 w 1147"/>
                <a:gd name="T165" fmla="*/ 2024 h 202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147" h="2024">
                  <a:moveTo>
                    <a:pt x="14" y="2020"/>
                  </a:moveTo>
                  <a:lnTo>
                    <a:pt x="124" y="1898"/>
                  </a:lnTo>
                  <a:lnTo>
                    <a:pt x="233" y="1770"/>
                  </a:lnTo>
                  <a:lnTo>
                    <a:pt x="346" y="1639"/>
                  </a:lnTo>
                  <a:lnTo>
                    <a:pt x="458" y="1509"/>
                  </a:lnTo>
                  <a:lnTo>
                    <a:pt x="572" y="1376"/>
                  </a:lnTo>
                  <a:lnTo>
                    <a:pt x="677" y="1240"/>
                  </a:lnTo>
                  <a:lnTo>
                    <a:pt x="775" y="1106"/>
                  </a:lnTo>
                  <a:lnTo>
                    <a:pt x="866" y="973"/>
                  </a:lnTo>
                  <a:lnTo>
                    <a:pt x="910" y="907"/>
                  </a:lnTo>
                  <a:lnTo>
                    <a:pt x="950" y="840"/>
                  </a:lnTo>
                  <a:lnTo>
                    <a:pt x="986" y="773"/>
                  </a:lnTo>
                  <a:lnTo>
                    <a:pt x="1019" y="710"/>
                  </a:lnTo>
                  <a:lnTo>
                    <a:pt x="1048" y="645"/>
                  </a:lnTo>
                  <a:lnTo>
                    <a:pt x="1078" y="581"/>
                  </a:lnTo>
                  <a:lnTo>
                    <a:pt x="1100" y="517"/>
                  </a:lnTo>
                  <a:lnTo>
                    <a:pt x="1118" y="456"/>
                  </a:lnTo>
                  <a:lnTo>
                    <a:pt x="1132" y="394"/>
                  </a:lnTo>
                  <a:lnTo>
                    <a:pt x="1140" y="333"/>
                  </a:lnTo>
                  <a:lnTo>
                    <a:pt x="1147" y="275"/>
                  </a:lnTo>
                  <a:lnTo>
                    <a:pt x="1147" y="219"/>
                  </a:lnTo>
                  <a:lnTo>
                    <a:pt x="1140" y="160"/>
                  </a:lnTo>
                  <a:lnTo>
                    <a:pt x="1128" y="107"/>
                  </a:lnTo>
                  <a:lnTo>
                    <a:pt x="1111" y="53"/>
                  </a:lnTo>
                  <a:lnTo>
                    <a:pt x="1088" y="0"/>
                  </a:lnTo>
                  <a:lnTo>
                    <a:pt x="1074" y="5"/>
                  </a:lnTo>
                  <a:lnTo>
                    <a:pt x="1095" y="55"/>
                  </a:lnTo>
                  <a:lnTo>
                    <a:pt x="1114" y="109"/>
                  </a:lnTo>
                  <a:lnTo>
                    <a:pt x="1125" y="162"/>
                  </a:lnTo>
                  <a:lnTo>
                    <a:pt x="1128" y="219"/>
                  </a:lnTo>
                  <a:lnTo>
                    <a:pt x="1132" y="275"/>
                  </a:lnTo>
                  <a:lnTo>
                    <a:pt x="1125" y="333"/>
                  </a:lnTo>
                  <a:lnTo>
                    <a:pt x="1118" y="392"/>
                  </a:lnTo>
                  <a:lnTo>
                    <a:pt x="1104" y="453"/>
                  </a:lnTo>
                  <a:lnTo>
                    <a:pt x="1085" y="515"/>
                  </a:lnTo>
                  <a:lnTo>
                    <a:pt x="1064" y="578"/>
                  </a:lnTo>
                  <a:lnTo>
                    <a:pt x="1033" y="640"/>
                  </a:lnTo>
                  <a:lnTo>
                    <a:pt x="1004" y="706"/>
                  </a:lnTo>
                  <a:lnTo>
                    <a:pt x="972" y="771"/>
                  </a:lnTo>
                  <a:lnTo>
                    <a:pt x="936" y="835"/>
                  </a:lnTo>
                  <a:lnTo>
                    <a:pt x="896" y="901"/>
                  </a:lnTo>
                  <a:lnTo>
                    <a:pt x="855" y="968"/>
                  </a:lnTo>
                  <a:lnTo>
                    <a:pt x="760" y="1102"/>
                  </a:lnTo>
                  <a:lnTo>
                    <a:pt x="662" y="1234"/>
                  </a:lnTo>
                  <a:lnTo>
                    <a:pt x="556" y="1367"/>
                  </a:lnTo>
                  <a:lnTo>
                    <a:pt x="447" y="1501"/>
                  </a:lnTo>
                  <a:lnTo>
                    <a:pt x="335" y="1634"/>
                  </a:lnTo>
                  <a:lnTo>
                    <a:pt x="223" y="1764"/>
                  </a:lnTo>
                  <a:lnTo>
                    <a:pt x="110" y="1890"/>
                  </a:lnTo>
                  <a:lnTo>
                    <a:pt x="0" y="2015"/>
                  </a:lnTo>
                  <a:lnTo>
                    <a:pt x="0" y="2018"/>
                  </a:lnTo>
                  <a:lnTo>
                    <a:pt x="3" y="2024"/>
                  </a:lnTo>
                  <a:lnTo>
                    <a:pt x="10" y="2024"/>
                  </a:lnTo>
                  <a:lnTo>
                    <a:pt x="14" y="202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85" name="Freeform 68"/>
            <p:cNvSpPr>
              <a:spLocks/>
            </p:cNvSpPr>
            <p:nvPr/>
          </p:nvSpPr>
          <p:spPr bwMode="auto">
            <a:xfrm>
              <a:off x="1826" y="2695"/>
              <a:ext cx="87" cy="188"/>
            </a:xfrm>
            <a:custGeom>
              <a:avLst/>
              <a:gdLst>
                <a:gd name="T0" fmla="*/ 0 w 524"/>
                <a:gd name="T1" fmla="*/ 3 h 750"/>
                <a:gd name="T2" fmla="*/ 0 w 524"/>
                <a:gd name="T3" fmla="*/ 3 h 750"/>
                <a:gd name="T4" fmla="*/ 0 w 524"/>
                <a:gd name="T5" fmla="*/ 3 h 750"/>
                <a:gd name="T6" fmla="*/ 0 w 524"/>
                <a:gd name="T7" fmla="*/ 3 h 750"/>
                <a:gd name="T8" fmla="*/ 0 w 524"/>
                <a:gd name="T9" fmla="*/ 3 h 750"/>
                <a:gd name="T10" fmla="*/ 0 w 524"/>
                <a:gd name="T11" fmla="*/ 2 h 750"/>
                <a:gd name="T12" fmla="*/ 0 w 524"/>
                <a:gd name="T13" fmla="*/ 2 h 750"/>
                <a:gd name="T14" fmla="*/ 0 w 524"/>
                <a:gd name="T15" fmla="*/ 2 h 750"/>
                <a:gd name="T16" fmla="*/ 0 w 524"/>
                <a:gd name="T17" fmla="*/ 2 h 750"/>
                <a:gd name="T18" fmla="*/ 0 w 524"/>
                <a:gd name="T19" fmla="*/ 2 h 750"/>
                <a:gd name="T20" fmla="*/ 0 w 524"/>
                <a:gd name="T21" fmla="*/ 2 h 750"/>
                <a:gd name="T22" fmla="*/ 0 w 524"/>
                <a:gd name="T23" fmla="*/ 1 h 750"/>
                <a:gd name="T24" fmla="*/ 0 w 524"/>
                <a:gd name="T25" fmla="*/ 1 h 750"/>
                <a:gd name="T26" fmla="*/ 0 w 524"/>
                <a:gd name="T27" fmla="*/ 1 h 750"/>
                <a:gd name="T28" fmla="*/ 0 w 524"/>
                <a:gd name="T29" fmla="*/ 1 h 750"/>
                <a:gd name="T30" fmla="*/ 0 w 524"/>
                <a:gd name="T31" fmla="*/ 0 h 750"/>
                <a:gd name="T32" fmla="*/ 0 w 524"/>
                <a:gd name="T33" fmla="*/ 0 h 750"/>
                <a:gd name="T34" fmla="*/ 0 w 524"/>
                <a:gd name="T35" fmla="*/ 0 h 750"/>
                <a:gd name="T36" fmla="*/ 0 w 524"/>
                <a:gd name="T37" fmla="*/ 1 h 750"/>
                <a:gd name="T38" fmla="*/ 0 w 524"/>
                <a:gd name="T39" fmla="*/ 1 h 750"/>
                <a:gd name="T40" fmla="*/ 0 w 524"/>
                <a:gd name="T41" fmla="*/ 1 h 750"/>
                <a:gd name="T42" fmla="*/ 0 w 524"/>
                <a:gd name="T43" fmla="*/ 1 h 750"/>
                <a:gd name="T44" fmla="*/ 0 w 524"/>
                <a:gd name="T45" fmla="*/ 2 h 750"/>
                <a:gd name="T46" fmla="*/ 0 w 524"/>
                <a:gd name="T47" fmla="*/ 2 h 750"/>
                <a:gd name="T48" fmla="*/ 0 w 524"/>
                <a:gd name="T49" fmla="*/ 2 h 750"/>
                <a:gd name="T50" fmla="*/ 0 w 524"/>
                <a:gd name="T51" fmla="*/ 2 h 750"/>
                <a:gd name="T52" fmla="*/ 0 w 524"/>
                <a:gd name="T53" fmla="*/ 2 h 750"/>
                <a:gd name="T54" fmla="*/ 0 w 524"/>
                <a:gd name="T55" fmla="*/ 3 h 750"/>
                <a:gd name="T56" fmla="*/ 0 w 524"/>
                <a:gd name="T57" fmla="*/ 3 h 750"/>
                <a:gd name="T58" fmla="*/ 0 w 524"/>
                <a:gd name="T59" fmla="*/ 3 h 750"/>
                <a:gd name="T60" fmla="*/ 0 w 524"/>
                <a:gd name="T61" fmla="*/ 3 h 750"/>
                <a:gd name="T62" fmla="*/ 0 w 524"/>
                <a:gd name="T63" fmla="*/ 3 h 750"/>
                <a:gd name="T64" fmla="*/ 0 w 524"/>
                <a:gd name="T65" fmla="*/ 3 h 75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24"/>
                <a:gd name="T100" fmla="*/ 0 h 750"/>
                <a:gd name="T101" fmla="*/ 524 w 524"/>
                <a:gd name="T102" fmla="*/ 750 h 75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24" h="750">
                  <a:moveTo>
                    <a:pt x="524" y="739"/>
                  </a:moveTo>
                  <a:lnTo>
                    <a:pt x="480" y="730"/>
                  </a:lnTo>
                  <a:lnTo>
                    <a:pt x="439" y="723"/>
                  </a:lnTo>
                  <a:lnTo>
                    <a:pt x="400" y="712"/>
                  </a:lnTo>
                  <a:lnTo>
                    <a:pt x="363" y="702"/>
                  </a:lnTo>
                  <a:lnTo>
                    <a:pt x="327" y="688"/>
                  </a:lnTo>
                  <a:lnTo>
                    <a:pt x="291" y="675"/>
                  </a:lnTo>
                  <a:lnTo>
                    <a:pt x="258" y="662"/>
                  </a:lnTo>
                  <a:lnTo>
                    <a:pt x="229" y="645"/>
                  </a:lnTo>
                  <a:lnTo>
                    <a:pt x="199" y="629"/>
                  </a:lnTo>
                  <a:lnTo>
                    <a:pt x="170" y="611"/>
                  </a:lnTo>
                  <a:lnTo>
                    <a:pt x="145" y="592"/>
                  </a:lnTo>
                  <a:lnTo>
                    <a:pt x="123" y="574"/>
                  </a:lnTo>
                  <a:lnTo>
                    <a:pt x="102" y="553"/>
                  </a:lnTo>
                  <a:lnTo>
                    <a:pt x="83" y="531"/>
                  </a:lnTo>
                  <a:lnTo>
                    <a:pt x="65" y="509"/>
                  </a:lnTo>
                  <a:lnTo>
                    <a:pt x="51" y="485"/>
                  </a:lnTo>
                  <a:lnTo>
                    <a:pt x="40" y="461"/>
                  </a:lnTo>
                  <a:lnTo>
                    <a:pt x="28" y="437"/>
                  </a:lnTo>
                  <a:lnTo>
                    <a:pt x="21" y="411"/>
                  </a:lnTo>
                  <a:lnTo>
                    <a:pt x="18" y="384"/>
                  </a:lnTo>
                  <a:lnTo>
                    <a:pt x="14" y="358"/>
                  </a:lnTo>
                  <a:lnTo>
                    <a:pt x="14" y="329"/>
                  </a:lnTo>
                  <a:lnTo>
                    <a:pt x="18" y="299"/>
                  </a:lnTo>
                  <a:lnTo>
                    <a:pt x="21" y="270"/>
                  </a:lnTo>
                  <a:lnTo>
                    <a:pt x="28" y="240"/>
                  </a:lnTo>
                  <a:lnTo>
                    <a:pt x="40" y="209"/>
                  </a:lnTo>
                  <a:lnTo>
                    <a:pt x="54" y="176"/>
                  </a:lnTo>
                  <a:lnTo>
                    <a:pt x="73" y="145"/>
                  </a:lnTo>
                  <a:lnTo>
                    <a:pt x="90" y="110"/>
                  </a:lnTo>
                  <a:lnTo>
                    <a:pt x="116" y="75"/>
                  </a:lnTo>
                  <a:lnTo>
                    <a:pt x="142" y="40"/>
                  </a:lnTo>
                  <a:lnTo>
                    <a:pt x="170" y="5"/>
                  </a:lnTo>
                  <a:lnTo>
                    <a:pt x="156" y="0"/>
                  </a:lnTo>
                  <a:lnTo>
                    <a:pt x="127" y="35"/>
                  </a:lnTo>
                  <a:lnTo>
                    <a:pt x="102" y="70"/>
                  </a:lnTo>
                  <a:lnTo>
                    <a:pt x="80" y="104"/>
                  </a:lnTo>
                  <a:lnTo>
                    <a:pt x="58" y="139"/>
                  </a:lnTo>
                  <a:lnTo>
                    <a:pt x="40" y="171"/>
                  </a:lnTo>
                  <a:lnTo>
                    <a:pt x="25" y="206"/>
                  </a:lnTo>
                  <a:lnTo>
                    <a:pt x="14" y="237"/>
                  </a:lnTo>
                  <a:lnTo>
                    <a:pt x="7" y="268"/>
                  </a:lnTo>
                  <a:lnTo>
                    <a:pt x="0" y="299"/>
                  </a:lnTo>
                  <a:lnTo>
                    <a:pt x="0" y="329"/>
                  </a:lnTo>
                  <a:lnTo>
                    <a:pt x="0" y="358"/>
                  </a:lnTo>
                  <a:lnTo>
                    <a:pt x="0" y="384"/>
                  </a:lnTo>
                  <a:lnTo>
                    <a:pt x="7" y="414"/>
                  </a:lnTo>
                  <a:lnTo>
                    <a:pt x="14" y="440"/>
                  </a:lnTo>
                  <a:lnTo>
                    <a:pt x="25" y="465"/>
                  </a:lnTo>
                  <a:lnTo>
                    <a:pt x="36" y="491"/>
                  </a:lnTo>
                  <a:lnTo>
                    <a:pt x="51" y="515"/>
                  </a:lnTo>
                  <a:lnTo>
                    <a:pt x="68" y="537"/>
                  </a:lnTo>
                  <a:lnTo>
                    <a:pt x="90" y="560"/>
                  </a:lnTo>
                  <a:lnTo>
                    <a:pt x="113" y="581"/>
                  </a:lnTo>
                  <a:lnTo>
                    <a:pt x="134" y="601"/>
                  </a:lnTo>
                  <a:lnTo>
                    <a:pt x="159" y="618"/>
                  </a:lnTo>
                  <a:lnTo>
                    <a:pt x="189" y="638"/>
                  </a:lnTo>
                  <a:lnTo>
                    <a:pt x="218" y="654"/>
                  </a:lnTo>
                  <a:lnTo>
                    <a:pt x="251" y="669"/>
                  </a:lnTo>
                  <a:lnTo>
                    <a:pt x="284" y="686"/>
                  </a:lnTo>
                  <a:lnTo>
                    <a:pt x="320" y="699"/>
                  </a:lnTo>
                  <a:lnTo>
                    <a:pt x="356" y="712"/>
                  </a:lnTo>
                  <a:lnTo>
                    <a:pt x="396" y="723"/>
                  </a:lnTo>
                  <a:lnTo>
                    <a:pt x="436" y="734"/>
                  </a:lnTo>
                  <a:lnTo>
                    <a:pt x="476" y="741"/>
                  </a:lnTo>
                  <a:lnTo>
                    <a:pt x="520" y="750"/>
                  </a:lnTo>
                  <a:lnTo>
                    <a:pt x="524" y="73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86" name="Freeform 69"/>
            <p:cNvSpPr>
              <a:spLocks/>
            </p:cNvSpPr>
            <p:nvPr/>
          </p:nvSpPr>
          <p:spPr bwMode="auto">
            <a:xfrm>
              <a:off x="1912" y="2844"/>
              <a:ext cx="308" cy="41"/>
            </a:xfrm>
            <a:custGeom>
              <a:avLst/>
              <a:gdLst>
                <a:gd name="T0" fmla="*/ 1 w 1849"/>
                <a:gd name="T1" fmla="*/ 0 h 167"/>
                <a:gd name="T2" fmla="*/ 1 w 1849"/>
                <a:gd name="T3" fmla="*/ 0 h 167"/>
                <a:gd name="T4" fmla="*/ 1 w 1849"/>
                <a:gd name="T5" fmla="*/ 0 h 167"/>
                <a:gd name="T6" fmla="*/ 1 w 1849"/>
                <a:gd name="T7" fmla="*/ 0 h 167"/>
                <a:gd name="T8" fmla="*/ 1 w 1849"/>
                <a:gd name="T9" fmla="*/ 0 h 167"/>
                <a:gd name="T10" fmla="*/ 1 w 1849"/>
                <a:gd name="T11" fmla="*/ 0 h 167"/>
                <a:gd name="T12" fmla="*/ 1 w 1849"/>
                <a:gd name="T13" fmla="*/ 0 h 167"/>
                <a:gd name="T14" fmla="*/ 1 w 1849"/>
                <a:gd name="T15" fmla="*/ 0 h 167"/>
                <a:gd name="T16" fmla="*/ 0 w 1849"/>
                <a:gd name="T17" fmla="*/ 0 h 167"/>
                <a:gd name="T18" fmla="*/ 0 w 1849"/>
                <a:gd name="T19" fmla="*/ 0 h 167"/>
                <a:gd name="T20" fmla="*/ 0 w 1849"/>
                <a:gd name="T21" fmla="*/ 0 h 167"/>
                <a:gd name="T22" fmla="*/ 0 w 1849"/>
                <a:gd name="T23" fmla="*/ 0 h 167"/>
                <a:gd name="T24" fmla="*/ 0 w 1849"/>
                <a:gd name="T25" fmla="*/ 0 h 167"/>
                <a:gd name="T26" fmla="*/ 0 w 1849"/>
                <a:gd name="T27" fmla="*/ 0 h 167"/>
                <a:gd name="T28" fmla="*/ 0 w 1849"/>
                <a:gd name="T29" fmla="*/ 0 h 167"/>
                <a:gd name="T30" fmla="*/ 0 w 1849"/>
                <a:gd name="T31" fmla="*/ 0 h 167"/>
                <a:gd name="T32" fmla="*/ 0 w 1849"/>
                <a:gd name="T33" fmla="*/ 0 h 167"/>
                <a:gd name="T34" fmla="*/ 0 w 1849"/>
                <a:gd name="T35" fmla="*/ 0 h 167"/>
                <a:gd name="T36" fmla="*/ 0 w 1849"/>
                <a:gd name="T37" fmla="*/ 0 h 167"/>
                <a:gd name="T38" fmla="*/ 0 w 1849"/>
                <a:gd name="T39" fmla="*/ 0 h 167"/>
                <a:gd name="T40" fmla="*/ 0 w 1849"/>
                <a:gd name="T41" fmla="*/ 0 h 167"/>
                <a:gd name="T42" fmla="*/ 0 w 1849"/>
                <a:gd name="T43" fmla="*/ 0 h 167"/>
                <a:gd name="T44" fmla="*/ 0 w 1849"/>
                <a:gd name="T45" fmla="*/ 0 h 167"/>
                <a:gd name="T46" fmla="*/ 0 w 1849"/>
                <a:gd name="T47" fmla="*/ 0 h 167"/>
                <a:gd name="T48" fmla="*/ 0 w 1849"/>
                <a:gd name="T49" fmla="*/ 0 h 167"/>
                <a:gd name="T50" fmla="*/ 0 w 1849"/>
                <a:gd name="T51" fmla="*/ 0 h 167"/>
                <a:gd name="T52" fmla="*/ 1 w 1849"/>
                <a:gd name="T53" fmla="*/ 0 h 167"/>
                <a:gd name="T54" fmla="*/ 1 w 1849"/>
                <a:gd name="T55" fmla="*/ 0 h 167"/>
                <a:gd name="T56" fmla="*/ 1 w 1849"/>
                <a:gd name="T57" fmla="*/ 0 h 167"/>
                <a:gd name="T58" fmla="*/ 1 w 1849"/>
                <a:gd name="T59" fmla="*/ 0 h 167"/>
                <a:gd name="T60" fmla="*/ 1 w 1849"/>
                <a:gd name="T61" fmla="*/ 0 h 167"/>
                <a:gd name="T62" fmla="*/ 1 w 1849"/>
                <a:gd name="T63" fmla="*/ 0 h 167"/>
                <a:gd name="T64" fmla="*/ 1 w 1849"/>
                <a:gd name="T65" fmla="*/ 0 h 167"/>
                <a:gd name="T66" fmla="*/ 1 w 1849"/>
                <a:gd name="T67" fmla="*/ 0 h 167"/>
                <a:gd name="T68" fmla="*/ 1 w 1849"/>
                <a:gd name="T69" fmla="*/ 0 h 16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849"/>
                <a:gd name="T106" fmla="*/ 0 h 167"/>
                <a:gd name="T107" fmla="*/ 1849 w 1849"/>
                <a:gd name="T108" fmla="*/ 167 h 16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849" h="167">
                  <a:moveTo>
                    <a:pt x="1849" y="0"/>
                  </a:moveTo>
                  <a:lnTo>
                    <a:pt x="1773" y="0"/>
                  </a:lnTo>
                  <a:lnTo>
                    <a:pt x="1685" y="4"/>
                  </a:lnTo>
                  <a:lnTo>
                    <a:pt x="1579" y="15"/>
                  </a:lnTo>
                  <a:lnTo>
                    <a:pt x="1464" y="26"/>
                  </a:lnTo>
                  <a:lnTo>
                    <a:pt x="1201" y="57"/>
                  </a:lnTo>
                  <a:lnTo>
                    <a:pt x="921" y="89"/>
                  </a:lnTo>
                  <a:lnTo>
                    <a:pt x="779" y="106"/>
                  </a:lnTo>
                  <a:lnTo>
                    <a:pt x="640" y="122"/>
                  </a:lnTo>
                  <a:lnTo>
                    <a:pt x="510" y="135"/>
                  </a:lnTo>
                  <a:lnTo>
                    <a:pt x="382" y="146"/>
                  </a:lnTo>
                  <a:lnTo>
                    <a:pt x="266" y="151"/>
                  </a:lnTo>
                  <a:lnTo>
                    <a:pt x="164" y="154"/>
                  </a:lnTo>
                  <a:lnTo>
                    <a:pt x="116" y="154"/>
                  </a:lnTo>
                  <a:lnTo>
                    <a:pt x="73" y="154"/>
                  </a:lnTo>
                  <a:lnTo>
                    <a:pt x="37" y="151"/>
                  </a:lnTo>
                  <a:lnTo>
                    <a:pt x="4" y="146"/>
                  </a:lnTo>
                  <a:lnTo>
                    <a:pt x="0" y="157"/>
                  </a:lnTo>
                  <a:lnTo>
                    <a:pt x="33" y="161"/>
                  </a:lnTo>
                  <a:lnTo>
                    <a:pt x="73" y="165"/>
                  </a:lnTo>
                  <a:lnTo>
                    <a:pt x="116" y="167"/>
                  </a:lnTo>
                  <a:lnTo>
                    <a:pt x="164" y="167"/>
                  </a:lnTo>
                  <a:lnTo>
                    <a:pt x="266" y="161"/>
                  </a:lnTo>
                  <a:lnTo>
                    <a:pt x="382" y="157"/>
                  </a:lnTo>
                  <a:lnTo>
                    <a:pt x="510" y="146"/>
                  </a:lnTo>
                  <a:lnTo>
                    <a:pt x="645" y="133"/>
                  </a:lnTo>
                  <a:lnTo>
                    <a:pt x="783" y="117"/>
                  </a:lnTo>
                  <a:lnTo>
                    <a:pt x="925" y="100"/>
                  </a:lnTo>
                  <a:lnTo>
                    <a:pt x="1205" y="70"/>
                  </a:lnTo>
                  <a:lnTo>
                    <a:pt x="1464" y="37"/>
                  </a:lnTo>
                  <a:lnTo>
                    <a:pt x="1579" y="26"/>
                  </a:lnTo>
                  <a:lnTo>
                    <a:pt x="1685" y="19"/>
                  </a:lnTo>
                  <a:lnTo>
                    <a:pt x="1776" y="14"/>
                  </a:lnTo>
                  <a:lnTo>
                    <a:pt x="1849" y="11"/>
                  </a:lnTo>
                  <a:lnTo>
                    <a:pt x="1849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87" name="Freeform 70"/>
            <p:cNvSpPr>
              <a:spLocks/>
            </p:cNvSpPr>
            <p:nvPr/>
          </p:nvSpPr>
          <p:spPr bwMode="auto">
            <a:xfrm>
              <a:off x="2220" y="2784"/>
              <a:ext cx="106" cy="63"/>
            </a:xfrm>
            <a:custGeom>
              <a:avLst/>
              <a:gdLst>
                <a:gd name="T0" fmla="*/ 1 w 633"/>
                <a:gd name="T1" fmla="*/ 0 h 251"/>
                <a:gd name="T2" fmla="*/ 1 w 633"/>
                <a:gd name="T3" fmla="*/ 0 h 251"/>
                <a:gd name="T4" fmla="*/ 1 w 633"/>
                <a:gd name="T5" fmla="*/ 0 h 251"/>
                <a:gd name="T6" fmla="*/ 0 w 633"/>
                <a:gd name="T7" fmla="*/ 1 h 251"/>
                <a:gd name="T8" fmla="*/ 0 w 633"/>
                <a:gd name="T9" fmla="*/ 1 h 251"/>
                <a:gd name="T10" fmla="*/ 0 w 633"/>
                <a:gd name="T11" fmla="*/ 1 h 251"/>
                <a:gd name="T12" fmla="*/ 0 w 633"/>
                <a:gd name="T13" fmla="*/ 1 h 251"/>
                <a:gd name="T14" fmla="*/ 0 w 633"/>
                <a:gd name="T15" fmla="*/ 1 h 251"/>
                <a:gd name="T16" fmla="*/ 0 w 633"/>
                <a:gd name="T17" fmla="*/ 1 h 251"/>
                <a:gd name="T18" fmla="*/ 0 w 633"/>
                <a:gd name="T19" fmla="*/ 1 h 251"/>
                <a:gd name="T20" fmla="*/ 0 w 633"/>
                <a:gd name="T21" fmla="*/ 1 h 251"/>
                <a:gd name="T22" fmla="*/ 0 w 633"/>
                <a:gd name="T23" fmla="*/ 1 h 251"/>
                <a:gd name="T24" fmla="*/ 0 w 633"/>
                <a:gd name="T25" fmla="*/ 1 h 251"/>
                <a:gd name="T26" fmla="*/ 0 w 633"/>
                <a:gd name="T27" fmla="*/ 1 h 251"/>
                <a:gd name="T28" fmla="*/ 0 w 633"/>
                <a:gd name="T29" fmla="*/ 1 h 251"/>
                <a:gd name="T30" fmla="*/ 0 w 633"/>
                <a:gd name="T31" fmla="*/ 1 h 251"/>
                <a:gd name="T32" fmla="*/ 0 w 633"/>
                <a:gd name="T33" fmla="*/ 1 h 251"/>
                <a:gd name="T34" fmla="*/ 0 w 633"/>
                <a:gd name="T35" fmla="*/ 1 h 251"/>
                <a:gd name="T36" fmla="*/ 0 w 633"/>
                <a:gd name="T37" fmla="*/ 1 h 251"/>
                <a:gd name="T38" fmla="*/ 0 w 633"/>
                <a:gd name="T39" fmla="*/ 1 h 251"/>
                <a:gd name="T40" fmla="*/ 0 w 633"/>
                <a:gd name="T41" fmla="*/ 1 h 251"/>
                <a:gd name="T42" fmla="*/ 0 w 633"/>
                <a:gd name="T43" fmla="*/ 1 h 251"/>
                <a:gd name="T44" fmla="*/ 0 w 633"/>
                <a:gd name="T45" fmla="*/ 1 h 251"/>
                <a:gd name="T46" fmla="*/ 0 w 633"/>
                <a:gd name="T47" fmla="*/ 1 h 251"/>
                <a:gd name="T48" fmla="*/ 0 w 633"/>
                <a:gd name="T49" fmla="*/ 1 h 251"/>
                <a:gd name="T50" fmla="*/ 0 w 633"/>
                <a:gd name="T51" fmla="*/ 1 h 251"/>
                <a:gd name="T52" fmla="*/ 0 w 633"/>
                <a:gd name="T53" fmla="*/ 1 h 251"/>
                <a:gd name="T54" fmla="*/ 0 w 633"/>
                <a:gd name="T55" fmla="*/ 1 h 251"/>
                <a:gd name="T56" fmla="*/ 0 w 633"/>
                <a:gd name="T57" fmla="*/ 1 h 251"/>
                <a:gd name="T58" fmla="*/ 1 w 633"/>
                <a:gd name="T59" fmla="*/ 0 h 251"/>
                <a:gd name="T60" fmla="*/ 1 w 633"/>
                <a:gd name="T61" fmla="*/ 0 h 251"/>
                <a:gd name="T62" fmla="*/ 1 w 633"/>
                <a:gd name="T63" fmla="*/ 0 h 251"/>
                <a:gd name="T64" fmla="*/ 1 w 633"/>
                <a:gd name="T65" fmla="*/ 0 h 251"/>
                <a:gd name="T66" fmla="*/ 1 w 633"/>
                <a:gd name="T67" fmla="*/ 0 h 251"/>
                <a:gd name="T68" fmla="*/ 1 w 633"/>
                <a:gd name="T69" fmla="*/ 0 h 251"/>
                <a:gd name="T70" fmla="*/ 1 w 633"/>
                <a:gd name="T71" fmla="*/ 0 h 251"/>
                <a:gd name="T72" fmla="*/ 1 w 633"/>
                <a:gd name="T73" fmla="*/ 0 h 251"/>
                <a:gd name="T74" fmla="*/ 1 w 633"/>
                <a:gd name="T75" fmla="*/ 0 h 25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33"/>
                <a:gd name="T115" fmla="*/ 0 h 251"/>
                <a:gd name="T116" fmla="*/ 633 w 633"/>
                <a:gd name="T117" fmla="*/ 251 h 25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33" h="251">
                  <a:moveTo>
                    <a:pt x="633" y="8"/>
                  </a:moveTo>
                  <a:lnTo>
                    <a:pt x="618" y="3"/>
                  </a:lnTo>
                  <a:lnTo>
                    <a:pt x="549" y="56"/>
                  </a:lnTo>
                  <a:lnTo>
                    <a:pt x="484" y="104"/>
                  </a:lnTo>
                  <a:lnTo>
                    <a:pt x="454" y="125"/>
                  </a:lnTo>
                  <a:lnTo>
                    <a:pt x="423" y="147"/>
                  </a:lnTo>
                  <a:lnTo>
                    <a:pt x="392" y="165"/>
                  </a:lnTo>
                  <a:lnTo>
                    <a:pt x="361" y="182"/>
                  </a:lnTo>
                  <a:lnTo>
                    <a:pt x="328" y="195"/>
                  </a:lnTo>
                  <a:lnTo>
                    <a:pt x="290" y="208"/>
                  </a:lnTo>
                  <a:lnTo>
                    <a:pt x="251" y="219"/>
                  </a:lnTo>
                  <a:lnTo>
                    <a:pt x="211" y="226"/>
                  </a:lnTo>
                  <a:lnTo>
                    <a:pt x="164" y="232"/>
                  </a:lnTo>
                  <a:lnTo>
                    <a:pt x="112" y="237"/>
                  </a:lnTo>
                  <a:lnTo>
                    <a:pt x="59" y="237"/>
                  </a:lnTo>
                  <a:lnTo>
                    <a:pt x="0" y="237"/>
                  </a:lnTo>
                  <a:lnTo>
                    <a:pt x="0" y="248"/>
                  </a:lnTo>
                  <a:lnTo>
                    <a:pt x="59" y="251"/>
                  </a:lnTo>
                  <a:lnTo>
                    <a:pt x="117" y="248"/>
                  </a:lnTo>
                  <a:lnTo>
                    <a:pt x="167" y="242"/>
                  </a:lnTo>
                  <a:lnTo>
                    <a:pt x="214" y="237"/>
                  </a:lnTo>
                  <a:lnTo>
                    <a:pt x="254" y="229"/>
                  </a:lnTo>
                  <a:lnTo>
                    <a:pt x="295" y="219"/>
                  </a:lnTo>
                  <a:lnTo>
                    <a:pt x="335" y="205"/>
                  </a:lnTo>
                  <a:lnTo>
                    <a:pt x="368" y="189"/>
                  </a:lnTo>
                  <a:lnTo>
                    <a:pt x="401" y="173"/>
                  </a:lnTo>
                  <a:lnTo>
                    <a:pt x="433" y="154"/>
                  </a:lnTo>
                  <a:lnTo>
                    <a:pt x="466" y="136"/>
                  </a:lnTo>
                  <a:lnTo>
                    <a:pt x="494" y="112"/>
                  </a:lnTo>
                  <a:lnTo>
                    <a:pt x="561" y="64"/>
                  </a:lnTo>
                  <a:lnTo>
                    <a:pt x="630" y="11"/>
                  </a:lnTo>
                  <a:lnTo>
                    <a:pt x="618" y="5"/>
                  </a:lnTo>
                  <a:lnTo>
                    <a:pt x="630" y="11"/>
                  </a:lnTo>
                  <a:lnTo>
                    <a:pt x="633" y="5"/>
                  </a:lnTo>
                  <a:lnTo>
                    <a:pt x="630" y="3"/>
                  </a:lnTo>
                  <a:lnTo>
                    <a:pt x="627" y="0"/>
                  </a:lnTo>
                  <a:lnTo>
                    <a:pt x="618" y="3"/>
                  </a:lnTo>
                  <a:lnTo>
                    <a:pt x="633" y="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88" name="Freeform 71"/>
            <p:cNvSpPr>
              <a:spLocks/>
            </p:cNvSpPr>
            <p:nvPr/>
          </p:nvSpPr>
          <p:spPr bwMode="auto">
            <a:xfrm>
              <a:off x="2220" y="2785"/>
              <a:ext cx="106" cy="87"/>
            </a:xfrm>
            <a:custGeom>
              <a:avLst/>
              <a:gdLst>
                <a:gd name="T0" fmla="*/ 0 w 637"/>
                <a:gd name="T1" fmla="*/ 2 h 346"/>
                <a:gd name="T2" fmla="*/ 0 w 637"/>
                <a:gd name="T3" fmla="*/ 2 h 346"/>
                <a:gd name="T4" fmla="*/ 0 w 637"/>
                <a:gd name="T5" fmla="*/ 2 h 346"/>
                <a:gd name="T6" fmla="*/ 0 w 637"/>
                <a:gd name="T7" fmla="*/ 2 h 346"/>
                <a:gd name="T8" fmla="*/ 0 w 637"/>
                <a:gd name="T9" fmla="*/ 2 h 346"/>
                <a:gd name="T10" fmla="*/ 0 w 637"/>
                <a:gd name="T11" fmla="*/ 2 h 346"/>
                <a:gd name="T12" fmla="*/ 0 w 637"/>
                <a:gd name="T13" fmla="*/ 1 h 346"/>
                <a:gd name="T14" fmla="*/ 0 w 637"/>
                <a:gd name="T15" fmla="*/ 1 h 346"/>
                <a:gd name="T16" fmla="*/ 0 w 637"/>
                <a:gd name="T17" fmla="*/ 1 h 346"/>
                <a:gd name="T18" fmla="*/ 0 w 637"/>
                <a:gd name="T19" fmla="*/ 1 h 346"/>
                <a:gd name="T20" fmla="*/ 0 w 637"/>
                <a:gd name="T21" fmla="*/ 1 h 346"/>
                <a:gd name="T22" fmla="*/ 0 w 637"/>
                <a:gd name="T23" fmla="*/ 1 h 346"/>
                <a:gd name="T24" fmla="*/ 0 w 637"/>
                <a:gd name="T25" fmla="*/ 1 h 346"/>
                <a:gd name="T26" fmla="*/ 0 w 637"/>
                <a:gd name="T27" fmla="*/ 1 h 346"/>
                <a:gd name="T28" fmla="*/ 0 w 637"/>
                <a:gd name="T29" fmla="*/ 1 h 346"/>
                <a:gd name="T30" fmla="*/ 0 w 637"/>
                <a:gd name="T31" fmla="*/ 1 h 346"/>
                <a:gd name="T32" fmla="*/ 0 w 637"/>
                <a:gd name="T33" fmla="*/ 0 h 346"/>
                <a:gd name="T34" fmla="*/ 0 w 637"/>
                <a:gd name="T35" fmla="*/ 0 h 346"/>
                <a:gd name="T36" fmla="*/ 0 w 637"/>
                <a:gd name="T37" fmla="*/ 0 h 346"/>
                <a:gd name="T38" fmla="*/ 0 w 637"/>
                <a:gd name="T39" fmla="*/ 0 h 346"/>
                <a:gd name="T40" fmla="*/ 0 w 637"/>
                <a:gd name="T41" fmla="*/ 0 h 346"/>
                <a:gd name="T42" fmla="*/ 0 w 637"/>
                <a:gd name="T43" fmla="*/ 0 h 346"/>
                <a:gd name="T44" fmla="*/ 0 w 637"/>
                <a:gd name="T45" fmla="*/ 1 h 346"/>
                <a:gd name="T46" fmla="*/ 0 w 637"/>
                <a:gd name="T47" fmla="*/ 1 h 346"/>
                <a:gd name="T48" fmla="*/ 0 w 637"/>
                <a:gd name="T49" fmla="*/ 1 h 346"/>
                <a:gd name="T50" fmla="*/ 0 w 637"/>
                <a:gd name="T51" fmla="*/ 1 h 346"/>
                <a:gd name="T52" fmla="*/ 0 w 637"/>
                <a:gd name="T53" fmla="*/ 1 h 346"/>
                <a:gd name="T54" fmla="*/ 0 w 637"/>
                <a:gd name="T55" fmla="*/ 1 h 346"/>
                <a:gd name="T56" fmla="*/ 0 w 637"/>
                <a:gd name="T57" fmla="*/ 1 h 346"/>
                <a:gd name="T58" fmla="*/ 0 w 637"/>
                <a:gd name="T59" fmla="*/ 1 h 346"/>
                <a:gd name="T60" fmla="*/ 0 w 637"/>
                <a:gd name="T61" fmla="*/ 1 h 346"/>
                <a:gd name="T62" fmla="*/ 0 w 637"/>
                <a:gd name="T63" fmla="*/ 1 h 346"/>
                <a:gd name="T64" fmla="*/ 0 w 637"/>
                <a:gd name="T65" fmla="*/ 1 h 346"/>
                <a:gd name="T66" fmla="*/ 0 w 637"/>
                <a:gd name="T67" fmla="*/ 1 h 346"/>
                <a:gd name="T68" fmla="*/ 0 w 637"/>
                <a:gd name="T69" fmla="*/ 1 h 346"/>
                <a:gd name="T70" fmla="*/ 0 w 637"/>
                <a:gd name="T71" fmla="*/ 1 h 346"/>
                <a:gd name="T72" fmla="*/ 0 w 637"/>
                <a:gd name="T73" fmla="*/ 1 h 346"/>
                <a:gd name="T74" fmla="*/ 0 w 637"/>
                <a:gd name="T75" fmla="*/ 1 h 346"/>
                <a:gd name="T76" fmla="*/ 0 w 637"/>
                <a:gd name="T77" fmla="*/ 2 h 34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637"/>
                <a:gd name="T118" fmla="*/ 0 h 346"/>
                <a:gd name="T119" fmla="*/ 637 w 637"/>
                <a:gd name="T120" fmla="*/ 346 h 34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637" h="346">
                  <a:moveTo>
                    <a:pt x="0" y="342"/>
                  </a:moveTo>
                  <a:lnTo>
                    <a:pt x="19" y="344"/>
                  </a:lnTo>
                  <a:lnTo>
                    <a:pt x="40" y="346"/>
                  </a:lnTo>
                  <a:lnTo>
                    <a:pt x="59" y="346"/>
                  </a:lnTo>
                  <a:lnTo>
                    <a:pt x="80" y="346"/>
                  </a:lnTo>
                  <a:lnTo>
                    <a:pt x="128" y="342"/>
                  </a:lnTo>
                  <a:lnTo>
                    <a:pt x="175" y="333"/>
                  </a:lnTo>
                  <a:lnTo>
                    <a:pt x="223" y="320"/>
                  </a:lnTo>
                  <a:lnTo>
                    <a:pt x="273" y="302"/>
                  </a:lnTo>
                  <a:lnTo>
                    <a:pt x="320" y="280"/>
                  </a:lnTo>
                  <a:lnTo>
                    <a:pt x="372" y="256"/>
                  </a:lnTo>
                  <a:lnTo>
                    <a:pt x="419" y="227"/>
                  </a:lnTo>
                  <a:lnTo>
                    <a:pt x="463" y="197"/>
                  </a:lnTo>
                  <a:lnTo>
                    <a:pt x="507" y="168"/>
                  </a:lnTo>
                  <a:lnTo>
                    <a:pt x="543" y="136"/>
                  </a:lnTo>
                  <a:lnTo>
                    <a:pt x="576" y="101"/>
                  </a:lnTo>
                  <a:lnTo>
                    <a:pt x="600" y="70"/>
                  </a:lnTo>
                  <a:lnTo>
                    <a:pt x="622" y="35"/>
                  </a:lnTo>
                  <a:lnTo>
                    <a:pt x="637" y="3"/>
                  </a:lnTo>
                  <a:lnTo>
                    <a:pt x="622" y="0"/>
                  </a:lnTo>
                  <a:lnTo>
                    <a:pt x="608" y="32"/>
                  </a:lnTo>
                  <a:lnTo>
                    <a:pt x="590" y="64"/>
                  </a:lnTo>
                  <a:lnTo>
                    <a:pt x="560" y="96"/>
                  </a:lnTo>
                  <a:lnTo>
                    <a:pt x="532" y="129"/>
                  </a:lnTo>
                  <a:lnTo>
                    <a:pt x="495" y="160"/>
                  </a:lnTo>
                  <a:lnTo>
                    <a:pt x="451" y="190"/>
                  </a:lnTo>
                  <a:lnTo>
                    <a:pt x="408" y="219"/>
                  </a:lnTo>
                  <a:lnTo>
                    <a:pt x="361" y="246"/>
                  </a:lnTo>
                  <a:lnTo>
                    <a:pt x="313" y="269"/>
                  </a:lnTo>
                  <a:lnTo>
                    <a:pt x="266" y="291"/>
                  </a:lnTo>
                  <a:lnTo>
                    <a:pt x="215" y="309"/>
                  </a:lnTo>
                  <a:lnTo>
                    <a:pt x="168" y="322"/>
                  </a:lnTo>
                  <a:lnTo>
                    <a:pt x="125" y="331"/>
                  </a:lnTo>
                  <a:lnTo>
                    <a:pt x="80" y="337"/>
                  </a:lnTo>
                  <a:lnTo>
                    <a:pt x="59" y="337"/>
                  </a:lnTo>
                  <a:lnTo>
                    <a:pt x="40" y="337"/>
                  </a:lnTo>
                  <a:lnTo>
                    <a:pt x="23" y="333"/>
                  </a:lnTo>
                  <a:lnTo>
                    <a:pt x="7" y="331"/>
                  </a:lnTo>
                  <a:lnTo>
                    <a:pt x="0" y="34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89" name="Freeform 72"/>
            <p:cNvSpPr>
              <a:spLocks/>
            </p:cNvSpPr>
            <p:nvPr/>
          </p:nvSpPr>
          <p:spPr bwMode="auto">
            <a:xfrm>
              <a:off x="2100" y="2863"/>
              <a:ext cx="121" cy="24"/>
            </a:xfrm>
            <a:custGeom>
              <a:avLst/>
              <a:gdLst>
                <a:gd name="T0" fmla="*/ 0 w 727"/>
                <a:gd name="T1" fmla="*/ 0 h 96"/>
                <a:gd name="T2" fmla="*/ 0 w 727"/>
                <a:gd name="T3" fmla="*/ 1 h 96"/>
                <a:gd name="T4" fmla="*/ 0 w 727"/>
                <a:gd name="T5" fmla="*/ 0 h 96"/>
                <a:gd name="T6" fmla="*/ 0 w 727"/>
                <a:gd name="T7" fmla="*/ 0 h 96"/>
                <a:gd name="T8" fmla="*/ 0 w 727"/>
                <a:gd name="T9" fmla="*/ 0 h 96"/>
                <a:gd name="T10" fmla="*/ 0 w 727"/>
                <a:gd name="T11" fmla="*/ 0 h 96"/>
                <a:gd name="T12" fmla="*/ 0 w 727"/>
                <a:gd name="T13" fmla="*/ 0 h 96"/>
                <a:gd name="T14" fmla="*/ 0 w 727"/>
                <a:gd name="T15" fmla="*/ 0 h 96"/>
                <a:gd name="T16" fmla="*/ 0 w 727"/>
                <a:gd name="T17" fmla="*/ 0 h 96"/>
                <a:gd name="T18" fmla="*/ 0 w 727"/>
                <a:gd name="T19" fmla="*/ 0 h 96"/>
                <a:gd name="T20" fmla="*/ 0 w 727"/>
                <a:gd name="T21" fmla="*/ 0 h 96"/>
                <a:gd name="T22" fmla="*/ 0 w 727"/>
                <a:gd name="T23" fmla="*/ 0 h 96"/>
                <a:gd name="T24" fmla="*/ 0 w 727"/>
                <a:gd name="T25" fmla="*/ 0 h 96"/>
                <a:gd name="T26" fmla="*/ 0 w 727"/>
                <a:gd name="T27" fmla="*/ 0 h 96"/>
                <a:gd name="T28" fmla="*/ 0 w 727"/>
                <a:gd name="T29" fmla="*/ 0 h 96"/>
                <a:gd name="T30" fmla="*/ 0 w 727"/>
                <a:gd name="T31" fmla="*/ 0 h 96"/>
                <a:gd name="T32" fmla="*/ 0 w 727"/>
                <a:gd name="T33" fmla="*/ 0 h 96"/>
                <a:gd name="T34" fmla="*/ 0 w 727"/>
                <a:gd name="T35" fmla="*/ 0 h 96"/>
                <a:gd name="T36" fmla="*/ 0 w 727"/>
                <a:gd name="T37" fmla="*/ 0 h 96"/>
                <a:gd name="T38" fmla="*/ 0 w 727"/>
                <a:gd name="T39" fmla="*/ 0 h 96"/>
                <a:gd name="T40" fmla="*/ 0 w 727"/>
                <a:gd name="T41" fmla="*/ 0 h 96"/>
                <a:gd name="T42" fmla="*/ 0 w 727"/>
                <a:gd name="T43" fmla="*/ 0 h 96"/>
                <a:gd name="T44" fmla="*/ 0 w 727"/>
                <a:gd name="T45" fmla="*/ 0 h 96"/>
                <a:gd name="T46" fmla="*/ 0 w 727"/>
                <a:gd name="T47" fmla="*/ 0 h 96"/>
                <a:gd name="T48" fmla="*/ 0 w 727"/>
                <a:gd name="T49" fmla="*/ 0 h 96"/>
                <a:gd name="T50" fmla="*/ 0 w 727"/>
                <a:gd name="T51" fmla="*/ 0 h 96"/>
                <a:gd name="T52" fmla="*/ 0 w 727"/>
                <a:gd name="T53" fmla="*/ 1 h 96"/>
                <a:gd name="T54" fmla="*/ 0 w 727"/>
                <a:gd name="T55" fmla="*/ 1 h 96"/>
                <a:gd name="T56" fmla="*/ 0 w 727"/>
                <a:gd name="T57" fmla="*/ 1 h 96"/>
                <a:gd name="T58" fmla="*/ 0 w 727"/>
                <a:gd name="T59" fmla="*/ 1 h 96"/>
                <a:gd name="T60" fmla="*/ 0 w 727"/>
                <a:gd name="T61" fmla="*/ 1 h 96"/>
                <a:gd name="T62" fmla="*/ 0 w 727"/>
                <a:gd name="T63" fmla="*/ 1 h 96"/>
                <a:gd name="T64" fmla="*/ 0 w 727"/>
                <a:gd name="T65" fmla="*/ 1 h 96"/>
                <a:gd name="T66" fmla="*/ 0 w 727"/>
                <a:gd name="T67" fmla="*/ 0 h 9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27"/>
                <a:gd name="T103" fmla="*/ 0 h 96"/>
                <a:gd name="T104" fmla="*/ 727 w 727"/>
                <a:gd name="T105" fmla="*/ 96 h 9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27" h="96">
                  <a:moveTo>
                    <a:pt x="10" y="85"/>
                  </a:moveTo>
                  <a:lnTo>
                    <a:pt x="10" y="96"/>
                  </a:lnTo>
                  <a:lnTo>
                    <a:pt x="80" y="75"/>
                  </a:lnTo>
                  <a:lnTo>
                    <a:pt x="163" y="57"/>
                  </a:lnTo>
                  <a:lnTo>
                    <a:pt x="259" y="37"/>
                  </a:lnTo>
                  <a:lnTo>
                    <a:pt x="356" y="24"/>
                  </a:lnTo>
                  <a:lnTo>
                    <a:pt x="408" y="20"/>
                  </a:lnTo>
                  <a:lnTo>
                    <a:pt x="458" y="17"/>
                  </a:lnTo>
                  <a:lnTo>
                    <a:pt x="510" y="13"/>
                  </a:lnTo>
                  <a:lnTo>
                    <a:pt x="556" y="13"/>
                  </a:lnTo>
                  <a:lnTo>
                    <a:pt x="604" y="13"/>
                  </a:lnTo>
                  <a:lnTo>
                    <a:pt x="648" y="17"/>
                  </a:lnTo>
                  <a:lnTo>
                    <a:pt x="684" y="24"/>
                  </a:lnTo>
                  <a:lnTo>
                    <a:pt x="720" y="33"/>
                  </a:lnTo>
                  <a:lnTo>
                    <a:pt x="727" y="22"/>
                  </a:lnTo>
                  <a:lnTo>
                    <a:pt x="688" y="12"/>
                  </a:lnTo>
                  <a:lnTo>
                    <a:pt x="648" y="6"/>
                  </a:lnTo>
                  <a:lnTo>
                    <a:pt x="604" y="4"/>
                  </a:lnTo>
                  <a:lnTo>
                    <a:pt x="556" y="0"/>
                  </a:lnTo>
                  <a:lnTo>
                    <a:pt x="510" y="4"/>
                  </a:lnTo>
                  <a:lnTo>
                    <a:pt x="458" y="4"/>
                  </a:lnTo>
                  <a:lnTo>
                    <a:pt x="408" y="8"/>
                  </a:lnTo>
                  <a:lnTo>
                    <a:pt x="356" y="13"/>
                  </a:lnTo>
                  <a:lnTo>
                    <a:pt x="254" y="29"/>
                  </a:lnTo>
                  <a:lnTo>
                    <a:pt x="157" y="46"/>
                  </a:lnTo>
                  <a:lnTo>
                    <a:pt x="73" y="67"/>
                  </a:lnTo>
                  <a:lnTo>
                    <a:pt x="3" y="89"/>
                  </a:lnTo>
                  <a:lnTo>
                    <a:pt x="3" y="96"/>
                  </a:lnTo>
                  <a:lnTo>
                    <a:pt x="3" y="89"/>
                  </a:lnTo>
                  <a:lnTo>
                    <a:pt x="0" y="91"/>
                  </a:lnTo>
                  <a:lnTo>
                    <a:pt x="0" y="94"/>
                  </a:lnTo>
                  <a:lnTo>
                    <a:pt x="3" y="96"/>
                  </a:lnTo>
                  <a:lnTo>
                    <a:pt x="10" y="96"/>
                  </a:lnTo>
                  <a:lnTo>
                    <a:pt x="10" y="8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90" name="Freeform 73"/>
            <p:cNvSpPr>
              <a:spLocks/>
            </p:cNvSpPr>
            <p:nvPr/>
          </p:nvSpPr>
          <p:spPr bwMode="auto">
            <a:xfrm>
              <a:off x="2100" y="2884"/>
              <a:ext cx="142" cy="37"/>
            </a:xfrm>
            <a:custGeom>
              <a:avLst/>
              <a:gdLst>
                <a:gd name="T0" fmla="*/ 1 w 852"/>
                <a:gd name="T1" fmla="*/ 1 h 147"/>
                <a:gd name="T2" fmla="*/ 1 w 852"/>
                <a:gd name="T3" fmla="*/ 1 h 147"/>
                <a:gd name="T4" fmla="*/ 1 w 852"/>
                <a:gd name="T5" fmla="*/ 1 h 147"/>
                <a:gd name="T6" fmla="*/ 1 w 852"/>
                <a:gd name="T7" fmla="*/ 1 h 147"/>
                <a:gd name="T8" fmla="*/ 1 w 852"/>
                <a:gd name="T9" fmla="*/ 0 h 147"/>
                <a:gd name="T10" fmla="*/ 0 w 852"/>
                <a:gd name="T11" fmla="*/ 0 h 147"/>
                <a:gd name="T12" fmla="*/ 0 w 852"/>
                <a:gd name="T13" fmla="*/ 0 h 147"/>
                <a:gd name="T14" fmla="*/ 0 w 852"/>
                <a:gd name="T15" fmla="*/ 0 h 147"/>
                <a:gd name="T16" fmla="*/ 0 w 852"/>
                <a:gd name="T17" fmla="*/ 0 h 147"/>
                <a:gd name="T18" fmla="*/ 0 w 852"/>
                <a:gd name="T19" fmla="*/ 0 h 147"/>
                <a:gd name="T20" fmla="*/ 0 w 852"/>
                <a:gd name="T21" fmla="*/ 0 h 147"/>
                <a:gd name="T22" fmla="*/ 0 w 852"/>
                <a:gd name="T23" fmla="*/ 0 h 147"/>
                <a:gd name="T24" fmla="*/ 0 w 852"/>
                <a:gd name="T25" fmla="*/ 0 h 147"/>
                <a:gd name="T26" fmla="*/ 0 w 852"/>
                <a:gd name="T27" fmla="*/ 0 h 147"/>
                <a:gd name="T28" fmla="*/ 0 w 852"/>
                <a:gd name="T29" fmla="*/ 0 h 147"/>
                <a:gd name="T30" fmla="*/ 0 w 852"/>
                <a:gd name="T31" fmla="*/ 0 h 147"/>
                <a:gd name="T32" fmla="*/ 0 w 852"/>
                <a:gd name="T33" fmla="*/ 0 h 147"/>
                <a:gd name="T34" fmla="*/ 1 w 852"/>
                <a:gd name="T35" fmla="*/ 1 h 147"/>
                <a:gd name="T36" fmla="*/ 1 w 852"/>
                <a:gd name="T37" fmla="*/ 1 h 147"/>
                <a:gd name="T38" fmla="*/ 1 w 852"/>
                <a:gd name="T39" fmla="*/ 1 h 147"/>
                <a:gd name="T40" fmla="*/ 1 w 852"/>
                <a:gd name="T41" fmla="*/ 1 h 147"/>
                <a:gd name="T42" fmla="*/ 1 w 852"/>
                <a:gd name="T43" fmla="*/ 1 h 147"/>
                <a:gd name="T44" fmla="*/ 1 w 852"/>
                <a:gd name="T45" fmla="*/ 1 h 14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52"/>
                <a:gd name="T70" fmla="*/ 0 h 147"/>
                <a:gd name="T71" fmla="*/ 852 w 852"/>
                <a:gd name="T72" fmla="*/ 147 h 14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52" h="147">
                  <a:moveTo>
                    <a:pt x="852" y="137"/>
                  </a:moveTo>
                  <a:lnTo>
                    <a:pt x="802" y="118"/>
                  </a:lnTo>
                  <a:lnTo>
                    <a:pt x="747" y="105"/>
                  </a:lnTo>
                  <a:lnTo>
                    <a:pt x="692" y="88"/>
                  </a:lnTo>
                  <a:lnTo>
                    <a:pt x="634" y="79"/>
                  </a:lnTo>
                  <a:lnTo>
                    <a:pt x="521" y="60"/>
                  </a:lnTo>
                  <a:lnTo>
                    <a:pt x="405" y="47"/>
                  </a:lnTo>
                  <a:lnTo>
                    <a:pt x="296" y="36"/>
                  </a:lnTo>
                  <a:lnTo>
                    <a:pt x="190" y="29"/>
                  </a:lnTo>
                  <a:lnTo>
                    <a:pt x="92" y="18"/>
                  </a:lnTo>
                  <a:lnTo>
                    <a:pt x="7" y="0"/>
                  </a:lnTo>
                  <a:lnTo>
                    <a:pt x="0" y="12"/>
                  </a:lnTo>
                  <a:lnTo>
                    <a:pt x="87" y="29"/>
                  </a:lnTo>
                  <a:lnTo>
                    <a:pt x="186" y="39"/>
                  </a:lnTo>
                  <a:lnTo>
                    <a:pt x="292" y="50"/>
                  </a:lnTo>
                  <a:lnTo>
                    <a:pt x="405" y="58"/>
                  </a:lnTo>
                  <a:lnTo>
                    <a:pt x="517" y="71"/>
                  </a:lnTo>
                  <a:lnTo>
                    <a:pt x="630" y="88"/>
                  </a:lnTo>
                  <a:lnTo>
                    <a:pt x="685" y="99"/>
                  </a:lnTo>
                  <a:lnTo>
                    <a:pt x="740" y="112"/>
                  </a:lnTo>
                  <a:lnTo>
                    <a:pt x="794" y="129"/>
                  </a:lnTo>
                  <a:lnTo>
                    <a:pt x="845" y="147"/>
                  </a:lnTo>
                  <a:lnTo>
                    <a:pt x="852" y="13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91" name="Freeform 74"/>
            <p:cNvSpPr>
              <a:spLocks/>
            </p:cNvSpPr>
            <p:nvPr/>
          </p:nvSpPr>
          <p:spPr bwMode="auto">
            <a:xfrm>
              <a:off x="2241" y="2879"/>
              <a:ext cx="117" cy="56"/>
            </a:xfrm>
            <a:custGeom>
              <a:avLst/>
              <a:gdLst>
                <a:gd name="T0" fmla="*/ 0 w 702"/>
                <a:gd name="T1" fmla="*/ 0 h 224"/>
                <a:gd name="T2" fmla="*/ 0 w 702"/>
                <a:gd name="T3" fmla="*/ 0 h 224"/>
                <a:gd name="T4" fmla="*/ 0 w 702"/>
                <a:gd name="T5" fmla="*/ 0 h 224"/>
                <a:gd name="T6" fmla="*/ 0 w 702"/>
                <a:gd name="T7" fmla="*/ 0 h 224"/>
                <a:gd name="T8" fmla="*/ 0 w 702"/>
                <a:gd name="T9" fmla="*/ 1 h 224"/>
                <a:gd name="T10" fmla="*/ 0 w 702"/>
                <a:gd name="T11" fmla="*/ 1 h 224"/>
                <a:gd name="T12" fmla="*/ 0 w 702"/>
                <a:gd name="T13" fmla="*/ 1 h 224"/>
                <a:gd name="T14" fmla="*/ 0 w 702"/>
                <a:gd name="T15" fmla="*/ 1 h 224"/>
                <a:gd name="T16" fmla="*/ 0 w 702"/>
                <a:gd name="T17" fmla="*/ 1 h 224"/>
                <a:gd name="T18" fmla="*/ 0 w 702"/>
                <a:gd name="T19" fmla="*/ 1 h 224"/>
                <a:gd name="T20" fmla="*/ 0 w 702"/>
                <a:gd name="T21" fmla="*/ 1 h 224"/>
                <a:gd name="T22" fmla="*/ 0 w 702"/>
                <a:gd name="T23" fmla="*/ 1 h 224"/>
                <a:gd name="T24" fmla="*/ 0 w 702"/>
                <a:gd name="T25" fmla="*/ 1 h 224"/>
                <a:gd name="T26" fmla="*/ 0 w 702"/>
                <a:gd name="T27" fmla="*/ 1 h 224"/>
                <a:gd name="T28" fmla="*/ 0 w 702"/>
                <a:gd name="T29" fmla="*/ 1 h 224"/>
                <a:gd name="T30" fmla="*/ 0 w 702"/>
                <a:gd name="T31" fmla="*/ 1 h 224"/>
                <a:gd name="T32" fmla="*/ 0 w 702"/>
                <a:gd name="T33" fmla="*/ 1 h 224"/>
                <a:gd name="T34" fmla="*/ 0 w 702"/>
                <a:gd name="T35" fmla="*/ 1 h 224"/>
                <a:gd name="T36" fmla="*/ 0 w 702"/>
                <a:gd name="T37" fmla="*/ 1 h 224"/>
                <a:gd name="T38" fmla="*/ 0 w 702"/>
                <a:gd name="T39" fmla="*/ 1 h 224"/>
                <a:gd name="T40" fmla="*/ 0 w 702"/>
                <a:gd name="T41" fmla="*/ 1 h 224"/>
                <a:gd name="T42" fmla="*/ 0 w 702"/>
                <a:gd name="T43" fmla="*/ 1 h 224"/>
                <a:gd name="T44" fmla="*/ 0 w 702"/>
                <a:gd name="T45" fmla="*/ 1 h 224"/>
                <a:gd name="T46" fmla="*/ 0 w 702"/>
                <a:gd name="T47" fmla="*/ 1 h 224"/>
                <a:gd name="T48" fmla="*/ 0 w 702"/>
                <a:gd name="T49" fmla="*/ 1 h 224"/>
                <a:gd name="T50" fmla="*/ 0 w 702"/>
                <a:gd name="T51" fmla="*/ 1 h 224"/>
                <a:gd name="T52" fmla="*/ 0 w 702"/>
                <a:gd name="T53" fmla="*/ 1 h 224"/>
                <a:gd name="T54" fmla="*/ 0 w 702"/>
                <a:gd name="T55" fmla="*/ 1 h 224"/>
                <a:gd name="T56" fmla="*/ 0 w 702"/>
                <a:gd name="T57" fmla="*/ 1 h 224"/>
                <a:gd name="T58" fmla="*/ 0 w 702"/>
                <a:gd name="T59" fmla="*/ 1 h 224"/>
                <a:gd name="T60" fmla="*/ 0 w 702"/>
                <a:gd name="T61" fmla="*/ 1 h 224"/>
                <a:gd name="T62" fmla="*/ 0 w 702"/>
                <a:gd name="T63" fmla="*/ 1 h 224"/>
                <a:gd name="T64" fmla="*/ 0 w 702"/>
                <a:gd name="T65" fmla="*/ 1 h 224"/>
                <a:gd name="T66" fmla="*/ 0 w 702"/>
                <a:gd name="T67" fmla="*/ 0 h 224"/>
                <a:gd name="T68" fmla="*/ 0 w 702"/>
                <a:gd name="T69" fmla="*/ 0 h 224"/>
                <a:gd name="T70" fmla="*/ 0 w 702"/>
                <a:gd name="T71" fmla="*/ 0 h 224"/>
                <a:gd name="T72" fmla="*/ 0 w 702"/>
                <a:gd name="T73" fmla="*/ 0 h 224"/>
                <a:gd name="T74" fmla="*/ 0 w 702"/>
                <a:gd name="T75" fmla="*/ 0 h 224"/>
                <a:gd name="T76" fmla="*/ 0 w 702"/>
                <a:gd name="T77" fmla="*/ 0 h 224"/>
                <a:gd name="T78" fmla="*/ 0 w 702"/>
                <a:gd name="T79" fmla="*/ 0 h 224"/>
                <a:gd name="T80" fmla="*/ 0 w 702"/>
                <a:gd name="T81" fmla="*/ 0 h 224"/>
                <a:gd name="T82" fmla="*/ 0 w 702"/>
                <a:gd name="T83" fmla="*/ 0 h 22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02"/>
                <a:gd name="T127" fmla="*/ 0 h 224"/>
                <a:gd name="T128" fmla="*/ 702 w 702"/>
                <a:gd name="T129" fmla="*/ 224 h 22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02" h="224">
                  <a:moveTo>
                    <a:pt x="702" y="5"/>
                  </a:moveTo>
                  <a:lnTo>
                    <a:pt x="688" y="3"/>
                  </a:lnTo>
                  <a:lnTo>
                    <a:pt x="658" y="43"/>
                  </a:lnTo>
                  <a:lnTo>
                    <a:pt x="622" y="80"/>
                  </a:lnTo>
                  <a:lnTo>
                    <a:pt x="586" y="112"/>
                  </a:lnTo>
                  <a:lnTo>
                    <a:pt x="550" y="139"/>
                  </a:lnTo>
                  <a:lnTo>
                    <a:pt x="513" y="160"/>
                  </a:lnTo>
                  <a:lnTo>
                    <a:pt x="472" y="178"/>
                  </a:lnTo>
                  <a:lnTo>
                    <a:pt x="429" y="192"/>
                  </a:lnTo>
                  <a:lnTo>
                    <a:pt x="389" y="203"/>
                  </a:lnTo>
                  <a:lnTo>
                    <a:pt x="346" y="211"/>
                  </a:lnTo>
                  <a:lnTo>
                    <a:pt x="299" y="213"/>
                  </a:lnTo>
                  <a:lnTo>
                    <a:pt x="254" y="211"/>
                  </a:lnTo>
                  <a:lnTo>
                    <a:pt x="207" y="208"/>
                  </a:lnTo>
                  <a:lnTo>
                    <a:pt x="156" y="200"/>
                  </a:lnTo>
                  <a:lnTo>
                    <a:pt x="109" y="187"/>
                  </a:lnTo>
                  <a:lnTo>
                    <a:pt x="59" y="173"/>
                  </a:lnTo>
                  <a:lnTo>
                    <a:pt x="7" y="155"/>
                  </a:lnTo>
                  <a:lnTo>
                    <a:pt x="0" y="165"/>
                  </a:lnTo>
                  <a:lnTo>
                    <a:pt x="54" y="184"/>
                  </a:lnTo>
                  <a:lnTo>
                    <a:pt x="102" y="198"/>
                  </a:lnTo>
                  <a:lnTo>
                    <a:pt x="152" y="211"/>
                  </a:lnTo>
                  <a:lnTo>
                    <a:pt x="204" y="219"/>
                  </a:lnTo>
                  <a:lnTo>
                    <a:pt x="251" y="224"/>
                  </a:lnTo>
                  <a:lnTo>
                    <a:pt x="299" y="224"/>
                  </a:lnTo>
                  <a:lnTo>
                    <a:pt x="346" y="221"/>
                  </a:lnTo>
                  <a:lnTo>
                    <a:pt x="393" y="213"/>
                  </a:lnTo>
                  <a:lnTo>
                    <a:pt x="437" y="203"/>
                  </a:lnTo>
                  <a:lnTo>
                    <a:pt x="480" y="189"/>
                  </a:lnTo>
                  <a:lnTo>
                    <a:pt x="520" y="167"/>
                  </a:lnTo>
                  <a:lnTo>
                    <a:pt x="560" y="147"/>
                  </a:lnTo>
                  <a:lnTo>
                    <a:pt x="596" y="117"/>
                  </a:lnTo>
                  <a:lnTo>
                    <a:pt x="636" y="86"/>
                  </a:lnTo>
                  <a:lnTo>
                    <a:pt x="670" y="51"/>
                  </a:lnTo>
                  <a:lnTo>
                    <a:pt x="702" y="8"/>
                  </a:lnTo>
                  <a:lnTo>
                    <a:pt x="688" y="5"/>
                  </a:lnTo>
                  <a:lnTo>
                    <a:pt x="702" y="8"/>
                  </a:lnTo>
                  <a:lnTo>
                    <a:pt x="702" y="5"/>
                  </a:lnTo>
                  <a:lnTo>
                    <a:pt x="698" y="0"/>
                  </a:lnTo>
                  <a:lnTo>
                    <a:pt x="695" y="0"/>
                  </a:lnTo>
                  <a:lnTo>
                    <a:pt x="688" y="3"/>
                  </a:lnTo>
                  <a:lnTo>
                    <a:pt x="702" y="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92" name="Freeform 75"/>
            <p:cNvSpPr>
              <a:spLocks/>
            </p:cNvSpPr>
            <p:nvPr/>
          </p:nvSpPr>
          <p:spPr bwMode="auto">
            <a:xfrm>
              <a:off x="2235" y="2881"/>
              <a:ext cx="123" cy="71"/>
            </a:xfrm>
            <a:custGeom>
              <a:avLst/>
              <a:gdLst>
                <a:gd name="T0" fmla="*/ 0 w 739"/>
                <a:gd name="T1" fmla="*/ 1 h 285"/>
                <a:gd name="T2" fmla="*/ 0 w 739"/>
                <a:gd name="T3" fmla="*/ 1 h 285"/>
                <a:gd name="T4" fmla="*/ 0 w 739"/>
                <a:gd name="T5" fmla="*/ 1 h 285"/>
                <a:gd name="T6" fmla="*/ 0 w 739"/>
                <a:gd name="T7" fmla="*/ 1 h 285"/>
                <a:gd name="T8" fmla="*/ 0 w 739"/>
                <a:gd name="T9" fmla="*/ 1 h 285"/>
                <a:gd name="T10" fmla="*/ 0 w 739"/>
                <a:gd name="T11" fmla="*/ 1 h 285"/>
                <a:gd name="T12" fmla="*/ 0 w 739"/>
                <a:gd name="T13" fmla="*/ 1 h 285"/>
                <a:gd name="T14" fmla="*/ 0 w 739"/>
                <a:gd name="T15" fmla="*/ 1 h 285"/>
                <a:gd name="T16" fmla="*/ 0 w 739"/>
                <a:gd name="T17" fmla="*/ 1 h 285"/>
                <a:gd name="T18" fmla="*/ 0 w 739"/>
                <a:gd name="T19" fmla="*/ 1 h 285"/>
                <a:gd name="T20" fmla="*/ 0 w 739"/>
                <a:gd name="T21" fmla="*/ 1 h 285"/>
                <a:gd name="T22" fmla="*/ 0 w 739"/>
                <a:gd name="T23" fmla="*/ 1 h 285"/>
                <a:gd name="T24" fmla="*/ 0 w 739"/>
                <a:gd name="T25" fmla="*/ 0 h 285"/>
                <a:gd name="T26" fmla="*/ 0 w 739"/>
                <a:gd name="T27" fmla="*/ 0 h 285"/>
                <a:gd name="T28" fmla="*/ 0 w 739"/>
                <a:gd name="T29" fmla="*/ 0 h 285"/>
                <a:gd name="T30" fmla="*/ 0 w 739"/>
                <a:gd name="T31" fmla="*/ 0 h 285"/>
                <a:gd name="T32" fmla="*/ 0 w 739"/>
                <a:gd name="T33" fmla="*/ 0 h 285"/>
                <a:gd name="T34" fmla="*/ 0 w 739"/>
                <a:gd name="T35" fmla="*/ 0 h 285"/>
                <a:gd name="T36" fmla="*/ 0 w 739"/>
                <a:gd name="T37" fmla="*/ 0 h 285"/>
                <a:gd name="T38" fmla="*/ 0 w 739"/>
                <a:gd name="T39" fmla="*/ 0 h 285"/>
                <a:gd name="T40" fmla="*/ 0 w 739"/>
                <a:gd name="T41" fmla="*/ 0 h 285"/>
                <a:gd name="T42" fmla="*/ 0 w 739"/>
                <a:gd name="T43" fmla="*/ 0 h 285"/>
                <a:gd name="T44" fmla="*/ 0 w 739"/>
                <a:gd name="T45" fmla="*/ 0 h 285"/>
                <a:gd name="T46" fmla="*/ 0 w 739"/>
                <a:gd name="T47" fmla="*/ 0 h 285"/>
                <a:gd name="T48" fmla="*/ 0 w 739"/>
                <a:gd name="T49" fmla="*/ 0 h 285"/>
                <a:gd name="T50" fmla="*/ 0 w 739"/>
                <a:gd name="T51" fmla="*/ 0 h 285"/>
                <a:gd name="T52" fmla="*/ 0 w 739"/>
                <a:gd name="T53" fmla="*/ 0 h 285"/>
                <a:gd name="T54" fmla="*/ 0 w 739"/>
                <a:gd name="T55" fmla="*/ 0 h 285"/>
                <a:gd name="T56" fmla="*/ 0 w 739"/>
                <a:gd name="T57" fmla="*/ 0 h 285"/>
                <a:gd name="T58" fmla="*/ 0 w 739"/>
                <a:gd name="T59" fmla="*/ 0 h 285"/>
                <a:gd name="T60" fmla="*/ 0 w 739"/>
                <a:gd name="T61" fmla="*/ 1 h 285"/>
                <a:gd name="T62" fmla="*/ 0 w 739"/>
                <a:gd name="T63" fmla="*/ 1 h 285"/>
                <a:gd name="T64" fmla="*/ 0 w 739"/>
                <a:gd name="T65" fmla="*/ 1 h 285"/>
                <a:gd name="T66" fmla="*/ 0 w 739"/>
                <a:gd name="T67" fmla="*/ 1 h 285"/>
                <a:gd name="T68" fmla="*/ 0 w 739"/>
                <a:gd name="T69" fmla="*/ 1 h 285"/>
                <a:gd name="T70" fmla="*/ 0 w 739"/>
                <a:gd name="T71" fmla="*/ 1 h 285"/>
                <a:gd name="T72" fmla="*/ 0 w 739"/>
                <a:gd name="T73" fmla="*/ 1 h 285"/>
                <a:gd name="T74" fmla="*/ 0 w 739"/>
                <a:gd name="T75" fmla="*/ 1 h 285"/>
                <a:gd name="T76" fmla="*/ 0 w 739"/>
                <a:gd name="T77" fmla="*/ 1 h 285"/>
                <a:gd name="T78" fmla="*/ 0 w 739"/>
                <a:gd name="T79" fmla="*/ 1 h 285"/>
                <a:gd name="T80" fmla="*/ 0 w 739"/>
                <a:gd name="T81" fmla="*/ 1 h 285"/>
                <a:gd name="T82" fmla="*/ 0 w 739"/>
                <a:gd name="T83" fmla="*/ 1 h 285"/>
                <a:gd name="T84" fmla="*/ 0 w 739"/>
                <a:gd name="T85" fmla="*/ 1 h 28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39"/>
                <a:gd name="T130" fmla="*/ 0 h 285"/>
                <a:gd name="T131" fmla="*/ 739 w 739"/>
                <a:gd name="T132" fmla="*/ 285 h 28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39" h="285">
                  <a:moveTo>
                    <a:pt x="0" y="256"/>
                  </a:moveTo>
                  <a:lnTo>
                    <a:pt x="59" y="270"/>
                  </a:lnTo>
                  <a:lnTo>
                    <a:pt x="117" y="278"/>
                  </a:lnTo>
                  <a:lnTo>
                    <a:pt x="175" y="283"/>
                  </a:lnTo>
                  <a:lnTo>
                    <a:pt x="237" y="285"/>
                  </a:lnTo>
                  <a:lnTo>
                    <a:pt x="300" y="280"/>
                  </a:lnTo>
                  <a:lnTo>
                    <a:pt x="360" y="272"/>
                  </a:lnTo>
                  <a:lnTo>
                    <a:pt x="419" y="261"/>
                  </a:lnTo>
                  <a:lnTo>
                    <a:pt x="474" y="246"/>
                  </a:lnTo>
                  <a:lnTo>
                    <a:pt x="528" y="227"/>
                  </a:lnTo>
                  <a:lnTo>
                    <a:pt x="576" y="203"/>
                  </a:lnTo>
                  <a:lnTo>
                    <a:pt x="623" y="179"/>
                  </a:lnTo>
                  <a:lnTo>
                    <a:pt x="659" y="150"/>
                  </a:lnTo>
                  <a:lnTo>
                    <a:pt x="678" y="134"/>
                  </a:lnTo>
                  <a:lnTo>
                    <a:pt x="692" y="114"/>
                  </a:lnTo>
                  <a:lnTo>
                    <a:pt x="707" y="99"/>
                  </a:lnTo>
                  <a:lnTo>
                    <a:pt x="718" y="81"/>
                  </a:lnTo>
                  <a:lnTo>
                    <a:pt x="725" y="62"/>
                  </a:lnTo>
                  <a:lnTo>
                    <a:pt x="732" y="43"/>
                  </a:lnTo>
                  <a:lnTo>
                    <a:pt x="739" y="22"/>
                  </a:lnTo>
                  <a:lnTo>
                    <a:pt x="739" y="0"/>
                  </a:lnTo>
                  <a:lnTo>
                    <a:pt x="725" y="0"/>
                  </a:lnTo>
                  <a:lnTo>
                    <a:pt x="725" y="22"/>
                  </a:lnTo>
                  <a:lnTo>
                    <a:pt x="718" y="40"/>
                  </a:lnTo>
                  <a:lnTo>
                    <a:pt x="710" y="59"/>
                  </a:lnTo>
                  <a:lnTo>
                    <a:pt x="703" y="77"/>
                  </a:lnTo>
                  <a:lnTo>
                    <a:pt x="692" y="94"/>
                  </a:lnTo>
                  <a:lnTo>
                    <a:pt x="678" y="110"/>
                  </a:lnTo>
                  <a:lnTo>
                    <a:pt x="663" y="125"/>
                  </a:lnTo>
                  <a:lnTo>
                    <a:pt x="647" y="142"/>
                  </a:lnTo>
                  <a:lnTo>
                    <a:pt x="611" y="171"/>
                  </a:lnTo>
                  <a:lnTo>
                    <a:pt x="568" y="195"/>
                  </a:lnTo>
                  <a:lnTo>
                    <a:pt x="521" y="216"/>
                  </a:lnTo>
                  <a:lnTo>
                    <a:pt x="469" y="235"/>
                  </a:lnTo>
                  <a:lnTo>
                    <a:pt x="416" y="251"/>
                  </a:lnTo>
                  <a:lnTo>
                    <a:pt x="357" y="261"/>
                  </a:lnTo>
                  <a:lnTo>
                    <a:pt x="300" y="270"/>
                  </a:lnTo>
                  <a:lnTo>
                    <a:pt x="237" y="272"/>
                  </a:lnTo>
                  <a:lnTo>
                    <a:pt x="179" y="272"/>
                  </a:lnTo>
                  <a:lnTo>
                    <a:pt x="120" y="267"/>
                  </a:lnTo>
                  <a:lnTo>
                    <a:pt x="62" y="259"/>
                  </a:lnTo>
                  <a:lnTo>
                    <a:pt x="8" y="246"/>
                  </a:lnTo>
                  <a:lnTo>
                    <a:pt x="0" y="25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93" name="Freeform 76"/>
            <p:cNvSpPr>
              <a:spLocks/>
            </p:cNvSpPr>
            <p:nvPr/>
          </p:nvSpPr>
          <p:spPr bwMode="auto">
            <a:xfrm>
              <a:off x="2034" y="2896"/>
              <a:ext cx="202" cy="48"/>
            </a:xfrm>
            <a:custGeom>
              <a:avLst/>
              <a:gdLst>
                <a:gd name="T0" fmla="*/ 0 w 1216"/>
                <a:gd name="T1" fmla="*/ 0 h 193"/>
                <a:gd name="T2" fmla="*/ 0 w 1216"/>
                <a:gd name="T3" fmla="*/ 0 h 193"/>
                <a:gd name="T4" fmla="*/ 0 w 1216"/>
                <a:gd name="T5" fmla="*/ 0 h 193"/>
                <a:gd name="T6" fmla="*/ 0 w 1216"/>
                <a:gd name="T7" fmla="*/ 0 h 193"/>
                <a:gd name="T8" fmla="*/ 0 w 1216"/>
                <a:gd name="T9" fmla="*/ 0 h 193"/>
                <a:gd name="T10" fmla="*/ 0 w 1216"/>
                <a:gd name="T11" fmla="*/ 0 h 193"/>
                <a:gd name="T12" fmla="*/ 1 w 1216"/>
                <a:gd name="T13" fmla="*/ 0 h 193"/>
                <a:gd name="T14" fmla="*/ 1 w 1216"/>
                <a:gd name="T15" fmla="*/ 0 h 193"/>
                <a:gd name="T16" fmla="*/ 1 w 1216"/>
                <a:gd name="T17" fmla="*/ 0 h 193"/>
                <a:gd name="T18" fmla="*/ 1 w 1216"/>
                <a:gd name="T19" fmla="*/ 1 h 193"/>
                <a:gd name="T20" fmla="*/ 1 w 1216"/>
                <a:gd name="T21" fmla="*/ 1 h 193"/>
                <a:gd name="T22" fmla="*/ 1 w 1216"/>
                <a:gd name="T23" fmla="*/ 1 h 193"/>
                <a:gd name="T24" fmla="*/ 1 w 1216"/>
                <a:gd name="T25" fmla="*/ 0 h 193"/>
                <a:gd name="T26" fmla="*/ 1 w 1216"/>
                <a:gd name="T27" fmla="*/ 0 h 193"/>
                <a:gd name="T28" fmla="*/ 1 w 1216"/>
                <a:gd name="T29" fmla="*/ 0 h 193"/>
                <a:gd name="T30" fmla="*/ 1 w 1216"/>
                <a:gd name="T31" fmla="*/ 0 h 193"/>
                <a:gd name="T32" fmla="*/ 0 w 1216"/>
                <a:gd name="T33" fmla="*/ 0 h 193"/>
                <a:gd name="T34" fmla="*/ 0 w 1216"/>
                <a:gd name="T35" fmla="*/ 0 h 193"/>
                <a:gd name="T36" fmla="*/ 0 w 1216"/>
                <a:gd name="T37" fmla="*/ 0 h 193"/>
                <a:gd name="T38" fmla="*/ 0 w 1216"/>
                <a:gd name="T39" fmla="*/ 0 h 193"/>
                <a:gd name="T40" fmla="*/ 0 w 1216"/>
                <a:gd name="T41" fmla="*/ 0 h 193"/>
                <a:gd name="T42" fmla="*/ 0 w 1216"/>
                <a:gd name="T43" fmla="*/ 0 h 193"/>
                <a:gd name="T44" fmla="*/ 0 w 1216"/>
                <a:gd name="T45" fmla="*/ 0 h 19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16"/>
                <a:gd name="T70" fmla="*/ 0 h 193"/>
                <a:gd name="T71" fmla="*/ 1216 w 1216"/>
                <a:gd name="T72" fmla="*/ 193 h 19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16" h="193">
                  <a:moveTo>
                    <a:pt x="0" y="12"/>
                  </a:moveTo>
                  <a:lnTo>
                    <a:pt x="105" y="16"/>
                  </a:lnTo>
                  <a:lnTo>
                    <a:pt x="248" y="30"/>
                  </a:lnTo>
                  <a:lnTo>
                    <a:pt x="411" y="48"/>
                  </a:lnTo>
                  <a:lnTo>
                    <a:pt x="586" y="72"/>
                  </a:lnTo>
                  <a:lnTo>
                    <a:pt x="764" y="97"/>
                  </a:lnTo>
                  <a:lnTo>
                    <a:pt x="931" y="127"/>
                  </a:lnTo>
                  <a:lnTo>
                    <a:pt x="1012" y="143"/>
                  </a:lnTo>
                  <a:lnTo>
                    <a:pt x="1085" y="158"/>
                  </a:lnTo>
                  <a:lnTo>
                    <a:pt x="1150" y="174"/>
                  </a:lnTo>
                  <a:lnTo>
                    <a:pt x="1208" y="193"/>
                  </a:lnTo>
                  <a:lnTo>
                    <a:pt x="1216" y="183"/>
                  </a:lnTo>
                  <a:lnTo>
                    <a:pt x="1157" y="164"/>
                  </a:lnTo>
                  <a:lnTo>
                    <a:pt x="1088" y="148"/>
                  </a:lnTo>
                  <a:lnTo>
                    <a:pt x="1015" y="132"/>
                  </a:lnTo>
                  <a:lnTo>
                    <a:pt x="936" y="116"/>
                  </a:lnTo>
                  <a:lnTo>
                    <a:pt x="768" y="88"/>
                  </a:lnTo>
                  <a:lnTo>
                    <a:pt x="590" y="58"/>
                  </a:lnTo>
                  <a:lnTo>
                    <a:pt x="411" y="37"/>
                  </a:lnTo>
                  <a:lnTo>
                    <a:pt x="252" y="19"/>
                  </a:lnTo>
                  <a:lnTo>
                    <a:pt x="110" y="4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94" name="Freeform 77"/>
            <p:cNvSpPr>
              <a:spLocks/>
            </p:cNvSpPr>
            <p:nvPr/>
          </p:nvSpPr>
          <p:spPr bwMode="auto">
            <a:xfrm>
              <a:off x="1941" y="2896"/>
              <a:ext cx="93" cy="20"/>
            </a:xfrm>
            <a:custGeom>
              <a:avLst/>
              <a:gdLst>
                <a:gd name="T0" fmla="*/ 0 w 557"/>
                <a:gd name="T1" fmla="*/ 0 h 80"/>
                <a:gd name="T2" fmla="*/ 0 w 557"/>
                <a:gd name="T3" fmla="*/ 0 h 80"/>
                <a:gd name="T4" fmla="*/ 0 w 557"/>
                <a:gd name="T5" fmla="*/ 0 h 80"/>
                <a:gd name="T6" fmla="*/ 0 w 557"/>
                <a:gd name="T7" fmla="*/ 0 h 80"/>
                <a:gd name="T8" fmla="*/ 0 w 557"/>
                <a:gd name="T9" fmla="*/ 0 h 80"/>
                <a:gd name="T10" fmla="*/ 0 w 557"/>
                <a:gd name="T11" fmla="*/ 0 h 80"/>
                <a:gd name="T12" fmla="*/ 0 w 557"/>
                <a:gd name="T13" fmla="*/ 0 h 80"/>
                <a:gd name="T14" fmla="*/ 0 w 557"/>
                <a:gd name="T15" fmla="*/ 0 h 80"/>
                <a:gd name="T16" fmla="*/ 0 w 557"/>
                <a:gd name="T17" fmla="*/ 0 h 80"/>
                <a:gd name="T18" fmla="*/ 1 w 557"/>
                <a:gd name="T19" fmla="*/ 0 h 80"/>
                <a:gd name="T20" fmla="*/ 1 w 557"/>
                <a:gd name="T21" fmla="*/ 0 h 80"/>
                <a:gd name="T22" fmla="*/ 0 w 557"/>
                <a:gd name="T23" fmla="*/ 0 h 80"/>
                <a:gd name="T24" fmla="*/ 0 w 557"/>
                <a:gd name="T25" fmla="*/ 0 h 80"/>
                <a:gd name="T26" fmla="*/ 0 w 557"/>
                <a:gd name="T27" fmla="*/ 0 h 80"/>
                <a:gd name="T28" fmla="*/ 0 w 557"/>
                <a:gd name="T29" fmla="*/ 0 h 80"/>
                <a:gd name="T30" fmla="*/ 0 w 557"/>
                <a:gd name="T31" fmla="*/ 0 h 80"/>
                <a:gd name="T32" fmla="*/ 0 w 557"/>
                <a:gd name="T33" fmla="*/ 0 h 80"/>
                <a:gd name="T34" fmla="*/ 0 w 557"/>
                <a:gd name="T35" fmla="*/ 0 h 80"/>
                <a:gd name="T36" fmla="*/ 0 w 557"/>
                <a:gd name="T37" fmla="*/ 0 h 80"/>
                <a:gd name="T38" fmla="*/ 0 w 557"/>
                <a:gd name="T39" fmla="*/ 0 h 80"/>
                <a:gd name="T40" fmla="*/ 0 w 557"/>
                <a:gd name="T41" fmla="*/ 0 h 80"/>
                <a:gd name="T42" fmla="*/ 0 w 557"/>
                <a:gd name="T43" fmla="*/ 0 h 80"/>
                <a:gd name="T44" fmla="*/ 0 w 557"/>
                <a:gd name="T45" fmla="*/ 0 h 80"/>
                <a:gd name="T46" fmla="*/ 0 w 557"/>
                <a:gd name="T47" fmla="*/ 0 h 80"/>
                <a:gd name="T48" fmla="*/ 0 w 557"/>
                <a:gd name="T49" fmla="*/ 0 h 80"/>
                <a:gd name="T50" fmla="*/ 0 w 557"/>
                <a:gd name="T51" fmla="*/ 0 h 8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57"/>
                <a:gd name="T79" fmla="*/ 0 h 80"/>
                <a:gd name="T80" fmla="*/ 557 w 557"/>
                <a:gd name="T81" fmla="*/ 80 h 8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57" h="80">
                  <a:moveTo>
                    <a:pt x="7" y="69"/>
                  </a:moveTo>
                  <a:lnTo>
                    <a:pt x="7" y="80"/>
                  </a:lnTo>
                  <a:lnTo>
                    <a:pt x="106" y="61"/>
                  </a:lnTo>
                  <a:lnTo>
                    <a:pt x="189" y="48"/>
                  </a:lnTo>
                  <a:lnTo>
                    <a:pt x="263" y="38"/>
                  </a:lnTo>
                  <a:lnTo>
                    <a:pt x="327" y="27"/>
                  </a:lnTo>
                  <a:lnTo>
                    <a:pt x="386" y="21"/>
                  </a:lnTo>
                  <a:lnTo>
                    <a:pt x="444" y="17"/>
                  </a:lnTo>
                  <a:lnTo>
                    <a:pt x="498" y="13"/>
                  </a:lnTo>
                  <a:lnTo>
                    <a:pt x="557" y="13"/>
                  </a:lnTo>
                  <a:lnTo>
                    <a:pt x="557" y="0"/>
                  </a:lnTo>
                  <a:lnTo>
                    <a:pt x="498" y="2"/>
                  </a:lnTo>
                  <a:lnTo>
                    <a:pt x="441" y="6"/>
                  </a:lnTo>
                  <a:lnTo>
                    <a:pt x="386" y="9"/>
                  </a:lnTo>
                  <a:lnTo>
                    <a:pt x="325" y="17"/>
                  </a:lnTo>
                  <a:lnTo>
                    <a:pt x="259" y="27"/>
                  </a:lnTo>
                  <a:lnTo>
                    <a:pt x="185" y="38"/>
                  </a:lnTo>
                  <a:lnTo>
                    <a:pt x="102" y="50"/>
                  </a:lnTo>
                  <a:lnTo>
                    <a:pt x="4" y="69"/>
                  </a:lnTo>
                  <a:lnTo>
                    <a:pt x="7" y="80"/>
                  </a:lnTo>
                  <a:lnTo>
                    <a:pt x="4" y="69"/>
                  </a:lnTo>
                  <a:lnTo>
                    <a:pt x="0" y="72"/>
                  </a:lnTo>
                  <a:lnTo>
                    <a:pt x="0" y="74"/>
                  </a:lnTo>
                  <a:lnTo>
                    <a:pt x="4" y="78"/>
                  </a:lnTo>
                  <a:lnTo>
                    <a:pt x="7" y="80"/>
                  </a:lnTo>
                  <a:lnTo>
                    <a:pt x="7" y="6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95" name="Freeform 78"/>
            <p:cNvSpPr>
              <a:spLocks/>
            </p:cNvSpPr>
            <p:nvPr/>
          </p:nvSpPr>
          <p:spPr bwMode="auto">
            <a:xfrm>
              <a:off x="1942" y="2913"/>
              <a:ext cx="299" cy="98"/>
            </a:xfrm>
            <a:custGeom>
              <a:avLst/>
              <a:gdLst>
                <a:gd name="T0" fmla="*/ 1 w 1792"/>
                <a:gd name="T1" fmla="*/ 2 h 392"/>
                <a:gd name="T2" fmla="*/ 1 w 1792"/>
                <a:gd name="T3" fmla="*/ 2 h 392"/>
                <a:gd name="T4" fmla="*/ 1 w 1792"/>
                <a:gd name="T5" fmla="*/ 1 h 392"/>
                <a:gd name="T6" fmla="*/ 1 w 1792"/>
                <a:gd name="T7" fmla="*/ 1 h 392"/>
                <a:gd name="T8" fmla="*/ 1 w 1792"/>
                <a:gd name="T9" fmla="*/ 1 h 392"/>
                <a:gd name="T10" fmla="*/ 1 w 1792"/>
                <a:gd name="T11" fmla="*/ 1 h 392"/>
                <a:gd name="T12" fmla="*/ 1 w 1792"/>
                <a:gd name="T13" fmla="*/ 1 h 392"/>
                <a:gd name="T14" fmla="*/ 1 w 1792"/>
                <a:gd name="T15" fmla="*/ 1 h 392"/>
                <a:gd name="T16" fmla="*/ 0 w 1792"/>
                <a:gd name="T17" fmla="*/ 0 h 392"/>
                <a:gd name="T18" fmla="*/ 0 w 1792"/>
                <a:gd name="T19" fmla="*/ 0 h 392"/>
                <a:gd name="T20" fmla="*/ 0 w 1792"/>
                <a:gd name="T21" fmla="*/ 0 h 392"/>
                <a:gd name="T22" fmla="*/ 0 w 1792"/>
                <a:gd name="T23" fmla="*/ 0 h 392"/>
                <a:gd name="T24" fmla="*/ 0 w 1792"/>
                <a:gd name="T25" fmla="*/ 0 h 392"/>
                <a:gd name="T26" fmla="*/ 0 w 1792"/>
                <a:gd name="T27" fmla="*/ 0 h 392"/>
                <a:gd name="T28" fmla="*/ 0 w 1792"/>
                <a:gd name="T29" fmla="*/ 0 h 392"/>
                <a:gd name="T30" fmla="*/ 0 w 1792"/>
                <a:gd name="T31" fmla="*/ 0 h 392"/>
                <a:gd name="T32" fmla="*/ 0 w 1792"/>
                <a:gd name="T33" fmla="*/ 0 h 392"/>
                <a:gd name="T34" fmla="*/ 0 w 1792"/>
                <a:gd name="T35" fmla="*/ 0 h 392"/>
                <a:gd name="T36" fmla="*/ 1 w 1792"/>
                <a:gd name="T37" fmla="*/ 1 h 392"/>
                <a:gd name="T38" fmla="*/ 1 w 1792"/>
                <a:gd name="T39" fmla="*/ 1 h 392"/>
                <a:gd name="T40" fmla="*/ 1 w 1792"/>
                <a:gd name="T41" fmla="*/ 1 h 392"/>
                <a:gd name="T42" fmla="*/ 1 w 1792"/>
                <a:gd name="T43" fmla="*/ 1 h 392"/>
                <a:gd name="T44" fmla="*/ 1 w 1792"/>
                <a:gd name="T45" fmla="*/ 1 h 392"/>
                <a:gd name="T46" fmla="*/ 1 w 1792"/>
                <a:gd name="T47" fmla="*/ 2 h 392"/>
                <a:gd name="T48" fmla="*/ 1 w 1792"/>
                <a:gd name="T49" fmla="*/ 2 h 392"/>
                <a:gd name="T50" fmla="*/ 1 w 1792"/>
                <a:gd name="T51" fmla="*/ 2 h 392"/>
                <a:gd name="T52" fmla="*/ 1 w 1792"/>
                <a:gd name="T53" fmla="*/ 2 h 39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792"/>
                <a:gd name="T82" fmla="*/ 0 h 392"/>
                <a:gd name="T83" fmla="*/ 1792 w 1792"/>
                <a:gd name="T84" fmla="*/ 392 h 39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792" h="392">
                  <a:moveTo>
                    <a:pt x="1792" y="381"/>
                  </a:moveTo>
                  <a:lnTo>
                    <a:pt x="1671" y="357"/>
                  </a:lnTo>
                  <a:lnTo>
                    <a:pt x="1551" y="333"/>
                  </a:lnTo>
                  <a:lnTo>
                    <a:pt x="1431" y="307"/>
                  </a:lnTo>
                  <a:lnTo>
                    <a:pt x="1311" y="280"/>
                  </a:lnTo>
                  <a:lnTo>
                    <a:pt x="1073" y="221"/>
                  </a:lnTo>
                  <a:lnTo>
                    <a:pt x="842" y="163"/>
                  </a:lnTo>
                  <a:lnTo>
                    <a:pt x="619" y="106"/>
                  </a:lnTo>
                  <a:lnTo>
                    <a:pt x="401" y="59"/>
                  </a:lnTo>
                  <a:lnTo>
                    <a:pt x="296" y="37"/>
                  </a:lnTo>
                  <a:lnTo>
                    <a:pt x="194" y="22"/>
                  </a:lnTo>
                  <a:lnTo>
                    <a:pt x="95" y="9"/>
                  </a:lnTo>
                  <a:lnTo>
                    <a:pt x="0" y="0"/>
                  </a:lnTo>
                  <a:lnTo>
                    <a:pt x="0" y="11"/>
                  </a:lnTo>
                  <a:lnTo>
                    <a:pt x="95" y="19"/>
                  </a:lnTo>
                  <a:lnTo>
                    <a:pt x="194" y="31"/>
                  </a:lnTo>
                  <a:lnTo>
                    <a:pt x="292" y="51"/>
                  </a:lnTo>
                  <a:lnTo>
                    <a:pt x="397" y="69"/>
                  </a:lnTo>
                  <a:lnTo>
                    <a:pt x="612" y="117"/>
                  </a:lnTo>
                  <a:lnTo>
                    <a:pt x="838" y="173"/>
                  </a:lnTo>
                  <a:lnTo>
                    <a:pt x="1070" y="232"/>
                  </a:lnTo>
                  <a:lnTo>
                    <a:pt x="1308" y="290"/>
                  </a:lnTo>
                  <a:lnTo>
                    <a:pt x="1427" y="318"/>
                  </a:lnTo>
                  <a:lnTo>
                    <a:pt x="1548" y="344"/>
                  </a:lnTo>
                  <a:lnTo>
                    <a:pt x="1667" y="368"/>
                  </a:lnTo>
                  <a:lnTo>
                    <a:pt x="1788" y="392"/>
                  </a:lnTo>
                  <a:lnTo>
                    <a:pt x="1792" y="38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96" name="Freeform 79"/>
            <p:cNvSpPr>
              <a:spLocks/>
            </p:cNvSpPr>
            <p:nvPr/>
          </p:nvSpPr>
          <p:spPr bwMode="auto">
            <a:xfrm>
              <a:off x="2240" y="2995"/>
              <a:ext cx="192" cy="30"/>
            </a:xfrm>
            <a:custGeom>
              <a:avLst/>
              <a:gdLst>
                <a:gd name="T0" fmla="*/ 1 w 1153"/>
                <a:gd name="T1" fmla="*/ 0 h 122"/>
                <a:gd name="T2" fmla="*/ 1 w 1153"/>
                <a:gd name="T3" fmla="*/ 0 h 122"/>
                <a:gd name="T4" fmla="*/ 1 w 1153"/>
                <a:gd name="T5" fmla="*/ 0 h 122"/>
                <a:gd name="T6" fmla="*/ 1 w 1153"/>
                <a:gd name="T7" fmla="*/ 0 h 122"/>
                <a:gd name="T8" fmla="*/ 1 w 1153"/>
                <a:gd name="T9" fmla="*/ 0 h 122"/>
                <a:gd name="T10" fmla="*/ 1 w 1153"/>
                <a:gd name="T11" fmla="*/ 0 h 122"/>
                <a:gd name="T12" fmla="*/ 1 w 1153"/>
                <a:gd name="T13" fmla="*/ 0 h 122"/>
                <a:gd name="T14" fmla="*/ 1 w 1153"/>
                <a:gd name="T15" fmla="*/ 0 h 122"/>
                <a:gd name="T16" fmla="*/ 1 w 1153"/>
                <a:gd name="T17" fmla="*/ 0 h 122"/>
                <a:gd name="T18" fmla="*/ 1 w 1153"/>
                <a:gd name="T19" fmla="*/ 0 h 122"/>
                <a:gd name="T20" fmla="*/ 1 w 1153"/>
                <a:gd name="T21" fmla="*/ 0 h 122"/>
                <a:gd name="T22" fmla="*/ 1 w 1153"/>
                <a:gd name="T23" fmla="*/ 0 h 122"/>
                <a:gd name="T24" fmla="*/ 0 w 1153"/>
                <a:gd name="T25" fmla="*/ 0 h 122"/>
                <a:gd name="T26" fmla="*/ 0 w 1153"/>
                <a:gd name="T27" fmla="*/ 0 h 122"/>
                <a:gd name="T28" fmla="*/ 0 w 1153"/>
                <a:gd name="T29" fmla="*/ 0 h 122"/>
                <a:gd name="T30" fmla="*/ 0 w 1153"/>
                <a:gd name="T31" fmla="*/ 0 h 122"/>
                <a:gd name="T32" fmla="*/ 0 w 1153"/>
                <a:gd name="T33" fmla="*/ 0 h 122"/>
                <a:gd name="T34" fmla="*/ 0 w 1153"/>
                <a:gd name="T35" fmla="*/ 0 h 122"/>
                <a:gd name="T36" fmla="*/ 0 w 1153"/>
                <a:gd name="T37" fmla="*/ 0 h 122"/>
                <a:gd name="T38" fmla="*/ 0 w 1153"/>
                <a:gd name="T39" fmla="*/ 0 h 122"/>
                <a:gd name="T40" fmla="*/ 0 w 1153"/>
                <a:gd name="T41" fmla="*/ 0 h 122"/>
                <a:gd name="T42" fmla="*/ 0 w 1153"/>
                <a:gd name="T43" fmla="*/ 0 h 122"/>
                <a:gd name="T44" fmla="*/ 0 w 1153"/>
                <a:gd name="T45" fmla="*/ 0 h 122"/>
                <a:gd name="T46" fmla="*/ 0 w 1153"/>
                <a:gd name="T47" fmla="*/ 0 h 122"/>
                <a:gd name="T48" fmla="*/ 0 w 1153"/>
                <a:gd name="T49" fmla="*/ 0 h 122"/>
                <a:gd name="T50" fmla="*/ 0 w 1153"/>
                <a:gd name="T51" fmla="*/ 0 h 122"/>
                <a:gd name="T52" fmla="*/ 0 w 1153"/>
                <a:gd name="T53" fmla="*/ 0 h 122"/>
                <a:gd name="T54" fmla="*/ 0 w 1153"/>
                <a:gd name="T55" fmla="*/ 0 h 122"/>
                <a:gd name="T56" fmla="*/ 0 w 1153"/>
                <a:gd name="T57" fmla="*/ 0 h 122"/>
                <a:gd name="T58" fmla="*/ 0 w 1153"/>
                <a:gd name="T59" fmla="*/ 0 h 122"/>
                <a:gd name="T60" fmla="*/ 1 w 1153"/>
                <a:gd name="T61" fmla="*/ 0 h 122"/>
                <a:gd name="T62" fmla="*/ 1 w 1153"/>
                <a:gd name="T63" fmla="*/ 0 h 122"/>
                <a:gd name="T64" fmla="*/ 1 w 1153"/>
                <a:gd name="T65" fmla="*/ 0 h 122"/>
                <a:gd name="T66" fmla="*/ 1 w 1153"/>
                <a:gd name="T67" fmla="*/ 0 h 122"/>
                <a:gd name="T68" fmla="*/ 1 w 1153"/>
                <a:gd name="T69" fmla="*/ 0 h 122"/>
                <a:gd name="T70" fmla="*/ 1 w 1153"/>
                <a:gd name="T71" fmla="*/ 0 h 122"/>
                <a:gd name="T72" fmla="*/ 1 w 1153"/>
                <a:gd name="T73" fmla="*/ 0 h 122"/>
                <a:gd name="T74" fmla="*/ 1 w 1153"/>
                <a:gd name="T75" fmla="*/ 0 h 122"/>
                <a:gd name="T76" fmla="*/ 1 w 1153"/>
                <a:gd name="T77" fmla="*/ 0 h 122"/>
                <a:gd name="T78" fmla="*/ 1 w 1153"/>
                <a:gd name="T79" fmla="*/ 0 h 122"/>
                <a:gd name="T80" fmla="*/ 1 w 1153"/>
                <a:gd name="T81" fmla="*/ 0 h 122"/>
                <a:gd name="T82" fmla="*/ 1 w 1153"/>
                <a:gd name="T83" fmla="*/ 0 h 122"/>
                <a:gd name="T84" fmla="*/ 1 w 1153"/>
                <a:gd name="T85" fmla="*/ 0 h 12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53"/>
                <a:gd name="T130" fmla="*/ 0 h 122"/>
                <a:gd name="T131" fmla="*/ 1153 w 1153"/>
                <a:gd name="T132" fmla="*/ 122 h 12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53" h="122">
                  <a:moveTo>
                    <a:pt x="1139" y="0"/>
                  </a:moveTo>
                  <a:lnTo>
                    <a:pt x="1132" y="10"/>
                  </a:lnTo>
                  <a:lnTo>
                    <a:pt x="1121" y="23"/>
                  </a:lnTo>
                  <a:lnTo>
                    <a:pt x="1106" y="32"/>
                  </a:lnTo>
                  <a:lnTo>
                    <a:pt x="1092" y="42"/>
                  </a:lnTo>
                  <a:lnTo>
                    <a:pt x="1073" y="49"/>
                  </a:lnTo>
                  <a:lnTo>
                    <a:pt x="1051" y="60"/>
                  </a:lnTo>
                  <a:lnTo>
                    <a:pt x="1025" y="66"/>
                  </a:lnTo>
                  <a:lnTo>
                    <a:pt x="1001" y="74"/>
                  </a:lnTo>
                  <a:lnTo>
                    <a:pt x="945" y="87"/>
                  </a:lnTo>
                  <a:lnTo>
                    <a:pt x="880" y="95"/>
                  </a:lnTo>
                  <a:lnTo>
                    <a:pt x="807" y="103"/>
                  </a:lnTo>
                  <a:lnTo>
                    <a:pt x="731" y="108"/>
                  </a:lnTo>
                  <a:lnTo>
                    <a:pt x="648" y="108"/>
                  </a:lnTo>
                  <a:lnTo>
                    <a:pt x="560" y="108"/>
                  </a:lnTo>
                  <a:lnTo>
                    <a:pt x="469" y="106"/>
                  </a:lnTo>
                  <a:lnTo>
                    <a:pt x="377" y="101"/>
                  </a:lnTo>
                  <a:lnTo>
                    <a:pt x="284" y="93"/>
                  </a:lnTo>
                  <a:lnTo>
                    <a:pt x="189" y="82"/>
                  </a:lnTo>
                  <a:lnTo>
                    <a:pt x="94" y="69"/>
                  </a:lnTo>
                  <a:lnTo>
                    <a:pt x="4" y="55"/>
                  </a:lnTo>
                  <a:lnTo>
                    <a:pt x="0" y="66"/>
                  </a:lnTo>
                  <a:lnTo>
                    <a:pt x="94" y="80"/>
                  </a:lnTo>
                  <a:lnTo>
                    <a:pt x="189" y="93"/>
                  </a:lnTo>
                  <a:lnTo>
                    <a:pt x="284" y="103"/>
                  </a:lnTo>
                  <a:lnTo>
                    <a:pt x="377" y="111"/>
                  </a:lnTo>
                  <a:lnTo>
                    <a:pt x="469" y="117"/>
                  </a:lnTo>
                  <a:lnTo>
                    <a:pt x="560" y="119"/>
                  </a:lnTo>
                  <a:lnTo>
                    <a:pt x="648" y="122"/>
                  </a:lnTo>
                  <a:lnTo>
                    <a:pt x="731" y="119"/>
                  </a:lnTo>
                  <a:lnTo>
                    <a:pt x="807" y="114"/>
                  </a:lnTo>
                  <a:lnTo>
                    <a:pt x="880" y="108"/>
                  </a:lnTo>
                  <a:lnTo>
                    <a:pt x="949" y="98"/>
                  </a:lnTo>
                  <a:lnTo>
                    <a:pt x="1008" y="84"/>
                  </a:lnTo>
                  <a:lnTo>
                    <a:pt x="1033" y="77"/>
                  </a:lnTo>
                  <a:lnTo>
                    <a:pt x="1059" y="69"/>
                  </a:lnTo>
                  <a:lnTo>
                    <a:pt x="1080" y="60"/>
                  </a:lnTo>
                  <a:lnTo>
                    <a:pt x="1099" y="49"/>
                  </a:lnTo>
                  <a:lnTo>
                    <a:pt x="1117" y="41"/>
                  </a:lnTo>
                  <a:lnTo>
                    <a:pt x="1132" y="30"/>
                  </a:lnTo>
                  <a:lnTo>
                    <a:pt x="1146" y="19"/>
                  </a:lnTo>
                  <a:lnTo>
                    <a:pt x="1153" y="6"/>
                  </a:lnTo>
                  <a:lnTo>
                    <a:pt x="1139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97" name="Freeform 80"/>
            <p:cNvSpPr>
              <a:spLocks/>
            </p:cNvSpPr>
            <p:nvPr/>
          </p:nvSpPr>
          <p:spPr bwMode="auto">
            <a:xfrm>
              <a:off x="2430" y="2943"/>
              <a:ext cx="82" cy="53"/>
            </a:xfrm>
            <a:custGeom>
              <a:avLst/>
              <a:gdLst>
                <a:gd name="T0" fmla="*/ 0 w 491"/>
                <a:gd name="T1" fmla="*/ 0 h 213"/>
                <a:gd name="T2" fmla="*/ 0 w 491"/>
                <a:gd name="T3" fmla="*/ 0 h 213"/>
                <a:gd name="T4" fmla="*/ 0 w 491"/>
                <a:gd name="T5" fmla="*/ 0 h 213"/>
                <a:gd name="T6" fmla="*/ 0 w 491"/>
                <a:gd name="T7" fmla="*/ 0 h 213"/>
                <a:gd name="T8" fmla="*/ 0 w 491"/>
                <a:gd name="T9" fmla="*/ 0 h 213"/>
                <a:gd name="T10" fmla="*/ 0 w 491"/>
                <a:gd name="T11" fmla="*/ 0 h 213"/>
                <a:gd name="T12" fmla="*/ 0 w 491"/>
                <a:gd name="T13" fmla="*/ 0 h 213"/>
                <a:gd name="T14" fmla="*/ 0 w 491"/>
                <a:gd name="T15" fmla="*/ 0 h 213"/>
                <a:gd name="T16" fmla="*/ 0 w 491"/>
                <a:gd name="T17" fmla="*/ 0 h 213"/>
                <a:gd name="T18" fmla="*/ 0 w 491"/>
                <a:gd name="T19" fmla="*/ 0 h 213"/>
                <a:gd name="T20" fmla="*/ 0 w 491"/>
                <a:gd name="T21" fmla="*/ 0 h 213"/>
                <a:gd name="T22" fmla="*/ 0 w 491"/>
                <a:gd name="T23" fmla="*/ 0 h 213"/>
                <a:gd name="T24" fmla="*/ 0 w 491"/>
                <a:gd name="T25" fmla="*/ 0 h 213"/>
                <a:gd name="T26" fmla="*/ 0 w 491"/>
                <a:gd name="T27" fmla="*/ 0 h 213"/>
                <a:gd name="T28" fmla="*/ 0 w 491"/>
                <a:gd name="T29" fmla="*/ 1 h 213"/>
                <a:gd name="T30" fmla="*/ 0 w 491"/>
                <a:gd name="T31" fmla="*/ 1 h 213"/>
                <a:gd name="T32" fmla="*/ 0 w 491"/>
                <a:gd name="T33" fmla="*/ 1 h 213"/>
                <a:gd name="T34" fmla="*/ 0 w 491"/>
                <a:gd name="T35" fmla="*/ 1 h 213"/>
                <a:gd name="T36" fmla="*/ 0 w 491"/>
                <a:gd name="T37" fmla="*/ 0 h 213"/>
                <a:gd name="T38" fmla="*/ 0 w 491"/>
                <a:gd name="T39" fmla="*/ 0 h 213"/>
                <a:gd name="T40" fmla="*/ 0 w 491"/>
                <a:gd name="T41" fmla="*/ 0 h 213"/>
                <a:gd name="T42" fmla="*/ 0 w 491"/>
                <a:gd name="T43" fmla="*/ 0 h 213"/>
                <a:gd name="T44" fmla="*/ 0 w 491"/>
                <a:gd name="T45" fmla="*/ 0 h 213"/>
                <a:gd name="T46" fmla="*/ 0 w 491"/>
                <a:gd name="T47" fmla="*/ 0 h 213"/>
                <a:gd name="T48" fmla="*/ 0 w 491"/>
                <a:gd name="T49" fmla="*/ 0 h 213"/>
                <a:gd name="T50" fmla="*/ 0 w 491"/>
                <a:gd name="T51" fmla="*/ 0 h 213"/>
                <a:gd name="T52" fmla="*/ 0 w 491"/>
                <a:gd name="T53" fmla="*/ 0 h 213"/>
                <a:gd name="T54" fmla="*/ 0 w 491"/>
                <a:gd name="T55" fmla="*/ 0 h 213"/>
                <a:gd name="T56" fmla="*/ 0 w 491"/>
                <a:gd name="T57" fmla="*/ 0 h 213"/>
                <a:gd name="T58" fmla="*/ 0 w 491"/>
                <a:gd name="T59" fmla="*/ 0 h 213"/>
                <a:gd name="T60" fmla="*/ 0 w 491"/>
                <a:gd name="T61" fmla="*/ 0 h 213"/>
                <a:gd name="T62" fmla="*/ 0 w 491"/>
                <a:gd name="T63" fmla="*/ 0 h 213"/>
                <a:gd name="T64" fmla="*/ 0 w 491"/>
                <a:gd name="T65" fmla="*/ 0 h 213"/>
                <a:gd name="T66" fmla="*/ 0 w 491"/>
                <a:gd name="T67" fmla="*/ 0 h 213"/>
                <a:gd name="T68" fmla="*/ 0 w 491"/>
                <a:gd name="T69" fmla="*/ 0 h 213"/>
                <a:gd name="T70" fmla="*/ 0 w 491"/>
                <a:gd name="T71" fmla="*/ 0 h 213"/>
                <a:gd name="T72" fmla="*/ 0 w 491"/>
                <a:gd name="T73" fmla="*/ 0 h 213"/>
                <a:gd name="T74" fmla="*/ 0 w 491"/>
                <a:gd name="T75" fmla="*/ 0 h 21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91"/>
                <a:gd name="T115" fmla="*/ 0 h 213"/>
                <a:gd name="T116" fmla="*/ 491 w 491"/>
                <a:gd name="T117" fmla="*/ 213 h 21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91" h="213">
                  <a:moveTo>
                    <a:pt x="487" y="11"/>
                  </a:moveTo>
                  <a:lnTo>
                    <a:pt x="484" y="0"/>
                  </a:lnTo>
                  <a:lnTo>
                    <a:pt x="385" y="11"/>
                  </a:lnTo>
                  <a:lnTo>
                    <a:pt x="299" y="24"/>
                  </a:lnTo>
                  <a:lnTo>
                    <a:pt x="262" y="35"/>
                  </a:lnTo>
                  <a:lnTo>
                    <a:pt x="226" y="43"/>
                  </a:lnTo>
                  <a:lnTo>
                    <a:pt x="193" y="54"/>
                  </a:lnTo>
                  <a:lnTo>
                    <a:pt x="164" y="65"/>
                  </a:lnTo>
                  <a:lnTo>
                    <a:pt x="138" y="78"/>
                  </a:lnTo>
                  <a:lnTo>
                    <a:pt x="112" y="94"/>
                  </a:lnTo>
                  <a:lnTo>
                    <a:pt x="86" y="108"/>
                  </a:lnTo>
                  <a:lnTo>
                    <a:pt x="69" y="125"/>
                  </a:lnTo>
                  <a:lnTo>
                    <a:pt x="47" y="143"/>
                  </a:lnTo>
                  <a:lnTo>
                    <a:pt x="33" y="162"/>
                  </a:lnTo>
                  <a:lnTo>
                    <a:pt x="14" y="183"/>
                  </a:lnTo>
                  <a:lnTo>
                    <a:pt x="0" y="207"/>
                  </a:lnTo>
                  <a:lnTo>
                    <a:pt x="14" y="213"/>
                  </a:lnTo>
                  <a:lnTo>
                    <a:pt x="29" y="189"/>
                  </a:lnTo>
                  <a:lnTo>
                    <a:pt x="43" y="167"/>
                  </a:lnTo>
                  <a:lnTo>
                    <a:pt x="62" y="149"/>
                  </a:lnTo>
                  <a:lnTo>
                    <a:pt x="79" y="133"/>
                  </a:lnTo>
                  <a:lnTo>
                    <a:pt x="98" y="114"/>
                  </a:lnTo>
                  <a:lnTo>
                    <a:pt x="120" y="102"/>
                  </a:lnTo>
                  <a:lnTo>
                    <a:pt x="145" y="89"/>
                  </a:lnTo>
                  <a:lnTo>
                    <a:pt x="171" y="76"/>
                  </a:lnTo>
                  <a:lnTo>
                    <a:pt x="200" y="65"/>
                  </a:lnTo>
                  <a:lnTo>
                    <a:pt x="233" y="54"/>
                  </a:lnTo>
                  <a:lnTo>
                    <a:pt x="266" y="46"/>
                  </a:lnTo>
                  <a:lnTo>
                    <a:pt x="302" y="35"/>
                  </a:lnTo>
                  <a:lnTo>
                    <a:pt x="389" y="22"/>
                  </a:lnTo>
                  <a:lnTo>
                    <a:pt x="487" y="11"/>
                  </a:lnTo>
                  <a:lnTo>
                    <a:pt x="480" y="0"/>
                  </a:lnTo>
                  <a:lnTo>
                    <a:pt x="487" y="11"/>
                  </a:lnTo>
                  <a:lnTo>
                    <a:pt x="491" y="8"/>
                  </a:lnTo>
                  <a:lnTo>
                    <a:pt x="491" y="6"/>
                  </a:lnTo>
                  <a:lnTo>
                    <a:pt x="491" y="3"/>
                  </a:lnTo>
                  <a:lnTo>
                    <a:pt x="484" y="0"/>
                  </a:lnTo>
                  <a:lnTo>
                    <a:pt x="487" y="1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98" name="Freeform 81"/>
            <p:cNvSpPr>
              <a:spLocks/>
            </p:cNvSpPr>
            <p:nvPr/>
          </p:nvSpPr>
          <p:spPr bwMode="auto">
            <a:xfrm>
              <a:off x="2432" y="2943"/>
              <a:ext cx="79" cy="85"/>
            </a:xfrm>
            <a:custGeom>
              <a:avLst/>
              <a:gdLst>
                <a:gd name="T0" fmla="*/ 0 w 473"/>
                <a:gd name="T1" fmla="*/ 1 h 341"/>
                <a:gd name="T2" fmla="*/ 0 w 473"/>
                <a:gd name="T3" fmla="*/ 1 h 341"/>
                <a:gd name="T4" fmla="*/ 0 w 473"/>
                <a:gd name="T5" fmla="*/ 1 h 341"/>
                <a:gd name="T6" fmla="*/ 0 w 473"/>
                <a:gd name="T7" fmla="*/ 1 h 341"/>
                <a:gd name="T8" fmla="*/ 0 w 473"/>
                <a:gd name="T9" fmla="*/ 1 h 341"/>
                <a:gd name="T10" fmla="*/ 0 w 473"/>
                <a:gd name="T11" fmla="*/ 1 h 341"/>
                <a:gd name="T12" fmla="*/ 0 w 473"/>
                <a:gd name="T13" fmla="*/ 1 h 341"/>
                <a:gd name="T14" fmla="*/ 0 w 473"/>
                <a:gd name="T15" fmla="*/ 1 h 341"/>
                <a:gd name="T16" fmla="*/ 0 w 473"/>
                <a:gd name="T17" fmla="*/ 1 h 341"/>
                <a:gd name="T18" fmla="*/ 0 w 473"/>
                <a:gd name="T19" fmla="*/ 0 h 341"/>
                <a:gd name="T20" fmla="*/ 0 w 473"/>
                <a:gd name="T21" fmla="*/ 0 h 341"/>
                <a:gd name="T22" fmla="*/ 0 w 473"/>
                <a:gd name="T23" fmla="*/ 0 h 341"/>
                <a:gd name="T24" fmla="*/ 0 w 473"/>
                <a:gd name="T25" fmla="*/ 0 h 341"/>
                <a:gd name="T26" fmla="*/ 0 w 473"/>
                <a:gd name="T27" fmla="*/ 0 h 341"/>
                <a:gd name="T28" fmla="*/ 0 w 473"/>
                <a:gd name="T29" fmla="*/ 0 h 341"/>
                <a:gd name="T30" fmla="*/ 0 w 473"/>
                <a:gd name="T31" fmla="*/ 0 h 341"/>
                <a:gd name="T32" fmla="*/ 0 w 473"/>
                <a:gd name="T33" fmla="*/ 0 h 341"/>
                <a:gd name="T34" fmla="*/ 0 w 473"/>
                <a:gd name="T35" fmla="*/ 0 h 341"/>
                <a:gd name="T36" fmla="*/ 0 w 473"/>
                <a:gd name="T37" fmla="*/ 0 h 341"/>
                <a:gd name="T38" fmla="*/ 0 w 473"/>
                <a:gd name="T39" fmla="*/ 0 h 341"/>
                <a:gd name="T40" fmla="*/ 0 w 473"/>
                <a:gd name="T41" fmla="*/ 0 h 341"/>
                <a:gd name="T42" fmla="*/ 0 w 473"/>
                <a:gd name="T43" fmla="*/ 0 h 341"/>
                <a:gd name="T44" fmla="*/ 0 w 473"/>
                <a:gd name="T45" fmla="*/ 0 h 341"/>
                <a:gd name="T46" fmla="*/ 0 w 473"/>
                <a:gd name="T47" fmla="*/ 1 h 341"/>
                <a:gd name="T48" fmla="*/ 0 w 473"/>
                <a:gd name="T49" fmla="*/ 1 h 341"/>
                <a:gd name="T50" fmla="*/ 0 w 473"/>
                <a:gd name="T51" fmla="*/ 1 h 341"/>
                <a:gd name="T52" fmla="*/ 0 w 473"/>
                <a:gd name="T53" fmla="*/ 1 h 341"/>
                <a:gd name="T54" fmla="*/ 0 w 473"/>
                <a:gd name="T55" fmla="*/ 1 h 341"/>
                <a:gd name="T56" fmla="*/ 0 w 473"/>
                <a:gd name="T57" fmla="*/ 1 h 341"/>
                <a:gd name="T58" fmla="*/ 0 w 473"/>
                <a:gd name="T59" fmla="*/ 1 h 341"/>
                <a:gd name="T60" fmla="*/ 0 w 473"/>
                <a:gd name="T61" fmla="*/ 1 h 341"/>
                <a:gd name="T62" fmla="*/ 0 w 473"/>
                <a:gd name="T63" fmla="*/ 1 h 341"/>
                <a:gd name="T64" fmla="*/ 0 w 473"/>
                <a:gd name="T65" fmla="*/ 1 h 341"/>
                <a:gd name="T66" fmla="*/ 0 w 473"/>
                <a:gd name="T67" fmla="*/ 1 h 341"/>
                <a:gd name="T68" fmla="*/ 0 w 473"/>
                <a:gd name="T69" fmla="*/ 1 h 341"/>
                <a:gd name="T70" fmla="*/ 0 w 473"/>
                <a:gd name="T71" fmla="*/ 1 h 341"/>
                <a:gd name="T72" fmla="*/ 0 w 473"/>
                <a:gd name="T73" fmla="*/ 1 h 341"/>
                <a:gd name="T74" fmla="*/ 0 w 473"/>
                <a:gd name="T75" fmla="*/ 1 h 34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73"/>
                <a:gd name="T115" fmla="*/ 0 h 341"/>
                <a:gd name="T116" fmla="*/ 473 w 473"/>
                <a:gd name="T117" fmla="*/ 341 h 34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73" h="341">
                  <a:moveTo>
                    <a:pt x="10" y="331"/>
                  </a:moveTo>
                  <a:lnTo>
                    <a:pt x="15" y="339"/>
                  </a:lnTo>
                  <a:lnTo>
                    <a:pt x="22" y="312"/>
                  </a:lnTo>
                  <a:lnTo>
                    <a:pt x="33" y="289"/>
                  </a:lnTo>
                  <a:lnTo>
                    <a:pt x="44" y="264"/>
                  </a:lnTo>
                  <a:lnTo>
                    <a:pt x="58" y="243"/>
                  </a:lnTo>
                  <a:lnTo>
                    <a:pt x="72" y="221"/>
                  </a:lnTo>
                  <a:lnTo>
                    <a:pt x="91" y="201"/>
                  </a:lnTo>
                  <a:lnTo>
                    <a:pt x="110" y="182"/>
                  </a:lnTo>
                  <a:lnTo>
                    <a:pt x="135" y="163"/>
                  </a:lnTo>
                  <a:lnTo>
                    <a:pt x="164" y="144"/>
                  </a:lnTo>
                  <a:lnTo>
                    <a:pt x="193" y="126"/>
                  </a:lnTo>
                  <a:lnTo>
                    <a:pt x="229" y="107"/>
                  </a:lnTo>
                  <a:lnTo>
                    <a:pt x="269" y="89"/>
                  </a:lnTo>
                  <a:lnTo>
                    <a:pt x="361" y="52"/>
                  </a:lnTo>
                  <a:lnTo>
                    <a:pt x="473" y="11"/>
                  </a:lnTo>
                  <a:lnTo>
                    <a:pt x="466" y="0"/>
                  </a:lnTo>
                  <a:lnTo>
                    <a:pt x="354" y="41"/>
                  </a:lnTo>
                  <a:lnTo>
                    <a:pt x="259" y="78"/>
                  </a:lnTo>
                  <a:lnTo>
                    <a:pt x="219" y="96"/>
                  </a:lnTo>
                  <a:lnTo>
                    <a:pt x="186" y="118"/>
                  </a:lnTo>
                  <a:lnTo>
                    <a:pt x="153" y="136"/>
                  </a:lnTo>
                  <a:lnTo>
                    <a:pt x="124" y="155"/>
                  </a:lnTo>
                  <a:lnTo>
                    <a:pt x="98" y="173"/>
                  </a:lnTo>
                  <a:lnTo>
                    <a:pt x="77" y="195"/>
                  </a:lnTo>
                  <a:lnTo>
                    <a:pt x="58" y="216"/>
                  </a:lnTo>
                  <a:lnTo>
                    <a:pt x="44" y="238"/>
                  </a:lnTo>
                  <a:lnTo>
                    <a:pt x="29" y="262"/>
                  </a:lnTo>
                  <a:lnTo>
                    <a:pt x="19" y="286"/>
                  </a:lnTo>
                  <a:lnTo>
                    <a:pt x="8" y="310"/>
                  </a:lnTo>
                  <a:lnTo>
                    <a:pt x="0" y="337"/>
                  </a:lnTo>
                  <a:lnTo>
                    <a:pt x="8" y="341"/>
                  </a:lnTo>
                  <a:lnTo>
                    <a:pt x="0" y="337"/>
                  </a:lnTo>
                  <a:lnTo>
                    <a:pt x="0" y="341"/>
                  </a:lnTo>
                  <a:lnTo>
                    <a:pt x="8" y="341"/>
                  </a:lnTo>
                  <a:lnTo>
                    <a:pt x="10" y="341"/>
                  </a:lnTo>
                  <a:lnTo>
                    <a:pt x="15" y="339"/>
                  </a:lnTo>
                  <a:lnTo>
                    <a:pt x="10" y="33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899" name="Freeform 82"/>
            <p:cNvSpPr>
              <a:spLocks/>
            </p:cNvSpPr>
            <p:nvPr/>
          </p:nvSpPr>
          <p:spPr bwMode="auto">
            <a:xfrm>
              <a:off x="2434" y="3017"/>
              <a:ext cx="96" cy="13"/>
            </a:xfrm>
            <a:custGeom>
              <a:avLst/>
              <a:gdLst>
                <a:gd name="T0" fmla="*/ 0 w 579"/>
                <a:gd name="T1" fmla="*/ 0 h 53"/>
                <a:gd name="T2" fmla="*/ 0 w 579"/>
                <a:gd name="T3" fmla="*/ 0 h 53"/>
                <a:gd name="T4" fmla="*/ 0 w 579"/>
                <a:gd name="T5" fmla="*/ 0 h 53"/>
                <a:gd name="T6" fmla="*/ 0 w 579"/>
                <a:gd name="T7" fmla="*/ 0 h 53"/>
                <a:gd name="T8" fmla="*/ 0 w 579"/>
                <a:gd name="T9" fmla="*/ 0 h 53"/>
                <a:gd name="T10" fmla="*/ 0 w 579"/>
                <a:gd name="T11" fmla="*/ 0 h 53"/>
                <a:gd name="T12" fmla="*/ 0 w 579"/>
                <a:gd name="T13" fmla="*/ 0 h 53"/>
                <a:gd name="T14" fmla="*/ 0 w 579"/>
                <a:gd name="T15" fmla="*/ 0 h 53"/>
                <a:gd name="T16" fmla="*/ 0 w 579"/>
                <a:gd name="T17" fmla="*/ 0 h 53"/>
                <a:gd name="T18" fmla="*/ 0 w 579"/>
                <a:gd name="T19" fmla="*/ 0 h 53"/>
                <a:gd name="T20" fmla="*/ 0 w 579"/>
                <a:gd name="T21" fmla="*/ 0 h 53"/>
                <a:gd name="T22" fmla="*/ 0 w 579"/>
                <a:gd name="T23" fmla="*/ 0 h 53"/>
                <a:gd name="T24" fmla="*/ 0 w 579"/>
                <a:gd name="T25" fmla="*/ 0 h 53"/>
                <a:gd name="T26" fmla="*/ 0 w 579"/>
                <a:gd name="T27" fmla="*/ 0 h 53"/>
                <a:gd name="T28" fmla="*/ 0 w 579"/>
                <a:gd name="T29" fmla="*/ 0 h 53"/>
                <a:gd name="T30" fmla="*/ 0 w 579"/>
                <a:gd name="T31" fmla="*/ 0 h 53"/>
                <a:gd name="T32" fmla="*/ 0 w 579"/>
                <a:gd name="T33" fmla="*/ 0 h 53"/>
                <a:gd name="T34" fmla="*/ 0 w 579"/>
                <a:gd name="T35" fmla="*/ 0 h 53"/>
                <a:gd name="T36" fmla="*/ 0 w 579"/>
                <a:gd name="T37" fmla="*/ 0 h 53"/>
                <a:gd name="T38" fmla="*/ 0 w 579"/>
                <a:gd name="T39" fmla="*/ 0 h 53"/>
                <a:gd name="T40" fmla="*/ 0 w 579"/>
                <a:gd name="T41" fmla="*/ 0 h 53"/>
                <a:gd name="T42" fmla="*/ 0 w 579"/>
                <a:gd name="T43" fmla="*/ 0 h 53"/>
                <a:gd name="T44" fmla="*/ 0 w 579"/>
                <a:gd name="T45" fmla="*/ 0 h 53"/>
                <a:gd name="T46" fmla="*/ 0 w 579"/>
                <a:gd name="T47" fmla="*/ 0 h 53"/>
                <a:gd name="T48" fmla="*/ 0 w 579"/>
                <a:gd name="T49" fmla="*/ 0 h 53"/>
                <a:gd name="T50" fmla="*/ 0 w 579"/>
                <a:gd name="T51" fmla="*/ 0 h 53"/>
                <a:gd name="T52" fmla="*/ 0 w 579"/>
                <a:gd name="T53" fmla="*/ 0 h 53"/>
                <a:gd name="T54" fmla="*/ 0 w 579"/>
                <a:gd name="T55" fmla="*/ 0 h 53"/>
                <a:gd name="T56" fmla="*/ 0 w 579"/>
                <a:gd name="T57" fmla="*/ 0 h 53"/>
                <a:gd name="T58" fmla="*/ 0 w 579"/>
                <a:gd name="T59" fmla="*/ 0 h 53"/>
                <a:gd name="T60" fmla="*/ 0 w 579"/>
                <a:gd name="T61" fmla="*/ 0 h 5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79"/>
                <a:gd name="T94" fmla="*/ 0 h 53"/>
                <a:gd name="T95" fmla="*/ 579 w 579"/>
                <a:gd name="T96" fmla="*/ 53 h 5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79" h="53">
                  <a:moveTo>
                    <a:pt x="579" y="45"/>
                  </a:moveTo>
                  <a:lnTo>
                    <a:pt x="549" y="27"/>
                  </a:lnTo>
                  <a:lnTo>
                    <a:pt x="513" y="16"/>
                  </a:lnTo>
                  <a:lnTo>
                    <a:pt x="477" y="8"/>
                  </a:lnTo>
                  <a:lnTo>
                    <a:pt x="441" y="3"/>
                  </a:lnTo>
                  <a:lnTo>
                    <a:pt x="400" y="0"/>
                  </a:lnTo>
                  <a:lnTo>
                    <a:pt x="363" y="3"/>
                  </a:lnTo>
                  <a:lnTo>
                    <a:pt x="323" y="5"/>
                  </a:lnTo>
                  <a:lnTo>
                    <a:pt x="280" y="11"/>
                  </a:lnTo>
                  <a:lnTo>
                    <a:pt x="204" y="21"/>
                  </a:lnTo>
                  <a:lnTo>
                    <a:pt x="127" y="32"/>
                  </a:lnTo>
                  <a:lnTo>
                    <a:pt x="90" y="34"/>
                  </a:lnTo>
                  <a:lnTo>
                    <a:pt x="57" y="38"/>
                  </a:lnTo>
                  <a:lnTo>
                    <a:pt x="28" y="38"/>
                  </a:lnTo>
                  <a:lnTo>
                    <a:pt x="2" y="32"/>
                  </a:lnTo>
                  <a:lnTo>
                    <a:pt x="0" y="42"/>
                  </a:lnTo>
                  <a:lnTo>
                    <a:pt x="28" y="48"/>
                  </a:lnTo>
                  <a:lnTo>
                    <a:pt x="57" y="48"/>
                  </a:lnTo>
                  <a:lnTo>
                    <a:pt x="94" y="45"/>
                  </a:lnTo>
                  <a:lnTo>
                    <a:pt x="130" y="42"/>
                  </a:lnTo>
                  <a:lnTo>
                    <a:pt x="204" y="32"/>
                  </a:lnTo>
                  <a:lnTo>
                    <a:pt x="284" y="21"/>
                  </a:lnTo>
                  <a:lnTo>
                    <a:pt x="323" y="16"/>
                  </a:lnTo>
                  <a:lnTo>
                    <a:pt x="363" y="13"/>
                  </a:lnTo>
                  <a:lnTo>
                    <a:pt x="400" y="13"/>
                  </a:lnTo>
                  <a:lnTo>
                    <a:pt x="441" y="13"/>
                  </a:lnTo>
                  <a:lnTo>
                    <a:pt x="472" y="18"/>
                  </a:lnTo>
                  <a:lnTo>
                    <a:pt x="508" y="27"/>
                  </a:lnTo>
                  <a:lnTo>
                    <a:pt x="538" y="38"/>
                  </a:lnTo>
                  <a:lnTo>
                    <a:pt x="567" y="53"/>
                  </a:lnTo>
                  <a:lnTo>
                    <a:pt x="579" y="4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00" name="Freeform 83"/>
            <p:cNvSpPr>
              <a:spLocks/>
            </p:cNvSpPr>
            <p:nvPr/>
          </p:nvSpPr>
          <p:spPr bwMode="auto">
            <a:xfrm>
              <a:off x="2528" y="3019"/>
              <a:ext cx="147" cy="30"/>
            </a:xfrm>
            <a:custGeom>
              <a:avLst/>
              <a:gdLst>
                <a:gd name="T0" fmla="*/ 1 w 885"/>
                <a:gd name="T1" fmla="*/ 0 h 122"/>
                <a:gd name="T2" fmla="*/ 1 w 885"/>
                <a:gd name="T3" fmla="*/ 0 h 122"/>
                <a:gd name="T4" fmla="*/ 1 w 885"/>
                <a:gd name="T5" fmla="*/ 0 h 122"/>
                <a:gd name="T6" fmla="*/ 0 w 885"/>
                <a:gd name="T7" fmla="*/ 0 h 122"/>
                <a:gd name="T8" fmla="*/ 0 w 885"/>
                <a:gd name="T9" fmla="*/ 0 h 122"/>
                <a:gd name="T10" fmla="*/ 0 w 885"/>
                <a:gd name="T11" fmla="*/ 0 h 122"/>
                <a:gd name="T12" fmla="*/ 0 w 885"/>
                <a:gd name="T13" fmla="*/ 0 h 122"/>
                <a:gd name="T14" fmla="*/ 0 w 885"/>
                <a:gd name="T15" fmla="*/ 0 h 122"/>
                <a:gd name="T16" fmla="*/ 0 w 885"/>
                <a:gd name="T17" fmla="*/ 0 h 122"/>
                <a:gd name="T18" fmla="*/ 0 w 885"/>
                <a:gd name="T19" fmla="*/ 0 h 122"/>
                <a:gd name="T20" fmla="*/ 0 w 885"/>
                <a:gd name="T21" fmla="*/ 0 h 122"/>
                <a:gd name="T22" fmla="*/ 0 w 885"/>
                <a:gd name="T23" fmla="*/ 0 h 122"/>
                <a:gd name="T24" fmla="*/ 0 w 885"/>
                <a:gd name="T25" fmla="*/ 0 h 122"/>
                <a:gd name="T26" fmla="*/ 0 w 885"/>
                <a:gd name="T27" fmla="*/ 0 h 122"/>
                <a:gd name="T28" fmla="*/ 0 w 885"/>
                <a:gd name="T29" fmla="*/ 0 h 122"/>
                <a:gd name="T30" fmla="*/ 0 w 885"/>
                <a:gd name="T31" fmla="*/ 0 h 122"/>
                <a:gd name="T32" fmla="*/ 0 w 885"/>
                <a:gd name="T33" fmla="*/ 0 h 122"/>
                <a:gd name="T34" fmla="*/ 0 w 885"/>
                <a:gd name="T35" fmla="*/ 0 h 122"/>
                <a:gd name="T36" fmla="*/ 0 w 885"/>
                <a:gd name="T37" fmla="*/ 0 h 122"/>
                <a:gd name="T38" fmla="*/ 0 w 885"/>
                <a:gd name="T39" fmla="*/ 0 h 122"/>
                <a:gd name="T40" fmla="*/ 0 w 885"/>
                <a:gd name="T41" fmla="*/ 0 h 122"/>
                <a:gd name="T42" fmla="*/ 0 w 885"/>
                <a:gd name="T43" fmla="*/ 0 h 122"/>
                <a:gd name="T44" fmla="*/ 0 w 885"/>
                <a:gd name="T45" fmla="*/ 0 h 122"/>
                <a:gd name="T46" fmla="*/ 0 w 885"/>
                <a:gd name="T47" fmla="*/ 0 h 122"/>
                <a:gd name="T48" fmla="*/ 0 w 885"/>
                <a:gd name="T49" fmla="*/ 0 h 122"/>
                <a:gd name="T50" fmla="*/ 0 w 885"/>
                <a:gd name="T51" fmla="*/ 0 h 122"/>
                <a:gd name="T52" fmla="*/ 0 w 885"/>
                <a:gd name="T53" fmla="*/ 0 h 122"/>
                <a:gd name="T54" fmla="*/ 0 w 885"/>
                <a:gd name="T55" fmla="*/ 0 h 122"/>
                <a:gd name="T56" fmla="*/ 0 w 885"/>
                <a:gd name="T57" fmla="*/ 0 h 122"/>
                <a:gd name="T58" fmla="*/ 0 w 885"/>
                <a:gd name="T59" fmla="*/ 0 h 122"/>
                <a:gd name="T60" fmla="*/ 0 w 885"/>
                <a:gd name="T61" fmla="*/ 0 h 122"/>
                <a:gd name="T62" fmla="*/ 0 w 885"/>
                <a:gd name="T63" fmla="*/ 0 h 122"/>
                <a:gd name="T64" fmla="*/ 0 w 885"/>
                <a:gd name="T65" fmla="*/ 0 h 122"/>
                <a:gd name="T66" fmla="*/ 1 w 885"/>
                <a:gd name="T67" fmla="*/ 0 h 122"/>
                <a:gd name="T68" fmla="*/ 1 w 885"/>
                <a:gd name="T69" fmla="*/ 0 h 122"/>
                <a:gd name="T70" fmla="*/ 1 w 885"/>
                <a:gd name="T71" fmla="*/ 0 h 122"/>
                <a:gd name="T72" fmla="*/ 1 w 885"/>
                <a:gd name="T73" fmla="*/ 0 h 122"/>
                <a:gd name="T74" fmla="*/ 1 w 885"/>
                <a:gd name="T75" fmla="*/ 0 h 122"/>
                <a:gd name="T76" fmla="*/ 1 w 885"/>
                <a:gd name="T77" fmla="*/ 0 h 122"/>
                <a:gd name="T78" fmla="*/ 1 w 885"/>
                <a:gd name="T79" fmla="*/ 0 h 122"/>
                <a:gd name="T80" fmla="*/ 1 w 885"/>
                <a:gd name="T81" fmla="*/ 0 h 122"/>
                <a:gd name="T82" fmla="*/ 1 w 885"/>
                <a:gd name="T83" fmla="*/ 0 h 12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85"/>
                <a:gd name="T127" fmla="*/ 0 h 122"/>
                <a:gd name="T128" fmla="*/ 885 w 885"/>
                <a:gd name="T129" fmla="*/ 122 h 12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85" h="122">
                  <a:moveTo>
                    <a:pt x="881" y="8"/>
                  </a:moveTo>
                  <a:lnTo>
                    <a:pt x="870" y="0"/>
                  </a:lnTo>
                  <a:lnTo>
                    <a:pt x="815" y="23"/>
                  </a:lnTo>
                  <a:lnTo>
                    <a:pt x="753" y="45"/>
                  </a:lnTo>
                  <a:lnTo>
                    <a:pt x="696" y="63"/>
                  </a:lnTo>
                  <a:lnTo>
                    <a:pt x="634" y="80"/>
                  </a:lnTo>
                  <a:lnTo>
                    <a:pt x="568" y="89"/>
                  </a:lnTo>
                  <a:lnTo>
                    <a:pt x="506" y="100"/>
                  </a:lnTo>
                  <a:lnTo>
                    <a:pt x="444" y="106"/>
                  </a:lnTo>
                  <a:lnTo>
                    <a:pt x="387" y="109"/>
                  </a:lnTo>
                  <a:lnTo>
                    <a:pt x="328" y="111"/>
                  </a:lnTo>
                  <a:lnTo>
                    <a:pt x="270" y="109"/>
                  </a:lnTo>
                  <a:lnTo>
                    <a:pt x="216" y="104"/>
                  </a:lnTo>
                  <a:lnTo>
                    <a:pt x="164" y="95"/>
                  </a:lnTo>
                  <a:lnTo>
                    <a:pt x="121" y="84"/>
                  </a:lnTo>
                  <a:lnTo>
                    <a:pt x="77" y="71"/>
                  </a:lnTo>
                  <a:lnTo>
                    <a:pt x="41" y="58"/>
                  </a:lnTo>
                  <a:lnTo>
                    <a:pt x="12" y="40"/>
                  </a:lnTo>
                  <a:lnTo>
                    <a:pt x="0" y="48"/>
                  </a:lnTo>
                  <a:lnTo>
                    <a:pt x="33" y="65"/>
                  </a:lnTo>
                  <a:lnTo>
                    <a:pt x="73" y="82"/>
                  </a:lnTo>
                  <a:lnTo>
                    <a:pt x="114" y="95"/>
                  </a:lnTo>
                  <a:lnTo>
                    <a:pt x="161" y="106"/>
                  </a:lnTo>
                  <a:lnTo>
                    <a:pt x="216" y="114"/>
                  </a:lnTo>
                  <a:lnTo>
                    <a:pt x="270" y="120"/>
                  </a:lnTo>
                  <a:lnTo>
                    <a:pt x="325" y="122"/>
                  </a:lnTo>
                  <a:lnTo>
                    <a:pt x="387" y="122"/>
                  </a:lnTo>
                  <a:lnTo>
                    <a:pt x="448" y="117"/>
                  </a:lnTo>
                  <a:lnTo>
                    <a:pt x="510" y="111"/>
                  </a:lnTo>
                  <a:lnTo>
                    <a:pt x="572" y="100"/>
                  </a:lnTo>
                  <a:lnTo>
                    <a:pt x="637" y="89"/>
                  </a:lnTo>
                  <a:lnTo>
                    <a:pt x="699" y="74"/>
                  </a:lnTo>
                  <a:lnTo>
                    <a:pt x="762" y="57"/>
                  </a:lnTo>
                  <a:lnTo>
                    <a:pt x="822" y="35"/>
                  </a:lnTo>
                  <a:lnTo>
                    <a:pt x="881" y="8"/>
                  </a:lnTo>
                  <a:lnTo>
                    <a:pt x="870" y="0"/>
                  </a:lnTo>
                  <a:lnTo>
                    <a:pt x="881" y="8"/>
                  </a:lnTo>
                  <a:lnTo>
                    <a:pt x="885" y="6"/>
                  </a:lnTo>
                  <a:lnTo>
                    <a:pt x="881" y="0"/>
                  </a:lnTo>
                  <a:lnTo>
                    <a:pt x="878" y="0"/>
                  </a:lnTo>
                  <a:lnTo>
                    <a:pt x="870" y="0"/>
                  </a:lnTo>
                  <a:lnTo>
                    <a:pt x="881" y="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01" name="Freeform 84"/>
            <p:cNvSpPr>
              <a:spLocks/>
            </p:cNvSpPr>
            <p:nvPr/>
          </p:nvSpPr>
          <p:spPr bwMode="auto">
            <a:xfrm>
              <a:off x="2526" y="3019"/>
              <a:ext cx="149" cy="38"/>
            </a:xfrm>
            <a:custGeom>
              <a:avLst/>
              <a:gdLst>
                <a:gd name="T0" fmla="*/ 0 w 895"/>
                <a:gd name="T1" fmla="*/ 0 h 154"/>
                <a:gd name="T2" fmla="*/ 0 w 895"/>
                <a:gd name="T3" fmla="*/ 0 h 154"/>
                <a:gd name="T4" fmla="*/ 0 w 895"/>
                <a:gd name="T5" fmla="*/ 0 h 154"/>
                <a:gd name="T6" fmla="*/ 0 w 895"/>
                <a:gd name="T7" fmla="*/ 0 h 154"/>
                <a:gd name="T8" fmla="*/ 0 w 895"/>
                <a:gd name="T9" fmla="*/ 0 h 154"/>
                <a:gd name="T10" fmla="*/ 0 w 895"/>
                <a:gd name="T11" fmla="*/ 0 h 154"/>
                <a:gd name="T12" fmla="*/ 0 w 895"/>
                <a:gd name="T13" fmla="*/ 0 h 154"/>
                <a:gd name="T14" fmla="*/ 0 w 895"/>
                <a:gd name="T15" fmla="*/ 0 h 154"/>
                <a:gd name="T16" fmla="*/ 0 w 895"/>
                <a:gd name="T17" fmla="*/ 0 h 154"/>
                <a:gd name="T18" fmla="*/ 0 w 895"/>
                <a:gd name="T19" fmla="*/ 0 h 154"/>
                <a:gd name="T20" fmla="*/ 0 w 895"/>
                <a:gd name="T21" fmla="*/ 0 h 154"/>
                <a:gd name="T22" fmla="*/ 0 w 895"/>
                <a:gd name="T23" fmla="*/ 0 h 154"/>
                <a:gd name="T24" fmla="*/ 0 w 895"/>
                <a:gd name="T25" fmla="*/ 0 h 154"/>
                <a:gd name="T26" fmla="*/ 0 w 895"/>
                <a:gd name="T27" fmla="*/ 0 h 154"/>
                <a:gd name="T28" fmla="*/ 0 w 895"/>
                <a:gd name="T29" fmla="*/ 0 h 154"/>
                <a:gd name="T30" fmla="*/ 1 w 895"/>
                <a:gd name="T31" fmla="*/ 0 h 154"/>
                <a:gd name="T32" fmla="*/ 1 w 895"/>
                <a:gd name="T33" fmla="*/ 0 h 154"/>
                <a:gd name="T34" fmla="*/ 1 w 895"/>
                <a:gd name="T35" fmla="*/ 0 h 154"/>
                <a:gd name="T36" fmla="*/ 1 w 895"/>
                <a:gd name="T37" fmla="*/ 0 h 154"/>
                <a:gd name="T38" fmla="*/ 0 w 895"/>
                <a:gd name="T39" fmla="*/ 0 h 154"/>
                <a:gd name="T40" fmla="*/ 0 w 895"/>
                <a:gd name="T41" fmla="*/ 0 h 154"/>
                <a:gd name="T42" fmla="*/ 0 w 895"/>
                <a:gd name="T43" fmla="*/ 0 h 154"/>
                <a:gd name="T44" fmla="*/ 0 w 895"/>
                <a:gd name="T45" fmla="*/ 0 h 154"/>
                <a:gd name="T46" fmla="*/ 0 w 895"/>
                <a:gd name="T47" fmla="*/ 0 h 154"/>
                <a:gd name="T48" fmla="*/ 0 w 895"/>
                <a:gd name="T49" fmla="*/ 0 h 154"/>
                <a:gd name="T50" fmla="*/ 0 w 895"/>
                <a:gd name="T51" fmla="*/ 0 h 154"/>
                <a:gd name="T52" fmla="*/ 0 w 895"/>
                <a:gd name="T53" fmla="*/ 0 h 154"/>
                <a:gd name="T54" fmla="*/ 0 w 895"/>
                <a:gd name="T55" fmla="*/ 0 h 154"/>
                <a:gd name="T56" fmla="*/ 0 w 895"/>
                <a:gd name="T57" fmla="*/ 0 h 154"/>
                <a:gd name="T58" fmla="*/ 0 w 895"/>
                <a:gd name="T59" fmla="*/ 0 h 154"/>
                <a:gd name="T60" fmla="*/ 0 w 895"/>
                <a:gd name="T61" fmla="*/ 0 h 154"/>
                <a:gd name="T62" fmla="*/ 0 w 895"/>
                <a:gd name="T63" fmla="*/ 0 h 154"/>
                <a:gd name="T64" fmla="*/ 0 w 895"/>
                <a:gd name="T65" fmla="*/ 0 h 154"/>
                <a:gd name="T66" fmla="*/ 0 w 895"/>
                <a:gd name="T67" fmla="*/ 0 h 154"/>
                <a:gd name="T68" fmla="*/ 0 w 895"/>
                <a:gd name="T69" fmla="*/ 0 h 15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95"/>
                <a:gd name="T106" fmla="*/ 0 h 154"/>
                <a:gd name="T107" fmla="*/ 895 w 895"/>
                <a:gd name="T108" fmla="*/ 154 h 15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95" h="154">
                  <a:moveTo>
                    <a:pt x="0" y="98"/>
                  </a:moveTo>
                  <a:lnTo>
                    <a:pt x="29" y="111"/>
                  </a:lnTo>
                  <a:lnTo>
                    <a:pt x="62" y="124"/>
                  </a:lnTo>
                  <a:lnTo>
                    <a:pt x="97" y="135"/>
                  </a:lnTo>
                  <a:lnTo>
                    <a:pt x="142" y="143"/>
                  </a:lnTo>
                  <a:lnTo>
                    <a:pt x="193" y="148"/>
                  </a:lnTo>
                  <a:lnTo>
                    <a:pt x="247" y="154"/>
                  </a:lnTo>
                  <a:lnTo>
                    <a:pt x="306" y="154"/>
                  </a:lnTo>
                  <a:lnTo>
                    <a:pt x="363" y="151"/>
                  </a:lnTo>
                  <a:lnTo>
                    <a:pt x="429" y="146"/>
                  </a:lnTo>
                  <a:lnTo>
                    <a:pt x="494" y="137"/>
                  </a:lnTo>
                  <a:lnTo>
                    <a:pt x="560" y="124"/>
                  </a:lnTo>
                  <a:lnTo>
                    <a:pt x="626" y="109"/>
                  </a:lnTo>
                  <a:lnTo>
                    <a:pt x="695" y="89"/>
                  </a:lnTo>
                  <a:lnTo>
                    <a:pt x="764" y="70"/>
                  </a:lnTo>
                  <a:lnTo>
                    <a:pt x="829" y="40"/>
                  </a:lnTo>
                  <a:lnTo>
                    <a:pt x="895" y="8"/>
                  </a:lnTo>
                  <a:lnTo>
                    <a:pt x="884" y="0"/>
                  </a:lnTo>
                  <a:lnTo>
                    <a:pt x="822" y="33"/>
                  </a:lnTo>
                  <a:lnTo>
                    <a:pt x="757" y="59"/>
                  </a:lnTo>
                  <a:lnTo>
                    <a:pt x="688" y="80"/>
                  </a:lnTo>
                  <a:lnTo>
                    <a:pt x="622" y="100"/>
                  </a:lnTo>
                  <a:lnTo>
                    <a:pt x="556" y="114"/>
                  </a:lnTo>
                  <a:lnTo>
                    <a:pt x="491" y="128"/>
                  </a:lnTo>
                  <a:lnTo>
                    <a:pt x="425" y="135"/>
                  </a:lnTo>
                  <a:lnTo>
                    <a:pt x="363" y="141"/>
                  </a:lnTo>
                  <a:lnTo>
                    <a:pt x="302" y="143"/>
                  </a:lnTo>
                  <a:lnTo>
                    <a:pt x="247" y="141"/>
                  </a:lnTo>
                  <a:lnTo>
                    <a:pt x="197" y="137"/>
                  </a:lnTo>
                  <a:lnTo>
                    <a:pt x="145" y="133"/>
                  </a:lnTo>
                  <a:lnTo>
                    <a:pt x="102" y="124"/>
                  </a:lnTo>
                  <a:lnTo>
                    <a:pt x="66" y="114"/>
                  </a:lnTo>
                  <a:lnTo>
                    <a:pt x="36" y="104"/>
                  </a:lnTo>
                  <a:lnTo>
                    <a:pt x="11" y="89"/>
                  </a:lnTo>
                  <a:lnTo>
                    <a:pt x="0" y="9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02" name="Freeform 85"/>
            <p:cNvSpPr>
              <a:spLocks/>
            </p:cNvSpPr>
            <p:nvPr/>
          </p:nvSpPr>
          <p:spPr bwMode="auto">
            <a:xfrm>
              <a:off x="2439" y="3032"/>
              <a:ext cx="88" cy="16"/>
            </a:xfrm>
            <a:custGeom>
              <a:avLst/>
              <a:gdLst>
                <a:gd name="T0" fmla="*/ 0 w 531"/>
                <a:gd name="T1" fmla="*/ 0 h 65"/>
                <a:gd name="T2" fmla="*/ 0 w 531"/>
                <a:gd name="T3" fmla="*/ 0 h 65"/>
                <a:gd name="T4" fmla="*/ 0 w 531"/>
                <a:gd name="T5" fmla="*/ 0 h 65"/>
                <a:gd name="T6" fmla="*/ 0 w 531"/>
                <a:gd name="T7" fmla="*/ 0 h 65"/>
                <a:gd name="T8" fmla="*/ 0 w 531"/>
                <a:gd name="T9" fmla="*/ 0 h 65"/>
                <a:gd name="T10" fmla="*/ 0 w 531"/>
                <a:gd name="T11" fmla="*/ 0 h 65"/>
                <a:gd name="T12" fmla="*/ 0 w 531"/>
                <a:gd name="T13" fmla="*/ 0 h 65"/>
                <a:gd name="T14" fmla="*/ 0 w 531"/>
                <a:gd name="T15" fmla="*/ 0 h 65"/>
                <a:gd name="T16" fmla="*/ 0 w 531"/>
                <a:gd name="T17" fmla="*/ 0 h 65"/>
                <a:gd name="T18" fmla="*/ 0 w 531"/>
                <a:gd name="T19" fmla="*/ 0 h 65"/>
                <a:gd name="T20" fmla="*/ 0 w 531"/>
                <a:gd name="T21" fmla="*/ 0 h 65"/>
                <a:gd name="T22" fmla="*/ 0 w 531"/>
                <a:gd name="T23" fmla="*/ 0 h 65"/>
                <a:gd name="T24" fmla="*/ 0 w 531"/>
                <a:gd name="T25" fmla="*/ 0 h 65"/>
                <a:gd name="T26" fmla="*/ 0 w 531"/>
                <a:gd name="T27" fmla="*/ 0 h 65"/>
                <a:gd name="T28" fmla="*/ 0 w 531"/>
                <a:gd name="T29" fmla="*/ 0 h 65"/>
                <a:gd name="T30" fmla="*/ 0 w 531"/>
                <a:gd name="T31" fmla="*/ 0 h 65"/>
                <a:gd name="T32" fmla="*/ 0 w 531"/>
                <a:gd name="T33" fmla="*/ 0 h 65"/>
                <a:gd name="T34" fmla="*/ 0 w 531"/>
                <a:gd name="T35" fmla="*/ 0 h 65"/>
                <a:gd name="T36" fmla="*/ 0 w 531"/>
                <a:gd name="T37" fmla="*/ 0 h 65"/>
                <a:gd name="T38" fmla="*/ 0 w 531"/>
                <a:gd name="T39" fmla="*/ 0 h 65"/>
                <a:gd name="T40" fmla="*/ 0 w 531"/>
                <a:gd name="T41" fmla="*/ 0 h 65"/>
                <a:gd name="T42" fmla="*/ 0 w 531"/>
                <a:gd name="T43" fmla="*/ 0 h 65"/>
                <a:gd name="T44" fmla="*/ 0 w 531"/>
                <a:gd name="T45" fmla="*/ 0 h 6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31"/>
                <a:gd name="T70" fmla="*/ 0 h 65"/>
                <a:gd name="T71" fmla="*/ 531 w 531"/>
                <a:gd name="T72" fmla="*/ 65 h 6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31" h="65">
                  <a:moveTo>
                    <a:pt x="3" y="65"/>
                  </a:moveTo>
                  <a:lnTo>
                    <a:pt x="133" y="43"/>
                  </a:lnTo>
                  <a:lnTo>
                    <a:pt x="280" y="19"/>
                  </a:lnTo>
                  <a:lnTo>
                    <a:pt x="313" y="13"/>
                  </a:lnTo>
                  <a:lnTo>
                    <a:pt x="349" y="13"/>
                  </a:lnTo>
                  <a:lnTo>
                    <a:pt x="382" y="11"/>
                  </a:lnTo>
                  <a:lnTo>
                    <a:pt x="415" y="13"/>
                  </a:lnTo>
                  <a:lnTo>
                    <a:pt x="447" y="17"/>
                  </a:lnTo>
                  <a:lnTo>
                    <a:pt x="473" y="24"/>
                  </a:lnTo>
                  <a:lnTo>
                    <a:pt x="498" y="32"/>
                  </a:lnTo>
                  <a:lnTo>
                    <a:pt x="520" y="46"/>
                  </a:lnTo>
                  <a:lnTo>
                    <a:pt x="531" y="37"/>
                  </a:lnTo>
                  <a:lnTo>
                    <a:pt x="505" y="24"/>
                  </a:lnTo>
                  <a:lnTo>
                    <a:pt x="480" y="13"/>
                  </a:lnTo>
                  <a:lnTo>
                    <a:pt x="451" y="6"/>
                  </a:lnTo>
                  <a:lnTo>
                    <a:pt x="418" y="4"/>
                  </a:lnTo>
                  <a:lnTo>
                    <a:pt x="385" y="0"/>
                  </a:lnTo>
                  <a:lnTo>
                    <a:pt x="349" y="0"/>
                  </a:lnTo>
                  <a:lnTo>
                    <a:pt x="313" y="4"/>
                  </a:lnTo>
                  <a:lnTo>
                    <a:pt x="275" y="9"/>
                  </a:lnTo>
                  <a:lnTo>
                    <a:pt x="131" y="32"/>
                  </a:lnTo>
                  <a:lnTo>
                    <a:pt x="0" y="54"/>
                  </a:lnTo>
                  <a:lnTo>
                    <a:pt x="3" y="6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03" name="Freeform 86"/>
            <p:cNvSpPr>
              <a:spLocks/>
            </p:cNvSpPr>
            <p:nvPr/>
          </p:nvSpPr>
          <p:spPr bwMode="auto">
            <a:xfrm>
              <a:off x="2325" y="3039"/>
              <a:ext cx="115" cy="13"/>
            </a:xfrm>
            <a:custGeom>
              <a:avLst/>
              <a:gdLst>
                <a:gd name="T0" fmla="*/ 0 w 687"/>
                <a:gd name="T1" fmla="*/ 0 h 51"/>
                <a:gd name="T2" fmla="*/ 0 w 687"/>
                <a:gd name="T3" fmla="*/ 0 h 51"/>
                <a:gd name="T4" fmla="*/ 0 w 687"/>
                <a:gd name="T5" fmla="*/ 0 h 51"/>
                <a:gd name="T6" fmla="*/ 0 w 687"/>
                <a:gd name="T7" fmla="*/ 0 h 51"/>
                <a:gd name="T8" fmla="*/ 0 w 687"/>
                <a:gd name="T9" fmla="*/ 0 h 51"/>
                <a:gd name="T10" fmla="*/ 0 w 687"/>
                <a:gd name="T11" fmla="*/ 0 h 51"/>
                <a:gd name="T12" fmla="*/ 0 w 687"/>
                <a:gd name="T13" fmla="*/ 0 h 51"/>
                <a:gd name="T14" fmla="*/ 1 w 687"/>
                <a:gd name="T15" fmla="*/ 0 h 51"/>
                <a:gd name="T16" fmla="*/ 1 w 687"/>
                <a:gd name="T17" fmla="*/ 0 h 51"/>
                <a:gd name="T18" fmla="*/ 1 w 687"/>
                <a:gd name="T19" fmla="*/ 0 h 51"/>
                <a:gd name="T20" fmla="*/ 1 w 687"/>
                <a:gd name="T21" fmla="*/ 0 h 51"/>
                <a:gd name="T22" fmla="*/ 1 w 687"/>
                <a:gd name="T23" fmla="*/ 0 h 51"/>
                <a:gd name="T24" fmla="*/ 1 w 687"/>
                <a:gd name="T25" fmla="*/ 0 h 51"/>
                <a:gd name="T26" fmla="*/ 0 w 687"/>
                <a:gd name="T27" fmla="*/ 0 h 51"/>
                <a:gd name="T28" fmla="*/ 0 w 687"/>
                <a:gd name="T29" fmla="*/ 0 h 51"/>
                <a:gd name="T30" fmla="*/ 0 w 687"/>
                <a:gd name="T31" fmla="*/ 0 h 51"/>
                <a:gd name="T32" fmla="*/ 0 w 687"/>
                <a:gd name="T33" fmla="*/ 0 h 51"/>
                <a:gd name="T34" fmla="*/ 0 w 687"/>
                <a:gd name="T35" fmla="*/ 0 h 51"/>
                <a:gd name="T36" fmla="*/ 0 w 687"/>
                <a:gd name="T37" fmla="*/ 0 h 51"/>
                <a:gd name="T38" fmla="*/ 0 w 687"/>
                <a:gd name="T39" fmla="*/ 0 h 51"/>
                <a:gd name="T40" fmla="*/ 0 w 687"/>
                <a:gd name="T41" fmla="*/ 0 h 51"/>
                <a:gd name="T42" fmla="*/ 0 w 687"/>
                <a:gd name="T43" fmla="*/ 0 h 51"/>
                <a:gd name="T44" fmla="*/ 0 w 687"/>
                <a:gd name="T45" fmla="*/ 0 h 51"/>
                <a:gd name="T46" fmla="*/ 0 w 687"/>
                <a:gd name="T47" fmla="*/ 0 h 51"/>
                <a:gd name="T48" fmla="*/ 0 w 687"/>
                <a:gd name="T49" fmla="*/ 0 h 51"/>
                <a:gd name="T50" fmla="*/ 0 w 687"/>
                <a:gd name="T51" fmla="*/ 0 h 5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87"/>
                <a:gd name="T79" fmla="*/ 0 h 51"/>
                <a:gd name="T80" fmla="*/ 687 w 687"/>
                <a:gd name="T81" fmla="*/ 51 h 5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87" h="51">
                  <a:moveTo>
                    <a:pt x="6" y="11"/>
                  </a:moveTo>
                  <a:lnTo>
                    <a:pt x="3" y="11"/>
                  </a:lnTo>
                  <a:lnTo>
                    <a:pt x="138" y="29"/>
                  </a:lnTo>
                  <a:lnTo>
                    <a:pt x="254" y="40"/>
                  </a:lnTo>
                  <a:lnTo>
                    <a:pt x="352" y="48"/>
                  </a:lnTo>
                  <a:lnTo>
                    <a:pt x="435" y="51"/>
                  </a:lnTo>
                  <a:lnTo>
                    <a:pt x="509" y="51"/>
                  </a:lnTo>
                  <a:lnTo>
                    <a:pt x="570" y="48"/>
                  </a:lnTo>
                  <a:lnTo>
                    <a:pt x="629" y="42"/>
                  </a:lnTo>
                  <a:lnTo>
                    <a:pt x="687" y="35"/>
                  </a:lnTo>
                  <a:lnTo>
                    <a:pt x="684" y="24"/>
                  </a:lnTo>
                  <a:lnTo>
                    <a:pt x="629" y="32"/>
                  </a:lnTo>
                  <a:lnTo>
                    <a:pt x="570" y="38"/>
                  </a:lnTo>
                  <a:lnTo>
                    <a:pt x="505" y="40"/>
                  </a:lnTo>
                  <a:lnTo>
                    <a:pt x="435" y="40"/>
                  </a:lnTo>
                  <a:lnTo>
                    <a:pt x="352" y="38"/>
                  </a:lnTo>
                  <a:lnTo>
                    <a:pt x="254" y="29"/>
                  </a:lnTo>
                  <a:lnTo>
                    <a:pt x="141" y="16"/>
                  </a:lnTo>
                  <a:lnTo>
                    <a:pt x="6" y="0"/>
                  </a:lnTo>
                  <a:lnTo>
                    <a:pt x="3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11"/>
                  </a:lnTo>
                  <a:lnTo>
                    <a:pt x="3" y="11"/>
                  </a:lnTo>
                  <a:lnTo>
                    <a:pt x="6" y="1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04" name="Freeform 87"/>
            <p:cNvSpPr>
              <a:spLocks/>
            </p:cNvSpPr>
            <p:nvPr/>
          </p:nvSpPr>
          <p:spPr bwMode="auto">
            <a:xfrm>
              <a:off x="2306" y="3039"/>
              <a:ext cx="20" cy="35"/>
            </a:xfrm>
            <a:custGeom>
              <a:avLst/>
              <a:gdLst>
                <a:gd name="T0" fmla="*/ 0 w 119"/>
                <a:gd name="T1" fmla="*/ 1 h 137"/>
                <a:gd name="T2" fmla="*/ 0 w 119"/>
                <a:gd name="T3" fmla="*/ 1 h 137"/>
                <a:gd name="T4" fmla="*/ 0 w 119"/>
                <a:gd name="T5" fmla="*/ 1 h 137"/>
                <a:gd name="T6" fmla="*/ 0 w 119"/>
                <a:gd name="T7" fmla="*/ 1 h 137"/>
                <a:gd name="T8" fmla="*/ 0 w 119"/>
                <a:gd name="T9" fmla="*/ 1 h 137"/>
                <a:gd name="T10" fmla="*/ 0 w 119"/>
                <a:gd name="T11" fmla="*/ 1 h 137"/>
                <a:gd name="T12" fmla="*/ 0 w 119"/>
                <a:gd name="T13" fmla="*/ 1 h 137"/>
                <a:gd name="T14" fmla="*/ 0 w 119"/>
                <a:gd name="T15" fmla="*/ 1 h 137"/>
                <a:gd name="T16" fmla="*/ 0 w 119"/>
                <a:gd name="T17" fmla="*/ 0 h 137"/>
                <a:gd name="T18" fmla="*/ 0 w 119"/>
                <a:gd name="T19" fmla="*/ 0 h 137"/>
                <a:gd name="T20" fmla="*/ 0 w 119"/>
                <a:gd name="T21" fmla="*/ 0 h 137"/>
                <a:gd name="T22" fmla="*/ 0 w 119"/>
                <a:gd name="T23" fmla="*/ 0 h 137"/>
                <a:gd name="T24" fmla="*/ 0 w 119"/>
                <a:gd name="T25" fmla="*/ 0 h 137"/>
                <a:gd name="T26" fmla="*/ 0 w 119"/>
                <a:gd name="T27" fmla="*/ 0 h 137"/>
                <a:gd name="T28" fmla="*/ 0 w 119"/>
                <a:gd name="T29" fmla="*/ 0 h 137"/>
                <a:gd name="T30" fmla="*/ 0 w 119"/>
                <a:gd name="T31" fmla="*/ 0 h 137"/>
                <a:gd name="T32" fmla="*/ 0 w 119"/>
                <a:gd name="T33" fmla="*/ 0 h 137"/>
                <a:gd name="T34" fmla="*/ 0 w 119"/>
                <a:gd name="T35" fmla="*/ 0 h 137"/>
                <a:gd name="T36" fmla="*/ 0 w 119"/>
                <a:gd name="T37" fmla="*/ 0 h 137"/>
                <a:gd name="T38" fmla="*/ 0 w 119"/>
                <a:gd name="T39" fmla="*/ 0 h 137"/>
                <a:gd name="T40" fmla="*/ 0 w 119"/>
                <a:gd name="T41" fmla="*/ 0 h 137"/>
                <a:gd name="T42" fmla="*/ 0 w 119"/>
                <a:gd name="T43" fmla="*/ 0 h 137"/>
                <a:gd name="T44" fmla="*/ 0 w 119"/>
                <a:gd name="T45" fmla="*/ 0 h 137"/>
                <a:gd name="T46" fmla="*/ 0 w 119"/>
                <a:gd name="T47" fmla="*/ 0 h 137"/>
                <a:gd name="T48" fmla="*/ 0 w 119"/>
                <a:gd name="T49" fmla="*/ 1 h 137"/>
                <a:gd name="T50" fmla="*/ 0 w 119"/>
                <a:gd name="T51" fmla="*/ 1 h 137"/>
                <a:gd name="T52" fmla="*/ 0 w 119"/>
                <a:gd name="T53" fmla="*/ 1 h 137"/>
                <a:gd name="T54" fmla="*/ 0 w 119"/>
                <a:gd name="T55" fmla="*/ 1 h 137"/>
                <a:gd name="T56" fmla="*/ 0 w 119"/>
                <a:gd name="T57" fmla="*/ 1 h 137"/>
                <a:gd name="T58" fmla="*/ 0 w 119"/>
                <a:gd name="T59" fmla="*/ 1 h 137"/>
                <a:gd name="T60" fmla="*/ 0 w 119"/>
                <a:gd name="T61" fmla="*/ 1 h 137"/>
                <a:gd name="T62" fmla="*/ 0 w 119"/>
                <a:gd name="T63" fmla="*/ 1 h 137"/>
                <a:gd name="T64" fmla="*/ 0 w 119"/>
                <a:gd name="T65" fmla="*/ 1 h 137"/>
                <a:gd name="T66" fmla="*/ 0 w 119"/>
                <a:gd name="T67" fmla="*/ 1 h 137"/>
                <a:gd name="T68" fmla="*/ 0 w 119"/>
                <a:gd name="T69" fmla="*/ 1 h 137"/>
                <a:gd name="T70" fmla="*/ 0 w 119"/>
                <a:gd name="T71" fmla="*/ 1 h 13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9"/>
                <a:gd name="T109" fmla="*/ 0 h 137"/>
                <a:gd name="T110" fmla="*/ 119 w 119"/>
                <a:gd name="T111" fmla="*/ 137 h 13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9" h="137">
                  <a:moveTo>
                    <a:pt x="101" y="127"/>
                  </a:moveTo>
                  <a:lnTo>
                    <a:pt x="104" y="127"/>
                  </a:lnTo>
                  <a:lnTo>
                    <a:pt x="79" y="119"/>
                  </a:lnTo>
                  <a:lnTo>
                    <a:pt x="58" y="113"/>
                  </a:lnTo>
                  <a:lnTo>
                    <a:pt x="40" y="106"/>
                  </a:lnTo>
                  <a:lnTo>
                    <a:pt x="30" y="98"/>
                  </a:lnTo>
                  <a:lnTo>
                    <a:pt x="21" y="89"/>
                  </a:lnTo>
                  <a:lnTo>
                    <a:pt x="14" y="85"/>
                  </a:lnTo>
                  <a:lnTo>
                    <a:pt x="14" y="76"/>
                  </a:lnTo>
                  <a:lnTo>
                    <a:pt x="14" y="71"/>
                  </a:lnTo>
                  <a:lnTo>
                    <a:pt x="17" y="64"/>
                  </a:lnTo>
                  <a:lnTo>
                    <a:pt x="25" y="54"/>
                  </a:lnTo>
                  <a:lnTo>
                    <a:pt x="37" y="47"/>
                  </a:lnTo>
                  <a:lnTo>
                    <a:pt x="47" y="39"/>
                  </a:lnTo>
                  <a:lnTo>
                    <a:pt x="79" y="27"/>
                  </a:lnTo>
                  <a:lnTo>
                    <a:pt x="119" y="11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40" y="31"/>
                  </a:lnTo>
                  <a:lnTo>
                    <a:pt x="25" y="39"/>
                  </a:lnTo>
                  <a:lnTo>
                    <a:pt x="14" y="51"/>
                  </a:lnTo>
                  <a:lnTo>
                    <a:pt x="4" y="59"/>
                  </a:lnTo>
                  <a:lnTo>
                    <a:pt x="0" y="68"/>
                  </a:lnTo>
                  <a:lnTo>
                    <a:pt x="0" y="76"/>
                  </a:lnTo>
                  <a:lnTo>
                    <a:pt x="0" y="87"/>
                  </a:lnTo>
                  <a:lnTo>
                    <a:pt x="7" y="98"/>
                  </a:lnTo>
                  <a:lnTo>
                    <a:pt x="17" y="106"/>
                  </a:lnTo>
                  <a:lnTo>
                    <a:pt x="33" y="113"/>
                  </a:lnTo>
                  <a:lnTo>
                    <a:pt x="51" y="122"/>
                  </a:lnTo>
                  <a:lnTo>
                    <a:pt x="72" y="129"/>
                  </a:lnTo>
                  <a:lnTo>
                    <a:pt x="97" y="137"/>
                  </a:lnTo>
                  <a:lnTo>
                    <a:pt x="104" y="137"/>
                  </a:lnTo>
                  <a:lnTo>
                    <a:pt x="108" y="135"/>
                  </a:lnTo>
                  <a:lnTo>
                    <a:pt x="108" y="129"/>
                  </a:lnTo>
                  <a:lnTo>
                    <a:pt x="104" y="127"/>
                  </a:lnTo>
                  <a:lnTo>
                    <a:pt x="101" y="12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05" name="Freeform 88"/>
            <p:cNvSpPr>
              <a:spLocks/>
            </p:cNvSpPr>
            <p:nvPr/>
          </p:nvSpPr>
          <p:spPr bwMode="auto">
            <a:xfrm>
              <a:off x="2322" y="3071"/>
              <a:ext cx="136" cy="5"/>
            </a:xfrm>
            <a:custGeom>
              <a:avLst/>
              <a:gdLst>
                <a:gd name="T0" fmla="*/ 1 w 812"/>
                <a:gd name="T1" fmla="*/ 0 h 21"/>
                <a:gd name="T2" fmla="*/ 1 w 812"/>
                <a:gd name="T3" fmla="*/ 0 h 21"/>
                <a:gd name="T4" fmla="*/ 1 w 812"/>
                <a:gd name="T5" fmla="*/ 0 h 21"/>
                <a:gd name="T6" fmla="*/ 0 w 812"/>
                <a:gd name="T7" fmla="*/ 0 h 21"/>
                <a:gd name="T8" fmla="*/ 0 w 812"/>
                <a:gd name="T9" fmla="*/ 0 h 21"/>
                <a:gd name="T10" fmla="*/ 0 w 812"/>
                <a:gd name="T11" fmla="*/ 0 h 21"/>
                <a:gd name="T12" fmla="*/ 0 w 812"/>
                <a:gd name="T13" fmla="*/ 0 h 21"/>
                <a:gd name="T14" fmla="*/ 0 w 812"/>
                <a:gd name="T15" fmla="*/ 0 h 21"/>
                <a:gd name="T16" fmla="*/ 0 w 812"/>
                <a:gd name="T17" fmla="*/ 0 h 21"/>
                <a:gd name="T18" fmla="*/ 0 w 812"/>
                <a:gd name="T19" fmla="*/ 0 h 21"/>
                <a:gd name="T20" fmla="*/ 0 w 812"/>
                <a:gd name="T21" fmla="*/ 0 h 21"/>
                <a:gd name="T22" fmla="*/ 0 w 812"/>
                <a:gd name="T23" fmla="*/ 0 h 21"/>
                <a:gd name="T24" fmla="*/ 0 w 812"/>
                <a:gd name="T25" fmla="*/ 0 h 21"/>
                <a:gd name="T26" fmla="*/ 0 w 812"/>
                <a:gd name="T27" fmla="*/ 0 h 21"/>
                <a:gd name="T28" fmla="*/ 0 w 812"/>
                <a:gd name="T29" fmla="*/ 0 h 21"/>
                <a:gd name="T30" fmla="*/ 1 w 812"/>
                <a:gd name="T31" fmla="*/ 0 h 21"/>
                <a:gd name="T32" fmla="*/ 1 w 812"/>
                <a:gd name="T33" fmla="*/ 0 h 21"/>
                <a:gd name="T34" fmla="*/ 1 w 812"/>
                <a:gd name="T35" fmla="*/ 0 h 21"/>
                <a:gd name="T36" fmla="*/ 1 w 812"/>
                <a:gd name="T37" fmla="*/ 0 h 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12"/>
                <a:gd name="T58" fmla="*/ 0 h 21"/>
                <a:gd name="T59" fmla="*/ 812 w 812"/>
                <a:gd name="T60" fmla="*/ 21 h 2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12" h="21">
                  <a:moveTo>
                    <a:pt x="812" y="6"/>
                  </a:moveTo>
                  <a:lnTo>
                    <a:pt x="685" y="8"/>
                  </a:lnTo>
                  <a:lnTo>
                    <a:pt x="565" y="8"/>
                  </a:lnTo>
                  <a:lnTo>
                    <a:pt x="448" y="10"/>
                  </a:lnTo>
                  <a:lnTo>
                    <a:pt x="339" y="10"/>
                  </a:lnTo>
                  <a:lnTo>
                    <a:pt x="237" y="10"/>
                  </a:lnTo>
                  <a:lnTo>
                    <a:pt x="146" y="10"/>
                  </a:lnTo>
                  <a:lnTo>
                    <a:pt x="70" y="6"/>
                  </a:lnTo>
                  <a:lnTo>
                    <a:pt x="4" y="0"/>
                  </a:lnTo>
                  <a:lnTo>
                    <a:pt x="0" y="10"/>
                  </a:lnTo>
                  <a:lnTo>
                    <a:pt x="66" y="19"/>
                  </a:lnTo>
                  <a:lnTo>
                    <a:pt x="146" y="21"/>
                  </a:lnTo>
                  <a:lnTo>
                    <a:pt x="237" y="21"/>
                  </a:lnTo>
                  <a:lnTo>
                    <a:pt x="339" y="21"/>
                  </a:lnTo>
                  <a:lnTo>
                    <a:pt x="448" y="21"/>
                  </a:lnTo>
                  <a:lnTo>
                    <a:pt x="565" y="19"/>
                  </a:lnTo>
                  <a:lnTo>
                    <a:pt x="685" y="19"/>
                  </a:lnTo>
                  <a:lnTo>
                    <a:pt x="812" y="19"/>
                  </a:lnTo>
                  <a:lnTo>
                    <a:pt x="812" y="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06" name="Freeform 89"/>
            <p:cNvSpPr>
              <a:spLocks/>
            </p:cNvSpPr>
            <p:nvPr/>
          </p:nvSpPr>
          <p:spPr bwMode="auto">
            <a:xfrm>
              <a:off x="2458" y="3073"/>
              <a:ext cx="72" cy="10"/>
            </a:xfrm>
            <a:custGeom>
              <a:avLst/>
              <a:gdLst>
                <a:gd name="T0" fmla="*/ 0 w 434"/>
                <a:gd name="T1" fmla="*/ 0 h 42"/>
                <a:gd name="T2" fmla="*/ 0 w 434"/>
                <a:gd name="T3" fmla="*/ 0 h 42"/>
                <a:gd name="T4" fmla="*/ 0 w 434"/>
                <a:gd name="T5" fmla="*/ 0 h 42"/>
                <a:gd name="T6" fmla="*/ 0 w 434"/>
                <a:gd name="T7" fmla="*/ 0 h 42"/>
                <a:gd name="T8" fmla="*/ 0 w 434"/>
                <a:gd name="T9" fmla="*/ 0 h 42"/>
                <a:gd name="T10" fmla="*/ 0 w 434"/>
                <a:gd name="T11" fmla="*/ 0 h 42"/>
                <a:gd name="T12" fmla="*/ 0 w 434"/>
                <a:gd name="T13" fmla="*/ 0 h 42"/>
                <a:gd name="T14" fmla="*/ 0 w 434"/>
                <a:gd name="T15" fmla="*/ 0 h 42"/>
                <a:gd name="T16" fmla="*/ 0 w 434"/>
                <a:gd name="T17" fmla="*/ 0 h 42"/>
                <a:gd name="T18" fmla="*/ 0 w 434"/>
                <a:gd name="T19" fmla="*/ 0 h 42"/>
                <a:gd name="T20" fmla="*/ 0 w 434"/>
                <a:gd name="T21" fmla="*/ 0 h 42"/>
                <a:gd name="T22" fmla="*/ 0 w 434"/>
                <a:gd name="T23" fmla="*/ 0 h 42"/>
                <a:gd name="T24" fmla="*/ 0 w 434"/>
                <a:gd name="T25" fmla="*/ 0 h 42"/>
                <a:gd name="T26" fmla="*/ 0 w 434"/>
                <a:gd name="T27" fmla="*/ 0 h 42"/>
                <a:gd name="T28" fmla="*/ 0 w 434"/>
                <a:gd name="T29" fmla="*/ 0 h 42"/>
                <a:gd name="T30" fmla="*/ 0 w 434"/>
                <a:gd name="T31" fmla="*/ 0 h 42"/>
                <a:gd name="T32" fmla="*/ 0 w 434"/>
                <a:gd name="T33" fmla="*/ 0 h 42"/>
                <a:gd name="T34" fmla="*/ 0 w 434"/>
                <a:gd name="T35" fmla="*/ 0 h 42"/>
                <a:gd name="T36" fmla="*/ 0 w 434"/>
                <a:gd name="T37" fmla="*/ 0 h 42"/>
                <a:gd name="T38" fmla="*/ 0 w 434"/>
                <a:gd name="T39" fmla="*/ 0 h 42"/>
                <a:gd name="T40" fmla="*/ 0 w 434"/>
                <a:gd name="T41" fmla="*/ 0 h 42"/>
                <a:gd name="T42" fmla="*/ 0 w 434"/>
                <a:gd name="T43" fmla="*/ 0 h 42"/>
                <a:gd name="T44" fmla="*/ 0 w 434"/>
                <a:gd name="T45" fmla="*/ 0 h 42"/>
                <a:gd name="T46" fmla="*/ 0 w 434"/>
                <a:gd name="T47" fmla="*/ 0 h 42"/>
                <a:gd name="T48" fmla="*/ 0 w 434"/>
                <a:gd name="T49" fmla="*/ 0 h 42"/>
                <a:gd name="T50" fmla="*/ 0 w 434"/>
                <a:gd name="T51" fmla="*/ 0 h 42"/>
                <a:gd name="T52" fmla="*/ 0 w 434"/>
                <a:gd name="T53" fmla="*/ 0 h 4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34"/>
                <a:gd name="T82" fmla="*/ 0 h 42"/>
                <a:gd name="T83" fmla="*/ 434 w 434"/>
                <a:gd name="T84" fmla="*/ 42 h 4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34" h="42">
                  <a:moveTo>
                    <a:pt x="426" y="2"/>
                  </a:moveTo>
                  <a:lnTo>
                    <a:pt x="401" y="13"/>
                  </a:lnTo>
                  <a:lnTo>
                    <a:pt x="375" y="20"/>
                  </a:lnTo>
                  <a:lnTo>
                    <a:pt x="349" y="26"/>
                  </a:lnTo>
                  <a:lnTo>
                    <a:pt x="324" y="28"/>
                  </a:lnTo>
                  <a:lnTo>
                    <a:pt x="303" y="31"/>
                  </a:lnTo>
                  <a:lnTo>
                    <a:pt x="277" y="31"/>
                  </a:lnTo>
                  <a:lnTo>
                    <a:pt x="251" y="28"/>
                  </a:lnTo>
                  <a:lnTo>
                    <a:pt x="225" y="26"/>
                  </a:lnTo>
                  <a:lnTo>
                    <a:pt x="175" y="18"/>
                  </a:lnTo>
                  <a:lnTo>
                    <a:pt x="121" y="10"/>
                  </a:lnTo>
                  <a:lnTo>
                    <a:pt x="61" y="2"/>
                  </a:lnTo>
                  <a:lnTo>
                    <a:pt x="0" y="0"/>
                  </a:lnTo>
                  <a:lnTo>
                    <a:pt x="0" y="13"/>
                  </a:lnTo>
                  <a:lnTo>
                    <a:pt x="59" y="15"/>
                  </a:lnTo>
                  <a:lnTo>
                    <a:pt x="116" y="20"/>
                  </a:lnTo>
                  <a:lnTo>
                    <a:pt x="171" y="28"/>
                  </a:lnTo>
                  <a:lnTo>
                    <a:pt x="222" y="37"/>
                  </a:lnTo>
                  <a:lnTo>
                    <a:pt x="248" y="39"/>
                  </a:lnTo>
                  <a:lnTo>
                    <a:pt x="277" y="42"/>
                  </a:lnTo>
                  <a:lnTo>
                    <a:pt x="303" y="42"/>
                  </a:lnTo>
                  <a:lnTo>
                    <a:pt x="327" y="42"/>
                  </a:lnTo>
                  <a:lnTo>
                    <a:pt x="353" y="37"/>
                  </a:lnTo>
                  <a:lnTo>
                    <a:pt x="379" y="31"/>
                  </a:lnTo>
                  <a:lnTo>
                    <a:pt x="408" y="23"/>
                  </a:lnTo>
                  <a:lnTo>
                    <a:pt x="434" y="13"/>
                  </a:lnTo>
                  <a:lnTo>
                    <a:pt x="426" y="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07" name="Freeform 90"/>
            <p:cNvSpPr>
              <a:spLocks/>
            </p:cNvSpPr>
            <p:nvPr/>
          </p:nvSpPr>
          <p:spPr bwMode="auto">
            <a:xfrm>
              <a:off x="2529" y="3068"/>
              <a:ext cx="83" cy="35"/>
            </a:xfrm>
            <a:custGeom>
              <a:avLst/>
              <a:gdLst>
                <a:gd name="T0" fmla="*/ 0 w 499"/>
                <a:gd name="T1" fmla="*/ 1 h 138"/>
                <a:gd name="T2" fmla="*/ 0 w 499"/>
                <a:gd name="T3" fmla="*/ 1 h 138"/>
                <a:gd name="T4" fmla="*/ 0 w 499"/>
                <a:gd name="T5" fmla="*/ 0 h 138"/>
                <a:gd name="T6" fmla="*/ 0 w 499"/>
                <a:gd name="T7" fmla="*/ 0 h 138"/>
                <a:gd name="T8" fmla="*/ 0 w 499"/>
                <a:gd name="T9" fmla="*/ 0 h 138"/>
                <a:gd name="T10" fmla="*/ 0 w 499"/>
                <a:gd name="T11" fmla="*/ 0 h 138"/>
                <a:gd name="T12" fmla="*/ 0 w 499"/>
                <a:gd name="T13" fmla="*/ 0 h 138"/>
                <a:gd name="T14" fmla="*/ 0 w 499"/>
                <a:gd name="T15" fmla="*/ 0 h 138"/>
                <a:gd name="T16" fmla="*/ 0 w 499"/>
                <a:gd name="T17" fmla="*/ 0 h 138"/>
                <a:gd name="T18" fmla="*/ 0 w 499"/>
                <a:gd name="T19" fmla="*/ 0 h 138"/>
                <a:gd name="T20" fmla="*/ 0 w 499"/>
                <a:gd name="T21" fmla="*/ 0 h 138"/>
                <a:gd name="T22" fmla="*/ 0 w 499"/>
                <a:gd name="T23" fmla="*/ 0 h 138"/>
                <a:gd name="T24" fmla="*/ 0 w 499"/>
                <a:gd name="T25" fmla="*/ 0 h 138"/>
                <a:gd name="T26" fmla="*/ 0 w 499"/>
                <a:gd name="T27" fmla="*/ 0 h 138"/>
                <a:gd name="T28" fmla="*/ 0 w 499"/>
                <a:gd name="T29" fmla="*/ 0 h 138"/>
                <a:gd name="T30" fmla="*/ 0 w 499"/>
                <a:gd name="T31" fmla="*/ 0 h 138"/>
                <a:gd name="T32" fmla="*/ 0 w 499"/>
                <a:gd name="T33" fmla="*/ 0 h 138"/>
                <a:gd name="T34" fmla="*/ 0 w 499"/>
                <a:gd name="T35" fmla="*/ 0 h 138"/>
                <a:gd name="T36" fmla="*/ 0 w 499"/>
                <a:gd name="T37" fmla="*/ 0 h 138"/>
                <a:gd name="T38" fmla="*/ 0 w 499"/>
                <a:gd name="T39" fmla="*/ 0 h 138"/>
                <a:gd name="T40" fmla="*/ 0 w 499"/>
                <a:gd name="T41" fmla="*/ 0 h 138"/>
                <a:gd name="T42" fmla="*/ 0 w 499"/>
                <a:gd name="T43" fmla="*/ 0 h 138"/>
                <a:gd name="T44" fmla="*/ 0 w 499"/>
                <a:gd name="T45" fmla="*/ 1 h 138"/>
                <a:gd name="T46" fmla="*/ 0 w 499"/>
                <a:gd name="T47" fmla="*/ 1 h 138"/>
                <a:gd name="T48" fmla="*/ 0 w 499"/>
                <a:gd name="T49" fmla="*/ 1 h 138"/>
                <a:gd name="T50" fmla="*/ 0 w 499"/>
                <a:gd name="T51" fmla="*/ 1 h 138"/>
                <a:gd name="T52" fmla="*/ 0 w 499"/>
                <a:gd name="T53" fmla="*/ 1 h 138"/>
                <a:gd name="T54" fmla="*/ 0 w 499"/>
                <a:gd name="T55" fmla="*/ 1 h 138"/>
                <a:gd name="T56" fmla="*/ 0 w 499"/>
                <a:gd name="T57" fmla="*/ 1 h 138"/>
                <a:gd name="T58" fmla="*/ 0 w 499"/>
                <a:gd name="T59" fmla="*/ 1 h 13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99"/>
                <a:gd name="T91" fmla="*/ 0 h 138"/>
                <a:gd name="T92" fmla="*/ 499 w 499"/>
                <a:gd name="T93" fmla="*/ 138 h 13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99" h="138">
                  <a:moveTo>
                    <a:pt x="488" y="138"/>
                  </a:moveTo>
                  <a:lnTo>
                    <a:pt x="495" y="128"/>
                  </a:lnTo>
                  <a:lnTo>
                    <a:pt x="353" y="72"/>
                  </a:lnTo>
                  <a:lnTo>
                    <a:pt x="226" y="23"/>
                  </a:lnTo>
                  <a:lnTo>
                    <a:pt x="196" y="13"/>
                  </a:lnTo>
                  <a:lnTo>
                    <a:pt x="167" y="8"/>
                  </a:lnTo>
                  <a:lnTo>
                    <a:pt x="139" y="3"/>
                  </a:lnTo>
                  <a:lnTo>
                    <a:pt x="110" y="0"/>
                  </a:lnTo>
                  <a:lnTo>
                    <a:pt x="84" y="0"/>
                  </a:lnTo>
                  <a:lnTo>
                    <a:pt x="55" y="6"/>
                  </a:lnTo>
                  <a:lnTo>
                    <a:pt x="25" y="11"/>
                  </a:lnTo>
                  <a:lnTo>
                    <a:pt x="0" y="21"/>
                  </a:lnTo>
                  <a:lnTo>
                    <a:pt x="8" y="33"/>
                  </a:lnTo>
                  <a:lnTo>
                    <a:pt x="32" y="21"/>
                  </a:lnTo>
                  <a:lnTo>
                    <a:pt x="58" y="15"/>
                  </a:lnTo>
                  <a:lnTo>
                    <a:pt x="84" y="11"/>
                  </a:lnTo>
                  <a:lnTo>
                    <a:pt x="110" y="11"/>
                  </a:lnTo>
                  <a:lnTo>
                    <a:pt x="139" y="13"/>
                  </a:lnTo>
                  <a:lnTo>
                    <a:pt x="164" y="20"/>
                  </a:lnTo>
                  <a:lnTo>
                    <a:pt x="193" y="23"/>
                  </a:lnTo>
                  <a:lnTo>
                    <a:pt x="222" y="33"/>
                  </a:lnTo>
                  <a:lnTo>
                    <a:pt x="345" y="82"/>
                  </a:lnTo>
                  <a:lnTo>
                    <a:pt x="488" y="138"/>
                  </a:lnTo>
                  <a:lnTo>
                    <a:pt x="495" y="128"/>
                  </a:lnTo>
                  <a:lnTo>
                    <a:pt x="488" y="138"/>
                  </a:lnTo>
                  <a:lnTo>
                    <a:pt x="495" y="138"/>
                  </a:lnTo>
                  <a:lnTo>
                    <a:pt x="499" y="135"/>
                  </a:lnTo>
                  <a:lnTo>
                    <a:pt x="499" y="130"/>
                  </a:lnTo>
                  <a:lnTo>
                    <a:pt x="495" y="128"/>
                  </a:lnTo>
                  <a:lnTo>
                    <a:pt x="488" y="13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08" name="Freeform 91"/>
            <p:cNvSpPr>
              <a:spLocks/>
            </p:cNvSpPr>
            <p:nvPr/>
          </p:nvSpPr>
          <p:spPr bwMode="auto">
            <a:xfrm>
              <a:off x="2532" y="3078"/>
              <a:ext cx="79" cy="25"/>
            </a:xfrm>
            <a:custGeom>
              <a:avLst/>
              <a:gdLst>
                <a:gd name="T0" fmla="*/ 0 w 477"/>
                <a:gd name="T1" fmla="*/ 0 h 99"/>
                <a:gd name="T2" fmla="*/ 0 w 477"/>
                <a:gd name="T3" fmla="*/ 0 h 99"/>
                <a:gd name="T4" fmla="*/ 0 w 477"/>
                <a:gd name="T5" fmla="*/ 0 h 99"/>
                <a:gd name="T6" fmla="*/ 0 w 477"/>
                <a:gd name="T7" fmla="*/ 0 h 99"/>
                <a:gd name="T8" fmla="*/ 0 w 477"/>
                <a:gd name="T9" fmla="*/ 0 h 99"/>
                <a:gd name="T10" fmla="*/ 0 w 477"/>
                <a:gd name="T11" fmla="*/ 0 h 99"/>
                <a:gd name="T12" fmla="*/ 0 w 477"/>
                <a:gd name="T13" fmla="*/ 0 h 99"/>
                <a:gd name="T14" fmla="*/ 0 w 477"/>
                <a:gd name="T15" fmla="*/ 0 h 99"/>
                <a:gd name="T16" fmla="*/ 0 w 477"/>
                <a:gd name="T17" fmla="*/ 0 h 99"/>
                <a:gd name="T18" fmla="*/ 0 w 477"/>
                <a:gd name="T19" fmla="*/ 0 h 99"/>
                <a:gd name="T20" fmla="*/ 0 w 477"/>
                <a:gd name="T21" fmla="*/ 1 h 99"/>
                <a:gd name="T22" fmla="*/ 0 w 477"/>
                <a:gd name="T23" fmla="*/ 1 h 99"/>
                <a:gd name="T24" fmla="*/ 0 w 477"/>
                <a:gd name="T25" fmla="*/ 0 h 99"/>
                <a:gd name="T26" fmla="*/ 0 w 477"/>
                <a:gd name="T27" fmla="*/ 0 h 99"/>
                <a:gd name="T28" fmla="*/ 0 w 477"/>
                <a:gd name="T29" fmla="*/ 0 h 99"/>
                <a:gd name="T30" fmla="*/ 0 w 477"/>
                <a:gd name="T31" fmla="*/ 0 h 99"/>
                <a:gd name="T32" fmla="*/ 0 w 477"/>
                <a:gd name="T33" fmla="*/ 0 h 99"/>
                <a:gd name="T34" fmla="*/ 0 w 477"/>
                <a:gd name="T35" fmla="*/ 0 h 99"/>
                <a:gd name="T36" fmla="*/ 0 w 477"/>
                <a:gd name="T37" fmla="*/ 0 h 99"/>
                <a:gd name="T38" fmla="*/ 0 w 477"/>
                <a:gd name="T39" fmla="*/ 0 h 99"/>
                <a:gd name="T40" fmla="*/ 0 w 477"/>
                <a:gd name="T41" fmla="*/ 0 h 99"/>
                <a:gd name="T42" fmla="*/ 0 w 477"/>
                <a:gd name="T43" fmla="*/ 0 h 99"/>
                <a:gd name="T44" fmla="*/ 0 w 477"/>
                <a:gd name="T45" fmla="*/ 0 h 9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77"/>
                <a:gd name="T70" fmla="*/ 0 h 99"/>
                <a:gd name="T71" fmla="*/ 477 w 477"/>
                <a:gd name="T72" fmla="*/ 99 h 9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77" h="99">
                  <a:moveTo>
                    <a:pt x="14" y="36"/>
                  </a:moveTo>
                  <a:lnTo>
                    <a:pt x="26" y="29"/>
                  </a:lnTo>
                  <a:lnTo>
                    <a:pt x="40" y="19"/>
                  </a:lnTo>
                  <a:lnTo>
                    <a:pt x="55" y="13"/>
                  </a:lnTo>
                  <a:lnTo>
                    <a:pt x="73" y="12"/>
                  </a:lnTo>
                  <a:lnTo>
                    <a:pt x="95" y="12"/>
                  </a:lnTo>
                  <a:lnTo>
                    <a:pt x="121" y="13"/>
                  </a:lnTo>
                  <a:lnTo>
                    <a:pt x="146" y="18"/>
                  </a:lnTo>
                  <a:lnTo>
                    <a:pt x="175" y="23"/>
                  </a:lnTo>
                  <a:lnTo>
                    <a:pt x="310" y="56"/>
                  </a:lnTo>
                  <a:lnTo>
                    <a:pt x="470" y="99"/>
                  </a:lnTo>
                  <a:lnTo>
                    <a:pt x="477" y="89"/>
                  </a:lnTo>
                  <a:lnTo>
                    <a:pt x="317" y="46"/>
                  </a:lnTo>
                  <a:lnTo>
                    <a:pt x="178" y="12"/>
                  </a:lnTo>
                  <a:lnTo>
                    <a:pt x="149" y="6"/>
                  </a:lnTo>
                  <a:lnTo>
                    <a:pt x="123" y="4"/>
                  </a:lnTo>
                  <a:lnTo>
                    <a:pt x="99" y="0"/>
                  </a:lnTo>
                  <a:lnTo>
                    <a:pt x="73" y="0"/>
                  </a:lnTo>
                  <a:lnTo>
                    <a:pt x="51" y="4"/>
                  </a:lnTo>
                  <a:lnTo>
                    <a:pt x="33" y="8"/>
                  </a:lnTo>
                  <a:lnTo>
                    <a:pt x="14" y="19"/>
                  </a:lnTo>
                  <a:lnTo>
                    <a:pt x="0" y="31"/>
                  </a:lnTo>
                  <a:lnTo>
                    <a:pt x="14" y="3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09" name="Freeform 92"/>
            <p:cNvSpPr>
              <a:spLocks/>
            </p:cNvSpPr>
            <p:nvPr/>
          </p:nvSpPr>
          <p:spPr bwMode="auto">
            <a:xfrm>
              <a:off x="2474" y="3085"/>
              <a:ext cx="60" cy="11"/>
            </a:xfrm>
            <a:custGeom>
              <a:avLst/>
              <a:gdLst>
                <a:gd name="T0" fmla="*/ 0 w 363"/>
                <a:gd name="T1" fmla="*/ 0 h 42"/>
                <a:gd name="T2" fmla="*/ 0 w 363"/>
                <a:gd name="T3" fmla="*/ 0 h 42"/>
                <a:gd name="T4" fmla="*/ 0 w 363"/>
                <a:gd name="T5" fmla="*/ 0 h 42"/>
                <a:gd name="T6" fmla="*/ 0 w 363"/>
                <a:gd name="T7" fmla="*/ 0 h 42"/>
                <a:gd name="T8" fmla="*/ 0 w 363"/>
                <a:gd name="T9" fmla="*/ 0 h 42"/>
                <a:gd name="T10" fmla="*/ 0 w 363"/>
                <a:gd name="T11" fmla="*/ 0 h 42"/>
                <a:gd name="T12" fmla="*/ 0 w 363"/>
                <a:gd name="T13" fmla="*/ 0 h 42"/>
                <a:gd name="T14" fmla="*/ 0 w 363"/>
                <a:gd name="T15" fmla="*/ 0 h 42"/>
                <a:gd name="T16" fmla="*/ 0 w 363"/>
                <a:gd name="T17" fmla="*/ 0 h 42"/>
                <a:gd name="T18" fmla="*/ 0 w 363"/>
                <a:gd name="T19" fmla="*/ 0 h 42"/>
                <a:gd name="T20" fmla="*/ 0 w 363"/>
                <a:gd name="T21" fmla="*/ 0 h 42"/>
                <a:gd name="T22" fmla="*/ 0 w 363"/>
                <a:gd name="T23" fmla="*/ 0 h 42"/>
                <a:gd name="T24" fmla="*/ 0 w 363"/>
                <a:gd name="T25" fmla="*/ 0 h 42"/>
                <a:gd name="T26" fmla="*/ 0 w 363"/>
                <a:gd name="T27" fmla="*/ 0 h 42"/>
                <a:gd name="T28" fmla="*/ 0 w 363"/>
                <a:gd name="T29" fmla="*/ 0 h 42"/>
                <a:gd name="T30" fmla="*/ 0 w 363"/>
                <a:gd name="T31" fmla="*/ 0 h 42"/>
                <a:gd name="T32" fmla="*/ 0 w 363"/>
                <a:gd name="T33" fmla="*/ 0 h 42"/>
                <a:gd name="T34" fmla="*/ 0 w 363"/>
                <a:gd name="T35" fmla="*/ 0 h 42"/>
                <a:gd name="T36" fmla="*/ 0 w 363"/>
                <a:gd name="T37" fmla="*/ 0 h 42"/>
                <a:gd name="T38" fmla="*/ 0 w 363"/>
                <a:gd name="T39" fmla="*/ 0 h 42"/>
                <a:gd name="T40" fmla="*/ 0 w 363"/>
                <a:gd name="T41" fmla="*/ 0 h 42"/>
                <a:gd name="T42" fmla="*/ 0 w 363"/>
                <a:gd name="T43" fmla="*/ 0 h 42"/>
                <a:gd name="T44" fmla="*/ 0 w 363"/>
                <a:gd name="T45" fmla="*/ 0 h 42"/>
                <a:gd name="T46" fmla="*/ 0 w 363"/>
                <a:gd name="T47" fmla="*/ 0 h 42"/>
                <a:gd name="T48" fmla="*/ 0 w 363"/>
                <a:gd name="T49" fmla="*/ 0 h 42"/>
                <a:gd name="T50" fmla="*/ 0 w 363"/>
                <a:gd name="T51" fmla="*/ 0 h 42"/>
                <a:gd name="T52" fmla="*/ 0 w 363"/>
                <a:gd name="T53" fmla="*/ 0 h 42"/>
                <a:gd name="T54" fmla="*/ 0 w 363"/>
                <a:gd name="T55" fmla="*/ 0 h 42"/>
                <a:gd name="T56" fmla="*/ 0 w 363"/>
                <a:gd name="T57" fmla="*/ 0 h 42"/>
                <a:gd name="T58" fmla="*/ 0 w 363"/>
                <a:gd name="T59" fmla="*/ 0 h 4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63"/>
                <a:gd name="T91" fmla="*/ 0 h 42"/>
                <a:gd name="T92" fmla="*/ 363 w 363"/>
                <a:gd name="T93" fmla="*/ 42 h 4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63" h="42">
                  <a:moveTo>
                    <a:pt x="11" y="22"/>
                  </a:moveTo>
                  <a:lnTo>
                    <a:pt x="7" y="31"/>
                  </a:lnTo>
                  <a:lnTo>
                    <a:pt x="40" y="29"/>
                  </a:lnTo>
                  <a:lnTo>
                    <a:pt x="83" y="31"/>
                  </a:lnTo>
                  <a:lnTo>
                    <a:pt x="130" y="37"/>
                  </a:lnTo>
                  <a:lnTo>
                    <a:pt x="185" y="40"/>
                  </a:lnTo>
                  <a:lnTo>
                    <a:pt x="237" y="42"/>
                  </a:lnTo>
                  <a:lnTo>
                    <a:pt x="287" y="40"/>
                  </a:lnTo>
                  <a:lnTo>
                    <a:pt x="309" y="35"/>
                  </a:lnTo>
                  <a:lnTo>
                    <a:pt x="331" y="29"/>
                  </a:lnTo>
                  <a:lnTo>
                    <a:pt x="349" y="18"/>
                  </a:lnTo>
                  <a:lnTo>
                    <a:pt x="363" y="5"/>
                  </a:lnTo>
                  <a:lnTo>
                    <a:pt x="349" y="0"/>
                  </a:lnTo>
                  <a:lnTo>
                    <a:pt x="339" y="11"/>
                  </a:lnTo>
                  <a:lnTo>
                    <a:pt x="324" y="18"/>
                  </a:lnTo>
                  <a:lnTo>
                    <a:pt x="306" y="24"/>
                  </a:lnTo>
                  <a:lnTo>
                    <a:pt x="284" y="29"/>
                  </a:lnTo>
                  <a:lnTo>
                    <a:pt x="237" y="31"/>
                  </a:lnTo>
                  <a:lnTo>
                    <a:pt x="185" y="29"/>
                  </a:lnTo>
                  <a:lnTo>
                    <a:pt x="135" y="24"/>
                  </a:lnTo>
                  <a:lnTo>
                    <a:pt x="83" y="22"/>
                  </a:lnTo>
                  <a:lnTo>
                    <a:pt x="40" y="18"/>
                  </a:lnTo>
                  <a:lnTo>
                    <a:pt x="4" y="22"/>
                  </a:lnTo>
                  <a:lnTo>
                    <a:pt x="4" y="31"/>
                  </a:lnTo>
                  <a:lnTo>
                    <a:pt x="4" y="22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4" y="29"/>
                  </a:lnTo>
                  <a:lnTo>
                    <a:pt x="7" y="31"/>
                  </a:lnTo>
                  <a:lnTo>
                    <a:pt x="11" y="2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10" name="Freeform 93"/>
            <p:cNvSpPr>
              <a:spLocks/>
            </p:cNvSpPr>
            <p:nvPr/>
          </p:nvSpPr>
          <p:spPr bwMode="auto">
            <a:xfrm>
              <a:off x="2474" y="3091"/>
              <a:ext cx="42" cy="26"/>
            </a:xfrm>
            <a:custGeom>
              <a:avLst/>
              <a:gdLst>
                <a:gd name="T0" fmla="*/ 0 w 254"/>
                <a:gd name="T1" fmla="*/ 0 h 106"/>
                <a:gd name="T2" fmla="*/ 0 w 254"/>
                <a:gd name="T3" fmla="*/ 0 h 106"/>
                <a:gd name="T4" fmla="*/ 0 w 254"/>
                <a:gd name="T5" fmla="*/ 0 h 106"/>
                <a:gd name="T6" fmla="*/ 0 w 254"/>
                <a:gd name="T7" fmla="*/ 0 h 106"/>
                <a:gd name="T8" fmla="*/ 0 w 254"/>
                <a:gd name="T9" fmla="*/ 0 h 106"/>
                <a:gd name="T10" fmla="*/ 0 w 254"/>
                <a:gd name="T11" fmla="*/ 0 h 106"/>
                <a:gd name="T12" fmla="*/ 0 w 254"/>
                <a:gd name="T13" fmla="*/ 0 h 106"/>
                <a:gd name="T14" fmla="*/ 0 w 254"/>
                <a:gd name="T15" fmla="*/ 0 h 106"/>
                <a:gd name="T16" fmla="*/ 0 w 254"/>
                <a:gd name="T17" fmla="*/ 0 h 106"/>
                <a:gd name="T18" fmla="*/ 0 w 254"/>
                <a:gd name="T19" fmla="*/ 0 h 106"/>
                <a:gd name="T20" fmla="*/ 0 w 254"/>
                <a:gd name="T21" fmla="*/ 0 h 106"/>
                <a:gd name="T22" fmla="*/ 0 w 254"/>
                <a:gd name="T23" fmla="*/ 0 h 106"/>
                <a:gd name="T24" fmla="*/ 0 w 254"/>
                <a:gd name="T25" fmla="*/ 0 h 106"/>
                <a:gd name="T26" fmla="*/ 0 w 254"/>
                <a:gd name="T27" fmla="*/ 0 h 106"/>
                <a:gd name="T28" fmla="*/ 0 w 254"/>
                <a:gd name="T29" fmla="*/ 0 h 106"/>
                <a:gd name="T30" fmla="*/ 0 w 254"/>
                <a:gd name="T31" fmla="*/ 0 h 106"/>
                <a:gd name="T32" fmla="*/ 0 w 254"/>
                <a:gd name="T33" fmla="*/ 0 h 106"/>
                <a:gd name="T34" fmla="*/ 0 w 254"/>
                <a:gd name="T35" fmla="*/ 0 h 106"/>
                <a:gd name="T36" fmla="*/ 0 w 254"/>
                <a:gd name="T37" fmla="*/ 0 h 106"/>
                <a:gd name="T38" fmla="*/ 0 w 254"/>
                <a:gd name="T39" fmla="*/ 0 h 106"/>
                <a:gd name="T40" fmla="*/ 0 w 254"/>
                <a:gd name="T41" fmla="*/ 0 h 106"/>
                <a:gd name="T42" fmla="*/ 0 w 254"/>
                <a:gd name="T43" fmla="*/ 0 h 106"/>
                <a:gd name="T44" fmla="*/ 0 w 254"/>
                <a:gd name="T45" fmla="*/ 0 h 10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54"/>
                <a:gd name="T70" fmla="*/ 0 h 106"/>
                <a:gd name="T71" fmla="*/ 254 w 254"/>
                <a:gd name="T72" fmla="*/ 106 h 10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54" h="106">
                  <a:moveTo>
                    <a:pt x="254" y="103"/>
                  </a:moveTo>
                  <a:lnTo>
                    <a:pt x="250" y="84"/>
                  </a:lnTo>
                  <a:lnTo>
                    <a:pt x="243" y="68"/>
                  </a:lnTo>
                  <a:lnTo>
                    <a:pt x="233" y="55"/>
                  </a:lnTo>
                  <a:lnTo>
                    <a:pt x="221" y="45"/>
                  </a:lnTo>
                  <a:lnTo>
                    <a:pt x="207" y="37"/>
                  </a:lnTo>
                  <a:lnTo>
                    <a:pt x="192" y="29"/>
                  </a:lnTo>
                  <a:lnTo>
                    <a:pt x="174" y="25"/>
                  </a:lnTo>
                  <a:lnTo>
                    <a:pt x="156" y="21"/>
                  </a:lnTo>
                  <a:lnTo>
                    <a:pt x="79" y="9"/>
                  </a:lnTo>
                  <a:lnTo>
                    <a:pt x="7" y="0"/>
                  </a:lnTo>
                  <a:lnTo>
                    <a:pt x="0" y="9"/>
                  </a:lnTo>
                  <a:lnTo>
                    <a:pt x="76" y="21"/>
                  </a:lnTo>
                  <a:lnTo>
                    <a:pt x="152" y="31"/>
                  </a:lnTo>
                  <a:lnTo>
                    <a:pt x="171" y="33"/>
                  </a:lnTo>
                  <a:lnTo>
                    <a:pt x="185" y="39"/>
                  </a:lnTo>
                  <a:lnTo>
                    <a:pt x="200" y="45"/>
                  </a:lnTo>
                  <a:lnTo>
                    <a:pt x="211" y="53"/>
                  </a:lnTo>
                  <a:lnTo>
                    <a:pt x="221" y="63"/>
                  </a:lnTo>
                  <a:lnTo>
                    <a:pt x="228" y="74"/>
                  </a:lnTo>
                  <a:lnTo>
                    <a:pt x="236" y="87"/>
                  </a:lnTo>
                  <a:lnTo>
                    <a:pt x="236" y="106"/>
                  </a:lnTo>
                  <a:lnTo>
                    <a:pt x="254" y="10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11" name="Freeform 94"/>
            <p:cNvSpPr>
              <a:spLocks/>
            </p:cNvSpPr>
            <p:nvPr/>
          </p:nvSpPr>
          <p:spPr bwMode="auto">
            <a:xfrm>
              <a:off x="2514" y="3116"/>
              <a:ext cx="60" cy="69"/>
            </a:xfrm>
            <a:custGeom>
              <a:avLst/>
              <a:gdLst>
                <a:gd name="T0" fmla="*/ 0 w 364"/>
                <a:gd name="T1" fmla="*/ 1 h 272"/>
                <a:gd name="T2" fmla="*/ 0 w 364"/>
                <a:gd name="T3" fmla="*/ 1 h 272"/>
                <a:gd name="T4" fmla="*/ 0 w 364"/>
                <a:gd name="T5" fmla="*/ 1 h 272"/>
                <a:gd name="T6" fmla="*/ 0 w 364"/>
                <a:gd name="T7" fmla="*/ 1 h 272"/>
                <a:gd name="T8" fmla="*/ 0 w 364"/>
                <a:gd name="T9" fmla="*/ 1 h 272"/>
                <a:gd name="T10" fmla="*/ 0 w 364"/>
                <a:gd name="T11" fmla="*/ 1 h 272"/>
                <a:gd name="T12" fmla="*/ 0 w 364"/>
                <a:gd name="T13" fmla="*/ 1 h 272"/>
                <a:gd name="T14" fmla="*/ 0 w 364"/>
                <a:gd name="T15" fmla="*/ 1 h 272"/>
                <a:gd name="T16" fmla="*/ 0 w 364"/>
                <a:gd name="T17" fmla="*/ 1 h 272"/>
                <a:gd name="T18" fmla="*/ 0 w 364"/>
                <a:gd name="T19" fmla="*/ 1 h 272"/>
                <a:gd name="T20" fmla="*/ 0 w 364"/>
                <a:gd name="T21" fmla="*/ 1 h 272"/>
                <a:gd name="T22" fmla="*/ 0 w 364"/>
                <a:gd name="T23" fmla="*/ 1 h 272"/>
                <a:gd name="T24" fmla="*/ 0 w 364"/>
                <a:gd name="T25" fmla="*/ 1 h 272"/>
                <a:gd name="T26" fmla="*/ 0 w 364"/>
                <a:gd name="T27" fmla="*/ 1 h 272"/>
                <a:gd name="T28" fmla="*/ 0 w 364"/>
                <a:gd name="T29" fmla="*/ 0 h 272"/>
                <a:gd name="T30" fmla="*/ 0 w 364"/>
                <a:gd name="T31" fmla="*/ 0 h 272"/>
                <a:gd name="T32" fmla="*/ 0 w 364"/>
                <a:gd name="T33" fmla="*/ 0 h 272"/>
                <a:gd name="T34" fmla="*/ 0 w 364"/>
                <a:gd name="T35" fmla="*/ 0 h 272"/>
                <a:gd name="T36" fmla="*/ 0 w 364"/>
                <a:gd name="T37" fmla="*/ 0 h 272"/>
                <a:gd name="T38" fmla="*/ 0 w 364"/>
                <a:gd name="T39" fmla="*/ 0 h 272"/>
                <a:gd name="T40" fmla="*/ 0 w 364"/>
                <a:gd name="T41" fmla="*/ 0 h 272"/>
                <a:gd name="T42" fmla="*/ 0 w 364"/>
                <a:gd name="T43" fmla="*/ 0 h 272"/>
                <a:gd name="T44" fmla="*/ 0 w 364"/>
                <a:gd name="T45" fmla="*/ 0 h 272"/>
                <a:gd name="T46" fmla="*/ 0 w 364"/>
                <a:gd name="T47" fmla="*/ 0 h 272"/>
                <a:gd name="T48" fmla="*/ 0 w 364"/>
                <a:gd name="T49" fmla="*/ 0 h 272"/>
                <a:gd name="T50" fmla="*/ 0 w 364"/>
                <a:gd name="T51" fmla="*/ 0 h 272"/>
                <a:gd name="T52" fmla="*/ 0 w 364"/>
                <a:gd name="T53" fmla="*/ 0 h 272"/>
                <a:gd name="T54" fmla="*/ 0 w 364"/>
                <a:gd name="T55" fmla="*/ 0 h 272"/>
                <a:gd name="T56" fmla="*/ 0 w 364"/>
                <a:gd name="T57" fmla="*/ 0 h 272"/>
                <a:gd name="T58" fmla="*/ 0 w 364"/>
                <a:gd name="T59" fmla="*/ 1 h 272"/>
                <a:gd name="T60" fmla="*/ 0 w 364"/>
                <a:gd name="T61" fmla="*/ 1 h 272"/>
                <a:gd name="T62" fmla="*/ 0 w 364"/>
                <a:gd name="T63" fmla="*/ 1 h 272"/>
                <a:gd name="T64" fmla="*/ 0 w 364"/>
                <a:gd name="T65" fmla="*/ 1 h 272"/>
                <a:gd name="T66" fmla="*/ 0 w 364"/>
                <a:gd name="T67" fmla="*/ 1 h 272"/>
                <a:gd name="T68" fmla="*/ 0 w 364"/>
                <a:gd name="T69" fmla="*/ 1 h 272"/>
                <a:gd name="T70" fmla="*/ 0 w 364"/>
                <a:gd name="T71" fmla="*/ 1 h 272"/>
                <a:gd name="T72" fmla="*/ 0 w 364"/>
                <a:gd name="T73" fmla="*/ 1 h 272"/>
                <a:gd name="T74" fmla="*/ 0 w 364"/>
                <a:gd name="T75" fmla="*/ 1 h 272"/>
                <a:gd name="T76" fmla="*/ 0 w 364"/>
                <a:gd name="T77" fmla="*/ 1 h 272"/>
                <a:gd name="T78" fmla="*/ 0 w 364"/>
                <a:gd name="T79" fmla="*/ 1 h 272"/>
                <a:gd name="T80" fmla="*/ 0 w 364"/>
                <a:gd name="T81" fmla="*/ 1 h 272"/>
                <a:gd name="T82" fmla="*/ 0 w 364"/>
                <a:gd name="T83" fmla="*/ 1 h 272"/>
                <a:gd name="T84" fmla="*/ 0 w 364"/>
                <a:gd name="T85" fmla="*/ 1 h 272"/>
                <a:gd name="T86" fmla="*/ 0 w 364"/>
                <a:gd name="T87" fmla="*/ 1 h 272"/>
                <a:gd name="T88" fmla="*/ 0 w 364"/>
                <a:gd name="T89" fmla="*/ 1 h 272"/>
                <a:gd name="T90" fmla="*/ 0 w 364"/>
                <a:gd name="T91" fmla="*/ 1 h 272"/>
                <a:gd name="T92" fmla="*/ 0 w 364"/>
                <a:gd name="T93" fmla="*/ 1 h 272"/>
                <a:gd name="T94" fmla="*/ 0 w 364"/>
                <a:gd name="T95" fmla="*/ 1 h 272"/>
                <a:gd name="T96" fmla="*/ 0 w 364"/>
                <a:gd name="T97" fmla="*/ 1 h 272"/>
                <a:gd name="T98" fmla="*/ 0 w 364"/>
                <a:gd name="T99" fmla="*/ 1 h 27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64"/>
                <a:gd name="T151" fmla="*/ 0 h 272"/>
                <a:gd name="T152" fmla="*/ 364 w 364"/>
                <a:gd name="T153" fmla="*/ 272 h 27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64" h="272">
                  <a:moveTo>
                    <a:pt x="346" y="267"/>
                  </a:moveTo>
                  <a:lnTo>
                    <a:pt x="360" y="267"/>
                  </a:lnTo>
                  <a:lnTo>
                    <a:pt x="364" y="248"/>
                  </a:lnTo>
                  <a:lnTo>
                    <a:pt x="364" y="232"/>
                  </a:lnTo>
                  <a:lnTo>
                    <a:pt x="364" y="216"/>
                  </a:lnTo>
                  <a:lnTo>
                    <a:pt x="360" y="202"/>
                  </a:lnTo>
                  <a:lnTo>
                    <a:pt x="353" y="189"/>
                  </a:lnTo>
                  <a:lnTo>
                    <a:pt x="346" y="176"/>
                  </a:lnTo>
                  <a:lnTo>
                    <a:pt x="334" y="165"/>
                  </a:lnTo>
                  <a:lnTo>
                    <a:pt x="324" y="155"/>
                  </a:lnTo>
                  <a:lnTo>
                    <a:pt x="298" y="136"/>
                  </a:lnTo>
                  <a:lnTo>
                    <a:pt x="270" y="120"/>
                  </a:lnTo>
                  <a:lnTo>
                    <a:pt x="237" y="107"/>
                  </a:lnTo>
                  <a:lnTo>
                    <a:pt x="204" y="96"/>
                  </a:lnTo>
                  <a:lnTo>
                    <a:pt x="139" y="75"/>
                  </a:lnTo>
                  <a:lnTo>
                    <a:pt x="77" y="53"/>
                  </a:lnTo>
                  <a:lnTo>
                    <a:pt x="54" y="42"/>
                  </a:lnTo>
                  <a:lnTo>
                    <a:pt x="33" y="29"/>
                  </a:lnTo>
                  <a:lnTo>
                    <a:pt x="28" y="24"/>
                  </a:lnTo>
                  <a:lnTo>
                    <a:pt x="21" y="16"/>
                  </a:lnTo>
                  <a:lnTo>
                    <a:pt x="18" y="9"/>
                  </a:lnTo>
                  <a:lnTo>
                    <a:pt x="18" y="0"/>
                  </a:lnTo>
                  <a:lnTo>
                    <a:pt x="0" y="3"/>
                  </a:lnTo>
                  <a:lnTo>
                    <a:pt x="4" y="11"/>
                  </a:lnTo>
                  <a:lnTo>
                    <a:pt x="7" y="22"/>
                  </a:lnTo>
                  <a:lnTo>
                    <a:pt x="14" y="29"/>
                  </a:lnTo>
                  <a:lnTo>
                    <a:pt x="21" y="37"/>
                  </a:lnTo>
                  <a:lnTo>
                    <a:pt x="44" y="53"/>
                  </a:lnTo>
                  <a:lnTo>
                    <a:pt x="69" y="64"/>
                  </a:lnTo>
                  <a:lnTo>
                    <a:pt x="130" y="85"/>
                  </a:lnTo>
                  <a:lnTo>
                    <a:pt x="196" y="107"/>
                  </a:lnTo>
                  <a:lnTo>
                    <a:pt x="230" y="118"/>
                  </a:lnTo>
                  <a:lnTo>
                    <a:pt x="262" y="131"/>
                  </a:lnTo>
                  <a:lnTo>
                    <a:pt x="287" y="144"/>
                  </a:lnTo>
                  <a:lnTo>
                    <a:pt x="313" y="163"/>
                  </a:lnTo>
                  <a:lnTo>
                    <a:pt x="324" y="171"/>
                  </a:lnTo>
                  <a:lnTo>
                    <a:pt x="332" y="182"/>
                  </a:lnTo>
                  <a:lnTo>
                    <a:pt x="339" y="192"/>
                  </a:lnTo>
                  <a:lnTo>
                    <a:pt x="342" y="206"/>
                  </a:lnTo>
                  <a:lnTo>
                    <a:pt x="349" y="219"/>
                  </a:lnTo>
                  <a:lnTo>
                    <a:pt x="349" y="232"/>
                  </a:lnTo>
                  <a:lnTo>
                    <a:pt x="349" y="248"/>
                  </a:lnTo>
                  <a:lnTo>
                    <a:pt x="346" y="265"/>
                  </a:lnTo>
                  <a:lnTo>
                    <a:pt x="360" y="265"/>
                  </a:lnTo>
                  <a:lnTo>
                    <a:pt x="346" y="265"/>
                  </a:lnTo>
                  <a:lnTo>
                    <a:pt x="349" y="269"/>
                  </a:lnTo>
                  <a:lnTo>
                    <a:pt x="353" y="272"/>
                  </a:lnTo>
                  <a:lnTo>
                    <a:pt x="360" y="269"/>
                  </a:lnTo>
                  <a:lnTo>
                    <a:pt x="360" y="267"/>
                  </a:lnTo>
                  <a:lnTo>
                    <a:pt x="346" y="26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12" name="Freeform 95"/>
            <p:cNvSpPr>
              <a:spLocks/>
            </p:cNvSpPr>
            <p:nvPr/>
          </p:nvSpPr>
          <p:spPr bwMode="auto">
            <a:xfrm>
              <a:off x="2502" y="3122"/>
              <a:ext cx="72" cy="61"/>
            </a:xfrm>
            <a:custGeom>
              <a:avLst/>
              <a:gdLst>
                <a:gd name="T0" fmla="*/ 0 w 429"/>
                <a:gd name="T1" fmla="*/ 0 h 245"/>
                <a:gd name="T2" fmla="*/ 0 w 429"/>
                <a:gd name="T3" fmla="*/ 0 h 245"/>
                <a:gd name="T4" fmla="*/ 0 w 429"/>
                <a:gd name="T5" fmla="*/ 0 h 245"/>
                <a:gd name="T6" fmla="*/ 0 w 429"/>
                <a:gd name="T7" fmla="*/ 0 h 245"/>
                <a:gd name="T8" fmla="*/ 0 w 429"/>
                <a:gd name="T9" fmla="*/ 0 h 245"/>
                <a:gd name="T10" fmla="*/ 0 w 429"/>
                <a:gd name="T11" fmla="*/ 0 h 245"/>
                <a:gd name="T12" fmla="*/ 0 w 429"/>
                <a:gd name="T13" fmla="*/ 0 h 245"/>
                <a:gd name="T14" fmla="*/ 0 w 429"/>
                <a:gd name="T15" fmla="*/ 0 h 245"/>
                <a:gd name="T16" fmla="*/ 0 w 429"/>
                <a:gd name="T17" fmla="*/ 0 h 245"/>
                <a:gd name="T18" fmla="*/ 0 w 429"/>
                <a:gd name="T19" fmla="*/ 0 h 245"/>
                <a:gd name="T20" fmla="*/ 0 w 429"/>
                <a:gd name="T21" fmla="*/ 0 h 245"/>
                <a:gd name="T22" fmla="*/ 0 w 429"/>
                <a:gd name="T23" fmla="*/ 0 h 245"/>
                <a:gd name="T24" fmla="*/ 0 w 429"/>
                <a:gd name="T25" fmla="*/ 1 h 245"/>
                <a:gd name="T26" fmla="*/ 0 w 429"/>
                <a:gd name="T27" fmla="*/ 1 h 245"/>
                <a:gd name="T28" fmla="*/ 0 w 429"/>
                <a:gd name="T29" fmla="*/ 1 h 245"/>
                <a:gd name="T30" fmla="*/ 0 w 429"/>
                <a:gd name="T31" fmla="*/ 1 h 245"/>
                <a:gd name="T32" fmla="*/ 0 w 429"/>
                <a:gd name="T33" fmla="*/ 1 h 245"/>
                <a:gd name="T34" fmla="*/ 0 w 429"/>
                <a:gd name="T35" fmla="*/ 1 h 245"/>
                <a:gd name="T36" fmla="*/ 0 w 429"/>
                <a:gd name="T37" fmla="*/ 0 h 245"/>
                <a:gd name="T38" fmla="*/ 0 w 429"/>
                <a:gd name="T39" fmla="*/ 0 h 245"/>
                <a:gd name="T40" fmla="*/ 0 w 429"/>
                <a:gd name="T41" fmla="*/ 0 h 245"/>
                <a:gd name="T42" fmla="*/ 0 w 429"/>
                <a:gd name="T43" fmla="*/ 0 h 245"/>
                <a:gd name="T44" fmla="*/ 0 w 429"/>
                <a:gd name="T45" fmla="*/ 0 h 245"/>
                <a:gd name="T46" fmla="*/ 0 w 429"/>
                <a:gd name="T47" fmla="*/ 0 h 245"/>
                <a:gd name="T48" fmla="*/ 0 w 429"/>
                <a:gd name="T49" fmla="*/ 0 h 245"/>
                <a:gd name="T50" fmla="*/ 0 w 429"/>
                <a:gd name="T51" fmla="*/ 0 h 245"/>
                <a:gd name="T52" fmla="*/ 0 w 429"/>
                <a:gd name="T53" fmla="*/ 0 h 245"/>
                <a:gd name="T54" fmla="*/ 0 w 429"/>
                <a:gd name="T55" fmla="*/ 0 h 245"/>
                <a:gd name="T56" fmla="*/ 0 w 429"/>
                <a:gd name="T57" fmla="*/ 0 h 245"/>
                <a:gd name="T58" fmla="*/ 0 w 429"/>
                <a:gd name="T59" fmla="*/ 0 h 245"/>
                <a:gd name="T60" fmla="*/ 0 w 429"/>
                <a:gd name="T61" fmla="*/ 0 h 24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29"/>
                <a:gd name="T94" fmla="*/ 0 h 245"/>
                <a:gd name="T95" fmla="*/ 429 w 429"/>
                <a:gd name="T96" fmla="*/ 245 h 24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29" h="245">
                  <a:moveTo>
                    <a:pt x="0" y="5"/>
                  </a:moveTo>
                  <a:lnTo>
                    <a:pt x="21" y="26"/>
                  </a:lnTo>
                  <a:lnTo>
                    <a:pt x="47" y="44"/>
                  </a:lnTo>
                  <a:lnTo>
                    <a:pt x="73" y="57"/>
                  </a:lnTo>
                  <a:lnTo>
                    <a:pt x="102" y="72"/>
                  </a:lnTo>
                  <a:lnTo>
                    <a:pt x="163" y="90"/>
                  </a:lnTo>
                  <a:lnTo>
                    <a:pt x="229" y="106"/>
                  </a:lnTo>
                  <a:lnTo>
                    <a:pt x="258" y="114"/>
                  </a:lnTo>
                  <a:lnTo>
                    <a:pt x="291" y="125"/>
                  </a:lnTo>
                  <a:lnTo>
                    <a:pt x="317" y="136"/>
                  </a:lnTo>
                  <a:lnTo>
                    <a:pt x="346" y="149"/>
                  </a:lnTo>
                  <a:lnTo>
                    <a:pt x="367" y="167"/>
                  </a:lnTo>
                  <a:lnTo>
                    <a:pt x="386" y="189"/>
                  </a:lnTo>
                  <a:lnTo>
                    <a:pt x="403" y="213"/>
                  </a:lnTo>
                  <a:lnTo>
                    <a:pt x="415" y="245"/>
                  </a:lnTo>
                  <a:lnTo>
                    <a:pt x="429" y="243"/>
                  </a:lnTo>
                  <a:lnTo>
                    <a:pt x="418" y="210"/>
                  </a:lnTo>
                  <a:lnTo>
                    <a:pt x="401" y="184"/>
                  </a:lnTo>
                  <a:lnTo>
                    <a:pt x="379" y="160"/>
                  </a:lnTo>
                  <a:lnTo>
                    <a:pt x="353" y="141"/>
                  </a:lnTo>
                  <a:lnTo>
                    <a:pt x="327" y="127"/>
                  </a:lnTo>
                  <a:lnTo>
                    <a:pt x="294" y="114"/>
                  </a:lnTo>
                  <a:lnTo>
                    <a:pt x="265" y="103"/>
                  </a:lnTo>
                  <a:lnTo>
                    <a:pt x="233" y="96"/>
                  </a:lnTo>
                  <a:lnTo>
                    <a:pt x="168" y="79"/>
                  </a:lnTo>
                  <a:lnTo>
                    <a:pt x="109" y="61"/>
                  </a:lnTo>
                  <a:lnTo>
                    <a:pt x="80" y="50"/>
                  </a:lnTo>
                  <a:lnTo>
                    <a:pt x="54" y="37"/>
                  </a:lnTo>
                  <a:lnTo>
                    <a:pt x="33" y="20"/>
                  </a:lnTo>
                  <a:lnTo>
                    <a:pt x="14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13" name="Freeform 96"/>
            <p:cNvSpPr>
              <a:spLocks/>
            </p:cNvSpPr>
            <p:nvPr/>
          </p:nvSpPr>
          <p:spPr bwMode="auto">
            <a:xfrm>
              <a:off x="2418" y="3101"/>
              <a:ext cx="86" cy="22"/>
            </a:xfrm>
            <a:custGeom>
              <a:avLst/>
              <a:gdLst>
                <a:gd name="T0" fmla="*/ 0 w 516"/>
                <a:gd name="T1" fmla="*/ 0 h 88"/>
                <a:gd name="T2" fmla="*/ 0 w 516"/>
                <a:gd name="T3" fmla="*/ 0 h 88"/>
                <a:gd name="T4" fmla="*/ 0 w 516"/>
                <a:gd name="T5" fmla="*/ 0 h 88"/>
                <a:gd name="T6" fmla="*/ 0 w 516"/>
                <a:gd name="T7" fmla="*/ 0 h 88"/>
                <a:gd name="T8" fmla="*/ 0 w 516"/>
                <a:gd name="T9" fmla="*/ 0 h 88"/>
                <a:gd name="T10" fmla="*/ 0 w 516"/>
                <a:gd name="T11" fmla="*/ 0 h 88"/>
                <a:gd name="T12" fmla="*/ 0 w 516"/>
                <a:gd name="T13" fmla="*/ 0 h 88"/>
                <a:gd name="T14" fmla="*/ 0 w 516"/>
                <a:gd name="T15" fmla="*/ 0 h 88"/>
                <a:gd name="T16" fmla="*/ 0 w 516"/>
                <a:gd name="T17" fmla="*/ 0 h 88"/>
                <a:gd name="T18" fmla="*/ 0 w 516"/>
                <a:gd name="T19" fmla="*/ 0 h 88"/>
                <a:gd name="T20" fmla="*/ 0 w 516"/>
                <a:gd name="T21" fmla="*/ 0 h 88"/>
                <a:gd name="T22" fmla="*/ 0 w 516"/>
                <a:gd name="T23" fmla="*/ 0 h 88"/>
                <a:gd name="T24" fmla="*/ 0 w 516"/>
                <a:gd name="T25" fmla="*/ 0 h 88"/>
                <a:gd name="T26" fmla="*/ 0 w 516"/>
                <a:gd name="T27" fmla="*/ 0 h 88"/>
                <a:gd name="T28" fmla="*/ 0 w 516"/>
                <a:gd name="T29" fmla="*/ 0 h 88"/>
                <a:gd name="T30" fmla="*/ 0 w 516"/>
                <a:gd name="T31" fmla="*/ 0 h 88"/>
                <a:gd name="T32" fmla="*/ 0 w 516"/>
                <a:gd name="T33" fmla="*/ 0 h 88"/>
                <a:gd name="T34" fmla="*/ 0 w 516"/>
                <a:gd name="T35" fmla="*/ 0 h 88"/>
                <a:gd name="T36" fmla="*/ 0 w 516"/>
                <a:gd name="T37" fmla="*/ 0 h 88"/>
                <a:gd name="T38" fmla="*/ 0 w 516"/>
                <a:gd name="T39" fmla="*/ 0 h 88"/>
                <a:gd name="T40" fmla="*/ 0 w 516"/>
                <a:gd name="T41" fmla="*/ 0 h 88"/>
                <a:gd name="T42" fmla="*/ 0 w 516"/>
                <a:gd name="T43" fmla="*/ 0 h 88"/>
                <a:gd name="T44" fmla="*/ 0 w 516"/>
                <a:gd name="T45" fmla="*/ 0 h 8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16"/>
                <a:gd name="T70" fmla="*/ 0 h 88"/>
                <a:gd name="T71" fmla="*/ 516 w 516"/>
                <a:gd name="T72" fmla="*/ 88 h 8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16" h="88">
                  <a:moveTo>
                    <a:pt x="0" y="14"/>
                  </a:moveTo>
                  <a:lnTo>
                    <a:pt x="127" y="14"/>
                  </a:lnTo>
                  <a:lnTo>
                    <a:pt x="273" y="11"/>
                  </a:lnTo>
                  <a:lnTo>
                    <a:pt x="309" y="11"/>
                  </a:lnTo>
                  <a:lnTo>
                    <a:pt x="345" y="16"/>
                  </a:lnTo>
                  <a:lnTo>
                    <a:pt x="378" y="22"/>
                  </a:lnTo>
                  <a:lnTo>
                    <a:pt x="407" y="26"/>
                  </a:lnTo>
                  <a:lnTo>
                    <a:pt x="437" y="37"/>
                  </a:lnTo>
                  <a:lnTo>
                    <a:pt x="461" y="50"/>
                  </a:lnTo>
                  <a:lnTo>
                    <a:pt x="484" y="66"/>
                  </a:lnTo>
                  <a:lnTo>
                    <a:pt x="502" y="88"/>
                  </a:lnTo>
                  <a:lnTo>
                    <a:pt x="516" y="83"/>
                  </a:lnTo>
                  <a:lnTo>
                    <a:pt x="499" y="61"/>
                  </a:lnTo>
                  <a:lnTo>
                    <a:pt x="473" y="44"/>
                  </a:lnTo>
                  <a:lnTo>
                    <a:pt x="444" y="29"/>
                  </a:lnTo>
                  <a:lnTo>
                    <a:pt x="414" y="16"/>
                  </a:lnTo>
                  <a:lnTo>
                    <a:pt x="382" y="11"/>
                  </a:lnTo>
                  <a:lnTo>
                    <a:pt x="345" y="2"/>
                  </a:lnTo>
                  <a:lnTo>
                    <a:pt x="309" y="0"/>
                  </a:lnTo>
                  <a:lnTo>
                    <a:pt x="273" y="0"/>
                  </a:lnTo>
                  <a:lnTo>
                    <a:pt x="127" y="2"/>
                  </a:lnTo>
                  <a:lnTo>
                    <a:pt x="0" y="2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14" name="Freeform 97"/>
            <p:cNvSpPr>
              <a:spLocks/>
            </p:cNvSpPr>
            <p:nvPr/>
          </p:nvSpPr>
          <p:spPr bwMode="auto">
            <a:xfrm>
              <a:off x="2274" y="3051"/>
              <a:ext cx="144" cy="54"/>
            </a:xfrm>
            <a:custGeom>
              <a:avLst/>
              <a:gdLst>
                <a:gd name="T0" fmla="*/ 0 w 866"/>
                <a:gd name="T1" fmla="*/ 0 h 212"/>
                <a:gd name="T2" fmla="*/ 0 w 866"/>
                <a:gd name="T3" fmla="*/ 0 h 212"/>
                <a:gd name="T4" fmla="*/ 0 w 866"/>
                <a:gd name="T5" fmla="*/ 0 h 212"/>
                <a:gd name="T6" fmla="*/ 0 w 866"/>
                <a:gd name="T7" fmla="*/ 0 h 212"/>
                <a:gd name="T8" fmla="*/ 0 w 866"/>
                <a:gd name="T9" fmla="*/ 0 h 212"/>
                <a:gd name="T10" fmla="*/ 0 w 866"/>
                <a:gd name="T11" fmla="*/ 0 h 212"/>
                <a:gd name="T12" fmla="*/ 0 w 866"/>
                <a:gd name="T13" fmla="*/ 1 h 212"/>
                <a:gd name="T14" fmla="*/ 0 w 866"/>
                <a:gd name="T15" fmla="*/ 1 h 212"/>
                <a:gd name="T16" fmla="*/ 0 w 866"/>
                <a:gd name="T17" fmla="*/ 1 h 212"/>
                <a:gd name="T18" fmla="*/ 0 w 866"/>
                <a:gd name="T19" fmla="*/ 1 h 212"/>
                <a:gd name="T20" fmla="*/ 0 w 866"/>
                <a:gd name="T21" fmla="*/ 1 h 212"/>
                <a:gd name="T22" fmla="*/ 0 w 866"/>
                <a:gd name="T23" fmla="*/ 1 h 212"/>
                <a:gd name="T24" fmla="*/ 0 w 866"/>
                <a:gd name="T25" fmla="*/ 1 h 212"/>
                <a:gd name="T26" fmla="*/ 0 w 866"/>
                <a:gd name="T27" fmla="*/ 1 h 212"/>
                <a:gd name="T28" fmla="*/ 0 w 866"/>
                <a:gd name="T29" fmla="*/ 1 h 212"/>
                <a:gd name="T30" fmla="*/ 0 w 866"/>
                <a:gd name="T31" fmla="*/ 1 h 212"/>
                <a:gd name="T32" fmla="*/ 0 w 866"/>
                <a:gd name="T33" fmla="*/ 1 h 212"/>
                <a:gd name="T34" fmla="*/ 1 w 866"/>
                <a:gd name="T35" fmla="*/ 1 h 212"/>
                <a:gd name="T36" fmla="*/ 1 w 866"/>
                <a:gd name="T37" fmla="*/ 1 h 212"/>
                <a:gd name="T38" fmla="*/ 0 w 866"/>
                <a:gd name="T39" fmla="*/ 1 h 212"/>
                <a:gd name="T40" fmla="*/ 0 w 866"/>
                <a:gd name="T41" fmla="*/ 1 h 212"/>
                <a:gd name="T42" fmla="*/ 0 w 866"/>
                <a:gd name="T43" fmla="*/ 1 h 212"/>
                <a:gd name="T44" fmla="*/ 0 w 866"/>
                <a:gd name="T45" fmla="*/ 1 h 212"/>
                <a:gd name="T46" fmla="*/ 0 w 866"/>
                <a:gd name="T47" fmla="*/ 1 h 212"/>
                <a:gd name="T48" fmla="*/ 0 w 866"/>
                <a:gd name="T49" fmla="*/ 1 h 212"/>
                <a:gd name="T50" fmla="*/ 0 w 866"/>
                <a:gd name="T51" fmla="*/ 1 h 212"/>
                <a:gd name="T52" fmla="*/ 0 w 866"/>
                <a:gd name="T53" fmla="*/ 1 h 212"/>
                <a:gd name="T54" fmla="*/ 0 w 866"/>
                <a:gd name="T55" fmla="*/ 1 h 212"/>
                <a:gd name="T56" fmla="*/ 0 w 866"/>
                <a:gd name="T57" fmla="*/ 1 h 212"/>
                <a:gd name="T58" fmla="*/ 0 w 866"/>
                <a:gd name="T59" fmla="*/ 1 h 212"/>
                <a:gd name="T60" fmla="*/ 0 w 866"/>
                <a:gd name="T61" fmla="*/ 0 h 212"/>
                <a:gd name="T62" fmla="*/ 0 w 866"/>
                <a:gd name="T63" fmla="*/ 0 h 212"/>
                <a:gd name="T64" fmla="*/ 0 w 866"/>
                <a:gd name="T65" fmla="*/ 0 h 212"/>
                <a:gd name="T66" fmla="*/ 0 w 866"/>
                <a:gd name="T67" fmla="*/ 0 h 212"/>
                <a:gd name="T68" fmla="*/ 0 w 866"/>
                <a:gd name="T69" fmla="*/ 0 h 212"/>
                <a:gd name="T70" fmla="*/ 0 w 866"/>
                <a:gd name="T71" fmla="*/ 0 h 212"/>
                <a:gd name="T72" fmla="*/ 0 w 866"/>
                <a:gd name="T73" fmla="*/ 0 h 212"/>
                <a:gd name="T74" fmla="*/ 0 w 866"/>
                <a:gd name="T75" fmla="*/ 0 h 212"/>
                <a:gd name="T76" fmla="*/ 0 w 866"/>
                <a:gd name="T77" fmla="*/ 0 h 212"/>
                <a:gd name="T78" fmla="*/ 0 w 866"/>
                <a:gd name="T79" fmla="*/ 0 h 212"/>
                <a:gd name="T80" fmla="*/ 0 w 866"/>
                <a:gd name="T81" fmla="*/ 0 h 212"/>
                <a:gd name="T82" fmla="*/ 0 w 866"/>
                <a:gd name="T83" fmla="*/ 0 h 21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66"/>
                <a:gd name="T127" fmla="*/ 0 h 212"/>
                <a:gd name="T128" fmla="*/ 866 w 866"/>
                <a:gd name="T129" fmla="*/ 212 h 21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66" h="212">
                  <a:moveTo>
                    <a:pt x="7" y="11"/>
                  </a:moveTo>
                  <a:lnTo>
                    <a:pt x="0" y="7"/>
                  </a:lnTo>
                  <a:lnTo>
                    <a:pt x="7" y="27"/>
                  </a:lnTo>
                  <a:lnTo>
                    <a:pt x="17" y="46"/>
                  </a:lnTo>
                  <a:lnTo>
                    <a:pt x="28" y="64"/>
                  </a:lnTo>
                  <a:lnTo>
                    <a:pt x="43" y="80"/>
                  </a:lnTo>
                  <a:lnTo>
                    <a:pt x="61" y="96"/>
                  </a:lnTo>
                  <a:lnTo>
                    <a:pt x="80" y="108"/>
                  </a:lnTo>
                  <a:lnTo>
                    <a:pt x="97" y="118"/>
                  </a:lnTo>
                  <a:lnTo>
                    <a:pt x="123" y="133"/>
                  </a:lnTo>
                  <a:lnTo>
                    <a:pt x="170" y="148"/>
                  </a:lnTo>
                  <a:lnTo>
                    <a:pt x="225" y="164"/>
                  </a:lnTo>
                  <a:lnTo>
                    <a:pt x="283" y="175"/>
                  </a:lnTo>
                  <a:lnTo>
                    <a:pt x="346" y="183"/>
                  </a:lnTo>
                  <a:lnTo>
                    <a:pt x="476" y="194"/>
                  </a:lnTo>
                  <a:lnTo>
                    <a:pt x="611" y="199"/>
                  </a:lnTo>
                  <a:lnTo>
                    <a:pt x="741" y="204"/>
                  </a:lnTo>
                  <a:lnTo>
                    <a:pt x="866" y="212"/>
                  </a:lnTo>
                  <a:lnTo>
                    <a:pt x="866" y="201"/>
                  </a:lnTo>
                  <a:lnTo>
                    <a:pt x="745" y="194"/>
                  </a:lnTo>
                  <a:lnTo>
                    <a:pt x="615" y="188"/>
                  </a:lnTo>
                  <a:lnTo>
                    <a:pt x="480" y="183"/>
                  </a:lnTo>
                  <a:lnTo>
                    <a:pt x="349" y="172"/>
                  </a:lnTo>
                  <a:lnTo>
                    <a:pt x="287" y="164"/>
                  </a:lnTo>
                  <a:lnTo>
                    <a:pt x="228" y="153"/>
                  </a:lnTo>
                  <a:lnTo>
                    <a:pt x="178" y="140"/>
                  </a:lnTo>
                  <a:lnTo>
                    <a:pt x="130" y="122"/>
                  </a:lnTo>
                  <a:lnTo>
                    <a:pt x="109" y="111"/>
                  </a:lnTo>
                  <a:lnTo>
                    <a:pt x="90" y="101"/>
                  </a:lnTo>
                  <a:lnTo>
                    <a:pt x="71" y="88"/>
                  </a:lnTo>
                  <a:lnTo>
                    <a:pt x="57" y="75"/>
                  </a:lnTo>
                  <a:lnTo>
                    <a:pt x="43" y="59"/>
                  </a:lnTo>
                  <a:lnTo>
                    <a:pt x="32" y="42"/>
                  </a:lnTo>
                  <a:lnTo>
                    <a:pt x="21" y="24"/>
                  </a:lnTo>
                  <a:lnTo>
                    <a:pt x="14" y="5"/>
                  </a:lnTo>
                  <a:lnTo>
                    <a:pt x="7" y="0"/>
                  </a:lnTo>
                  <a:lnTo>
                    <a:pt x="14" y="5"/>
                  </a:lnTo>
                  <a:lnTo>
                    <a:pt x="10" y="0"/>
                  </a:lnTo>
                  <a:lnTo>
                    <a:pt x="3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7" y="1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15" name="Freeform 98"/>
            <p:cNvSpPr>
              <a:spLocks/>
            </p:cNvSpPr>
            <p:nvPr/>
          </p:nvSpPr>
          <p:spPr bwMode="auto">
            <a:xfrm>
              <a:off x="2182" y="3023"/>
              <a:ext cx="93" cy="31"/>
            </a:xfrm>
            <a:custGeom>
              <a:avLst/>
              <a:gdLst>
                <a:gd name="T0" fmla="*/ 0 w 558"/>
                <a:gd name="T1" fmla="*/ 0 h 122"/>
                <a:gd name="T2" fmla="*/ 0 w 558"/>
                <a:gd name="T3" fmla="*/ 0 h 122"/>
                <a:gd name="T4" fmla="*/ 0 w 558"/>
                <a:gd name="T5" fmla="*/ 0 h 122"/>
                <a:gd name="T6" fmla="*/ 0 w 558"/>
                <a:gd name="T7" fmla="*/ 0 h 122"/>
                <a:gd name="T8" fmla="*/ 0 w 558"/>
                <a:gd name="T9" fmla="*/ 0 h 122"/>
                <a:gd name="T10" fmla="*/ 0 w 558"/>
                <a:gd name="T11" fmla="*/ 0 h 122"/>
                <a:gd name="T12" fmla="*/ 0 w 558"/>
                <a:gd name="T13" fmla="*/ 1 h 122"/>
                <a:gd name="T14" fmla="*/ 0 w 558"/>
                <a:gd name="T15" fmla="*/ 1 h 122"/>
                <a:gd name="T16" fmla="*/ 0 w 558"/>
                <a:gd name="T17" fmla="*/ 1 h 122"/>
                <a:gd name="T18" fmla="*/ 0 w 558"/>
                <a:gd name="T19" fmla="*/ 1 h 122"/>
                <a:gd name="T20" fmla="*/ 0 w 558"/>
                <a:gd name="T21" fmla="*/ 1 h 122"/>
                <a:gd name="T22" fmla="*/ 0 w 558"/>
                <a:gd name="T23" fmla="*/ 1 h 122"/>
                <a:gd name="T24" fmla="*/ 0 w 558"/>
                <a:gd name="T25" fmla="*/ 1 h 122"/>
                <a:gd name="T26" fmla="*/ 0 w 558"/>
                <a:gd name="T27" fmla="*/ 0 h 122"/>
                <a:gd name="T28" fmla="*/ 0 w 558"/>
                <a:gd name="T29" fmla="*/ 0 h 122"/>
                <a:gd name="T30" fmla="*/ 0 w 558"/>
                <a:gd name="T31" fmla="*/ 0 h 122"/>
                <a:gd name="T32" fmla="*/ 0 w 558"/>
                <a:gd name="T33" fmla="*/ 0 h 122"/>
                <a:gd name="T34" fmla="*/ 0 w 558"/>
                <a:gd name="T35" fmla="*/ 0 h 122"/>
                <a:gd name="T36" fmla="*/ 0 w 558"/>
                <a:gd name="T37" fmla="*/ 0 h 122"/>
                <a:gd name="T38" fmla="*/ 0 w 558"/>
                <a:gd name="T39" fmla="*/ 0 h 122"/>
                <a:gd name="T40" fmla="*/ 0 w 558"/>
                <a:gd name="T41" fmla="*/ 0 h 122"/>
                <a:gd name="T42" fmla="*/ 0 w 558"/>
                <a:gd name="T43" fmla="*/ 0 h 122"/>
                <a:gd name="T44" fmla="*/ 0 w 558"/>
                <a:gd name="T45" fmla="*/ 0 h 122"/>
                <a:gd name="T46" fmla="*/ 0 w 558"/>
                <a:gd name="T47" fmla="*/ 0 h 122"/>
                <a:gd name="T48" fmla="*/ 0 w 558"/>
                <a:gd name="T49" fmla="*/ 0 h 122"/>
                <a:gd name="T50" fmla="*/ 0 w 558"/>
                <a:gd name="T51" fmla="*/ 0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58"/>
                <a:gd name="T79" fmla="*/ 0 h 122"/>
                <a:gd name="T80" fmla="*/ 558 w 558"/>
                <a:gd name="T81" fmla="*/ 122 h 12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58" h="122">
                  <a:moveTo>
                    <a:pt x="16" y="3"/>
                  </a:moveTo>
                  <a:lnTo>
                    <a:pt x="5" y="8"/>
                  </a:lnTo>
                  <a:lnTo>
                    <a:pt x="71" y="29"/>
                  </a:lnTo>
                  <a:lnTo>
                    <a:pt x="139" y="44"/>
                  </a:lnTo>
                  <a:lnTo>
                    <a:pt x="209" y="63"/>
                  </a:lnTo>
                  <a:lnTo>
                    <a:pt x="280" y="76"/>
                  </a:lnTo>
                  <a:lnTo>
                    <a:pt x="351" y="92"/>
                  </a:lnTo>
                  <a:lnTo>
                    <a:pt x="423" y="103"/>
                  </a:lnTo>
                  <a:lnTo>
                    <a:pt x="489" y="114"/>
                  </a:lnTo>
                  <a:lnTo>
                    <a:pt x="558" y="122"/>
                  </a:lnTo>
                  <a:lnTo>
                    <a:pt x="558" y="111"/>
                  </a:lnTo>
                  <a:lnTo>
                    <a:pt x="492" y="103"/>
                  </a:lnTo>
                  <a:lnTo>
                    <a:pt x="423" y="92"/>
                  </a:lnTo>
                  <a:lnTo>
                    <a:pt x="354" y="81"/>
                  </a:lnTo>
                  <a:lnTo>
                    <a:pt x="285" y="65"/>
                  </a:lnTo>
                  <a:lnTo>
                    <a:pt x="212" y="53"/>
                  </a:lnTo>
                  <a:lnTo>
                    <a:pt x="143" y="35"/>
                  </a:lnTo>
                  <a:lnTo>
                    <a:pt x="76" y="18"/>
                  </a:lnTo>
                  <a:lnTo>
                    <a:pt x="12" y="0"/>
                  </a:lnTo>
                  <a:lnTo>
                    <a:pt x="0" y="5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5" y="8"/>
                  </a:lnTo>
                  <a:lnTo>
                    <a:pt x="16" y="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16" name="Freeform 99"/>
            <p:cNvSpPr>
              <a:spLocks/>
            </p:cNvSpPr>
            <p:nvPr/>
          </p:nvSpPr>
          <p:spPr bwMode="auto">
            <a:xfrm>
              <a:off x="2182" y="3024"/>
              <a:ext cx="93" cy="90"/>
            </a:xfrm>
            <a:custGeom>
              <a:avLst/>
              <a:gdLst>
                <a:gd name="T0" fmla="*/ 0 w 558"/>
                <a:gd name="T1" fmla="*/ 2 h 359"/>
                <a:gd name="T2" fmla="*/ 0 w 558"/>
                <a:gd name="T3" fmla="*/ 1 h 359"/>
                <a:gd name="T4" fmla="*/ 0 w 558"/>
                <a:gd name="T5" fmla="*/ 1 h 359"/>
                <a:gd name="T6" fmla="*/ 0 w 558"/>
                <a:gd name="T7" fmla="*/ 1 h 359"/>
                <a:gd name="T8" fmla="*/ 0 w 558"/>
                <a:gd name="T9" fmla="*/ 1 h 359"/>
                <a:gd name="T10" fmla="*/ 0 w 558"/>
                <a:gd name="T11" fmla="*/ 1 h 359"/>
                <a:gd name="T12" fmla="*/ 0 w 558"/>
                <a:gd name="T13" fmla="*/ 1 h 359"/>
                <a:gd name="T14" fmla="*/ 0 w 558"/>
                <a:gd name="T15" fmla="*/ 1 h 359"/>
                <a:gd name="T16" fmla="*/ 0 w 558"/>
                <a:gd name="T17" fmla="*/ 1 h 359"/>
                <a:gd name="T18" fmla="*/ 0 w 558"/>
                <a:gd name="T19" fmla="*/ 1 h 359"/>
                <a:gd name="T20" fmla="*/ 0 w 558"/>
                <a:gd name="T21" fmla="*/ 1 h 359"/>
                <a:gd name="T22" fmla="*/ 0 w 558"/>
                <a:gd name="T23" fmla="*/ 1 h 359"/>
                <a:gd name="T24" fmla="*/ 0 w 558"/>
                <a:gd name="T25" fmla="*/ 0 h 359"/>
                <a:gd name="T26" fmla="*/ 0 w 558"/>
                <a:gd name="T27" fmla="*/ 0 h 359"/>
                <a:gd name="T28" fmla="*/ 0 w 558"/>
                <a:gd name="T29" fmla="*/ 0 h 359"/>
                <a:gd name="T30" fmla="*/ 0 w 558"/>
                <a:gd name="T31" fmla="*/ 0 h 359"/>
                <a:gd name="T32" fmla="*/ 0 w 558"/>
                <a:gd name="T33" fmla="*/ 0 h 359"/>
                <a:gd name="T34" fmla="*/ 0 w 558"/>
                <a:gd name="T35" fmla="*/ 0 h 359"/>
                <a:gd name="T36" fmla="*/ 0 w 558"/>
                <a:gd name="T37" fmla="*/ 0 h 359"/>
                <a:gd name="T38" fmla="*/ 0 w 558"/>
                <a:gd name="T39" fmla="*/ 0 h 359"/>
                <a:gd name="T40" fmla="*/ 0 w 558"/>
                <a:gd name="T41" fmla="*/ 0 h 359"/>
                <a:gd name="T42" fmla="*/ 0 w 558"/>
                <a:gd name="T43" fmla="*/ 0 h 359"/>
                <a:gd name="T44" fmla="*/ 0 w 558"/>
                <a:gd name="T45" fmla="*/ 1 h 359"/>
                <a:gd name="T46" fmla="*/ 0 w 558"/>
                <a:gd name="T47" fmla="*/ 1 h 359"/>
                <a:gd name="T48" fmla="*/ 0 w 558"/>
                <a:gd name="T49" fmla="*/ 1 h 359"/>
                <a:gd name="T50" fmla="*/ 0 w 558"/>
                <a:gd name="T51" fmla="*/ 1 h 359"/>
                <a:gd name="T52" fmla="*/ 0 w 558"/>
                <a:gd name="T53" fmla="*/ 1 h 359"/>
                <a:gd name="T54" fmla="*/ 0 w 558"/>
                <a:gd name="T55" fmla="*/ 1 h 359"/>
                <a:gd name="T56" fmla="*/ 0 w 558"/>
                <a:gd name="T57" fmla="*/ 1 h 359"/>
                <a:gd name="T58" fmla="*/ 0 w 558"/>
                <a:gd name="T59" fmla="*/ 1 h 359"/>
                <a:gd name="T60" fmla="*/ 0 w 558"/>
                <a:gd name="T61" fmla="*/ 1 h 359"/>
                <a:gd name="T62" fmla="*/ 0 w 558"/>
                <a:gd name="T63" fmla="*/ 1 h 359"/>
                <a:gd name="T64" fmla="*/ 0 w 558"/>
                <a:gd name="T65" fmla="*/ 2 h 359"/>
                <a:gd name="T66" fmla="*/ 0 w 558"/>
                <a:gd name="T67" fmla="*/ 2 h 359"/>
                <a:gd name="T68" fmla="*/ 0 w 558"/>
                <a:gd name="T69" fmla="*/ 2 h 35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58"/>
                <a:gd name="T106" fmla="*/ 0 h 359"/>
                <a:gd name="T107" fmla="*/ 558 w 558"/>
                <a:gd name="T108" fmla="*/ 359 h 35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58" h="359">
                  <a:moveTo>
                    <a:pt x="558" y="348"/>
                  </a:moveTo>
                  <a:lnTo>
                    <a:pt x="510" y="338"/>
                  </a:lnTo>
                  <a:lnTo>
                    <a:pt x="463" y="325"/>
                  </a:lnTo>
                  <a:lnTo>
                    <a:pt x="416" y="306"/>
                  </a:lnTo>
                  <a:lnTo>
                    <a:pt x="368" y="287"/>
                  </a:lnTo>
                  <a:lnTo>
                    <a:pt x="321" y="263"/>
                  </a:lnTo>
                  <a:lnTo>
                    <a:pt x="277" y="237"/>
                  </a:lnTo>
                  <a:lnTo>
                    <a:pt x="233" y="210"/>
                  </a:lnTo>
                  <a:lnTo>
                    <a:pt x="194" y="181"/>
                  </a:lnTo>
                  <a:lnTo>
                    <a:pt x="157" y="154"/>
                  </a:lnTo>
                  <a:lnTo>
                    <a:pt x="121" y="125"/>
                  </a:lnTo>
                  <a:lnTo>
                    <a:pt x="92" y="99"/>
                  </a:lnTo>
                  <a:lnTo>
                    <a:pt x="66" y="74"/>
                  </a:lnTo>
                  <a:lnTo>
                    <a:pt x="45" y="50"/>
                  </a:lnTo>
                  <a:lnTo>
                    <a:pt x="30" y="29"/>
                  </a:lnTo>
                  <a:lnTo>
                    <a:pt x="19" y="13"/>
                  </a:lnTo>
                  <a:lnTo>
                    <a:pt x="16" y="0"/>
                  </a:lnTo>
                  <a:lnTo>
                    <a:pt x="0" y="2"/>
                  </a:lnTo>
                  <a:lnTo>
                    <a:pt x="5" y="15"/>
                  </a:lnTo>
                  <a:lnTo>
                    <a:pt x="16" y="35"/>
                  </a:lnTo>
                  <a:lnTo>
                    <a:pt x="33" y="55"/>
                  </a:lnTo>
                  <a:lnTo>
                    <a:pt x="55" y="79"/>
                  </a:lnTo>
                  <a:lnTo>
                    <a:pt x="81" y="107"/>
                  </a:lnTo>
                  <a:lnTo>
                    <a:pt x="110" y="133"/>
                  </a:lnTo>
                  <a:lnTo>
                    <a:pt x="147" y="162"/>
                  </a:lnTo>
                  <a:lnTo>
                    <a:pt x="183" y="189"/>
                  </a:lnTo>
                  <a:lnTo>
                    <a:pt x="223" y="218"/>
                  </a:lnTo>
                  <a:lnTo>
                    <a:pt x="266" y="245"/>
                  </a:lnTo>
                  <a:lnTo>
                    <a:pt x="314" y="271"/>
                  </a:lnTo>
                  <a:lnTo>
                    <a:pt x="361" y="296"/>
                  </a:lnTo>
                  <a:lnTo>
                    <a:pt x="408" y="317"/>
                  </a:lnTo>
                  <a:lnTo>
                    <a:pt x="456" y="335"/>
                  </a:lnTo>
                  <a:lnTo>
                    <a:pt x="506" y="348"/>
                  </a:lnTo>
                  <a:lnTo>
                    <a:pt x="554" y="359"/>
                  </a:lnTo>
                  <a:lnTo>
                    <a:pt x="558" y="34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17" name="Freeform 100"/>
            <p:cNvSpPr>
              <a:spLocks/>
            </p:cNvSpPr>
            <p:nvPr/>
          </p:nvSpPr>
          <p:spPr bwMode="auto">
            <a:xfrm>
              <a:off x="2275" y="3111"/>
              <a:ext cx="147" cy="77"/>
            </a:xfrm>
            <a:custGeom>
              <a:avLst/>
              <a:gdLst>
                <a:gd name="T0" fmla="*/ 1 w 885"/>
                <a:gd name="T1" fmla="*/ 1 h 307"/>
                <a:gd name="T2" fmla="*/ 1 w 885"/>
                <a:gd name="T3" fmla="*/ 1 h 307"/>
                <a:gd name="T4" fmla="*/ 1 w 885"/>
                <a:gd name="T5" fmla="*/ 1 h 307"/>
                <a:gd name="T6" fmla="*/ 1 w 885"/>
                <a:gd name="T7" fmla="*/ 1 h 307"/>
                <a:gd name="T8" fmla="*/ 1 w 885"/>
                <a:gd name="T9" fmla="*/ 1 h 307"/>
                <a:gd name="T10" fmla="*/ 1 w 885"/>
                <a:gd name="T11" fmla="*/ 1 h 307"/>
                <a:gd name="T12" fmla="*/ 1 w 885"/>
                <a:gd name="T13" fmla="*/ 1 h 307"/>
                <a:gd name="T14" fmla="*/ 0 w 885"/>
                <a:gd name="T15" fmla="*/ 1 h 307"/>
                <a:gd name="T16" fmla="*/ 0 w 885"/>
                <a:gd name="T17" fmla="*/ 1 h 307"/>
                <a:gd name="T18" fmla="*/ 0 w 885"/>
                <a:gd name="T19" fmla="*/ 1 h 307"/>
                <a:gd name="T20" fmla="*/ 0 w 885"/>
                <a:gd name="T21" fmla="*/ 1 h 307"/>
                <a:gd name="T22" fmla="*/ 0 w 885"/>
                <a:gd name="T23" fmla="*/ 1 h 307"/>
                <a:gd name="T24" fmla="*/ 0 w 885"/>
                <a:gd name="T25" fmla="*/ 0 h 307"/>
                <a:gd name="T26" fmla="*/ 0 w 885"/>
                <a:gd name="T27" fmla="*/ 0 h 307"/>
                <a:gd name="T28" fmla="*/ 0 w 885"/>
                <a:gd name="T29" fmla="*/ 0 h 307"/>
                <a:gd name="T30" fmla="*/ 0 w 885"/>
                <a:gd name="T31" fmla="*/ 0 h 307"/>
                <a:gd name="T32" fmla="*/ 0 w 885"/>
                <a:gd name="T33" fmla="*/ 0 h 307"/>
                <a:gd name="T34" fmla="*/ 0 w 885"/>
                <a:gd name="T35" fmla="*/ 0 h 307"/>
                <a:gd name="T36" fmla="*/ 0 w 885"/>
                <a:gd name="T37" fmla="*/ 0 h 307"/>
                <a:gd name="T38" fmla="*/ 0 w 885"/>
                <a:gd name="T39" fmla="*/ 0 h 307"/>
                <a:gd name="T40" fmla="*/ 0 w 885"/>
                <a:gd name="T41" fmla="*/ 0 h 307"/>
                <a:gd name="T42" fmla="*/ 0 w 885"/>
                <a:gd name="T43" fmla="*/ 0 h 307"/>
                <a:gd name="T44" fmla="*/ 0 w 885"/>
                <a:gd name="T45" fmla="*/ 0 h 307"/>
                <a:gd name="T46" fmla="*/ 0 w 885"/>
                <a:gd name="T47" fmla="*/ 0 h 307"/>
                <a:gd name="T48" fmla="*/ 0 w 885"/>
                <a:gd name="T49" fmla="*/ 0 h 307"/>
                <a:gd name="T50" fmla="*/ 0 w 885"/>
                <a:gd name="T51" fmla="*/ 0 h 307"/>
                <a:gd name="T52" fmla="*/ 0 w 885"/>
                <a:gd name="T53" fmla="*/ 0 h 307"/>
                <a:gd name="T54" fmla="*/ 0 w 885"/>
                <a:gd name="T55" fmla="*/ 1 h 307"/>
                <a:gd name="T56" fmla="*/ 0 w 885"/>
                <a:gd name="T57" fmla="*/ 1 h 307"/>
                <a:gd name="T58" fmla="*/ 0 w 885"/>
                <a:gd name="T59" fmla="*/ 1 h 307"/>
                <a:gd name="T60" fmla="*/ 0 w 885"/>
                <a:gd name="T61" fmla="*/ 1 h 307"/>
                <a:gd name="T62" fmla="*/ 0 w 885"/>
                <a:gd name="T63" fmla="*/ 1 h 307"/>
                <a:gd name="T64" fmla="*/ 0 w 885"/>
                <a:gd name="T65" fmla="*/ 1 h 307"/>
                <a:gd name="T66" fmla="*/ 1 w 885"/>
                <a:gd name="T67" fmla="*/ 1 h 307"/>
                <a:gd name="T68" fmla="*/ 1 w 885"/>
                <a:gd name="T69" fmla="*/ 1 h 307"/>
                <a:gd name="T70" fmla="*/ 1 w 885"/>
                <a:gd name="T71" fmla="*/ 1 h 307"/>
                <a:gd name="T72" fmla="*/ 1 w 885"/>
                <a:gd name="T73" fmla="*/ 1 h 307"/>
                <a:gd name="T74" fmla="*/ 1 w 885"/>
                <a:gd name="T75" fmla="*/ 1 h 307"/>
                <a:gd name="T76" fmla="*/ 1 w 885"/>
                <a:gd name="T77" fmla="*/ 1 h 307"/>
                <a:gd name="T78" fmla="*/ 1 w 885"/>
                <a:gd name="T79" fmla="*/ 1 h 307"/>
                <a:gd name="T80" fmla="*/ 1 w 885"/>
                <a:gd name="T81" fmla="*/ 1 h 307"/>
                <a:gd name="T82" fmla="*/ 1 w 885"/>
                <a:gd name="T83" fmla="*/ 1 h 307"/>
                <a:gd name="T84" fmla="*/ 1 w 885"/>
                <a:gd name="T85" fmla="*/ 1 h 307"/>
                <a:gd name="T86" fmla="*/ 1 w 885"/>
                <a:gd name="T87" fmla="*/ 1 h 307"/>
                <a:gd name="T88" fmla="*/ 1 w 885"/>
                <a:gd name="T89" fmla="*/ 1 h 307"/>
                <a:gd name="T90" fmla="*/ 1 w 885"/>
                <a:gd name="T91" fmla="*/ 1 h 30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85"/>
                <a:gd name="T139" fmla="*/ 0 h 307"/>
                <a:gd name="T140" fmla="*/ 885 w 885"/>
                <a:gd name="T141" fmla="*/ 307 h 30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85" h="307">
                  <a:moveTo>
                    <a:pt x="870" y="305"/>
                  </a:moveTo>
                  <a:lnTo>
                    <a:pt x="885" y="300"/>
                  </a:lnTo>
                  <a:lnTo>
                    <a:pt x="870" y="276"/>
                  </a:lnTo>
                  <a:lnTo>
                    <a:pt x="854" y="252"/>
                  </a:lnTo>
                  <a:lnTo>
                    <a:pt x="840" y="230"/>
                  </a:lnTo>
                  <a:lnTo>
                    <a:pt x="823" y="211"/>
                  </a:lnTo>
                  <a:lnTo>
                    <a:pt x="801" y="193"/>
                  </a:lnTo>
                  <a:lnTo>
                    <a:pt x="778" y="174"/>
                  </a:lnTo>
                  <a:lnTo>
                    <a:pt x="754" y="158"/>
                  </a:lnTo>
                  <a:lnTo>
                    <a:pt x="728" y="142"/>
                  </a:lnTo>
                  <a:lnTo>
                    <a:pt x="676" y="118"/>
                  </a:lnTo>
                  <a:lnTo>
                    <a:pt x="619" y="94"/>
                  </a:lnTo>
                  <a:lnTo>
                    <a:pt x="553" y="79"/>
                  </a:lnTo>
                  <a:lnTo>
                    <a:pt x="491" y="62"/>
                  </a:lnTo>
                  <a:lnTo>
                    <a:pt x="426" y="49"/>
                  </a:lnTo>
                  <a:lnTo>
                    <a:pt x="360" y="40"/>
                  </a:lnTo>
                  <a:lnTo>
                    <a:pt x="291" y="33"/>
                  </a:lnTo>
                  <a:lnTo>
                    <a:pt x="229" y="25"/>
                  </a:lnTo>
                  <a:lnTo>
                    <a:pt x="106" y="11"/>
                  </a:lnTo>
                  <a:lnTo>
                    <a:pt x="4" y="0"/>
                  </a:lnTo>
                  <a:lnTo>
                    <a:pt x="0" y="11"/>
                  </a:lnTo>
                  <a:lnTo>
                    <a:pt x="106" y="25"/>
                  </a:lnTo>
                  <a:lnTo>
                    <a:pt x="225" y="36"/>
                  </a:lnTo>
                  <a:lnTo>
                    <a:pt x="291" y="44"/>
                  </a:lnTo>
                  <a:lnTo>
                    <a:pt x="357" y="51"/>
                  </a:lnTo>
                  <a:lnTo>
                    <a:pt x="422" y="59"/>
                  </a:lnTo>
                  <a:lnTo>
                    <a:pt x="488" y="73"/>
                  </a:lnTo>
                  <a:lnTo>
                    <a:pt x="550" y="88"/>
                  </a:lnTo>
                  <a:lnTo>
                    <a:pt x="612" y="105"/>
                  </a:lnTo>
                  <a:lnTo>
                    <a:pt x="666" y="126"/>
                  </a:lnTo>
                  <a:lnTo>
                    <a:pt x="721" y="153"/>
                  </a:lnTo>
                  <a:lnTo>
                    <a:pt x="747" y="166"/>
                  </a:lnTo>
                  <a:lnTo>
                    <a:pt x="768" y="182"/>
                  </a:lnTo>
                  <a:lnTo>
                    <a:pt x="790" y="198"/>
                  </a:lnTo>
                  <a:lnTo>
                    <a:pt x="808" y="217"/>
                  </a:lnTo>
                  <a:lnTo>
                    <a:pt x="826" y="235"/>
                  </a:lnTo>
                  <a:lnTo>
                    <a:pt x="844" y="257"/>
                  </a:lnTo>
                  <a:lnTo>
                    <a:pt x="854" y="281"/>
                  </a:lnTo>
                  <a:lnTo>
                    <a:pt x="870" y="305"/>
                  </a:lnTo>
                  <a:lnTo>
                    <a:pt x="880" y="300"/>
                  </a:lnTo>
                  <a:lnTo>
                    <a:pt x="870" y="305"/>
                  </a:lnTo>
                  <a:lnTo>
                    <a:pt x="873" y="307"/>
                  </a:lnTo>
                  <a:lnTo>
                    <a:pt x="877" y="307"/>
                  </a:lnTo>
                  <a:lnTo>
                    <a:pt x="885" y="305"/>
                  </a:lnTo>
                  <a:lnTo>
                    <a:pt x="885" y="300"/>
                  </a:lnTo>
                  <a:lnTo>
                    <a:pt x="870" y="30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18" name="Freeform 101"/>
            <p:cNvSpPr>
              <a:spLocks/>
            </p:cNvSpPr>
            <p:nvPr/>
          </p:nvSpPr>
          <p:spPr bwMode="auto">
            <a:xfrm>
              <a:off x="2255" y="3131"/>
              <a:ext cx="166" cy="56"/>
            </a:xfrm>
            <a:custGeom>
              <a:avLst/>
              <a:gdLst>
                <a:gd name="T0" fmla="*/ 0 w 997"/>
                <a:gd name="T1" fmla="*/ 0 h 224"/>
                <a:gd name="T2" fmla="*/ 0 w 997"/>
                <a:gd name="T3" fmla="*/ 0 h 224"/>
                <a:gd name="T4" fmla="*/ 0 w 997"/>
                <a:gd name="T5" fmla="*/ 0 h 224"/>
                <a:gd name="T6" fmla="*/ 0 w 997"/>
                <a:gd name="T7" fmla="*/ 0 h 224"/>
                <a:gd name="T8" fmla="*/ 0 w 997"/>
                <a:gd name="T9" fmla="*/ 0 h 224"/>
                <a:gd name="T10" fmla="*/ 0 w 997"/>
                <a:gd name="T11" fmla="*/ 0 h 224"/>
                <a:gd name="T12" fmla="*/ 0 w 997"/>
                <a:gd name="T13" fmla="*/ 0 h 224"/>
                <a:gd name="T14" fmla="*/ 0 w 997"/>
                <a:gd name="T15" fmla="*/ 0 h 224"/>
                <a:gd name="T16" fmla="*/ 0 w 997"/>
                <a:gd name="T17" fmla="*/ 0 h 224"/>
                <a:gd name="T18" fmla="*/ 0 w 997"/>
                <a:gd name="T19" fmla="*/ 0 h 224"/>
                <a:gd name="T20" fmla="*/ 0 w 997"/>
                <a:gd name="T21" fmla="*/ 1 h 224"/>
                <a:gd name="T22" fmla="*/ 1 w 997"/>
                <a:gd name="T23" fmla="*/ 1 h 224"/>
                <a:gd name="T24" fmla="*/ 1 w 997"/>
                <a:gd name="T25" fmla="*/ 1 h 224"/>
                <a:gd name="T26" fmla="*/ 1 w 997"/>
                <a:gd name="T27" fmla="*/ 1 h 224"/>
                <a:gd name="T28" fmla="*/ 1 w 997"/>
                <a:gd name="T29" fmla="*/ 1 h 224"/>
                <a:gd name="T30" fmla="*/ 1 w 997"/>
                <a:gd name="T31" fmla="*/ 1 h 224"/>
                <a:gd name="T32" fmla="*/ 1 w 997"/>
                <a:gd name="T33" fmla="*/ 1 h 224"/>
                <a:gd name="T34" fmla="*/ 1 w 997"/>
                <a:gd name="T35" fmla="*/ 1 h 224"/>
                <a:gd name="T36" fmla="*/ 1 w 997"/>
                <a:gd name="T37" fmla="*/ 1 h 224"/>
                <a:gd name="T38" fmla="*/ 1 w 997"/>
                <a:gd name="T39" fmla="*/ 1 h 224"/>
                <a:gd name="T40" fmla="*/ 1 w 997"/>
                <a:gd name="T41" fmla="*/ 1 h 224"/>
                <a:gd name="T42" fmla="*/ 1 w 997"/>
                <a:gd name="T43" fmla="*/ 1 h 224"/>
                <a:gd name="T44" fmla="*/ 1 w 997"/>
                <a:gd name="T45" fmla="*/ 1 h 224"/>
                <a:gd name="T46" fmla="*/ 1 w 997"/>
                <a:gd name="T47" fmla="*/ 1 h 224"/>
                <a:gd name="T48" fmla="*/ 1 w 997"/>
                <a:gd name="T49" fmla="*/ 1 h 224"/>
                <a:gd name="T50" fmla="*/ 1 w 997"/>
                <a:gd name="T51" fmla="*/ 1 h 224"/>
                <a:gd name="T52" fmla="*/ 1 w 997"/>
                <a:gd name="T53" fmla="*/ 1 h 224"/>
                <a:gd name="T54" fmla="*/ 0 w 997"/>
                <a:gd name="T55" fmla="*/ 0 h 224"/>
                <a:gd name="T56" fmla="*/ 0 w 997"/>
                <a:gd name="T57" fmla="*/ 0 h 224"/>
                <a:gd name="T58" fmla="*/ 0 w 997"/>
                <a:gd name="T59" fmla="*/ 0 h 224"/>
                <a:gd name="T60" fmla="*/ 0 w 997"/>
                <a:gd name="T61" fmla="*/ 0 h 224"/>
                <a:gd name="T62" fmla="*/ 0 w 997"/>
                <a:gd name="T63" fmla="*/ 0 h 224"/>
                <a:gd name="T64" fmla="*/ 0 w 997"/>
                <a:gd name="T65" fmla="*/ 0 h 224"/>
                <a:gd name="T66" fmla="*/ 0 w 997"/>
                <a:gd name="T67" fmla="*/ 0 h 224"/>
                <a:gd name="T68" fmla="*/ 0 w 997"/>
                <a:gd name="T69" fmla="*/ 0 h 224"/>
                <a:gd name="T70" fmla="*/ 0 w 997"/>
                <a:gd name="T71" fmla="*/ 0 h 224"/>
                <a:gd name="T72" fmla="*/ 0 w 997"/>
                <a:gd name="T73" fmla="*/ 0 h 224"/>
                <a:gd name="T74" fmla="*/ 0 w 997"/>
                <a:gd name="T75" fmla="*/ 0 h 224"/>
                <a:gd name="T76" fmla="*/ 0 w 997"/>
                <a:gd name="T77" fmla="*/ 0 h 22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997"/>
                <a:gd name="T118" fmla="*/ 0 h 224"/>
                <a:gd name="T119" fmla="*/ 997 w 997"/>
                <a:gd name="T120" fmla="*/ 224 h 22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997" h="224">
                  <a:moveTo>
                    <a:pt x="0" y="11"/>
                  </a:moveTo>
                  <a:lnTo>
                    <a:pt x="47" y="18"/>
                  </a:lnTo>
                  <a:lnTo>
                    <a:pt x="99" y="24"/>
                  </a:lnTo>
                  <a:lnTo>
                    <a:pt x="154" y="26"/>
                  </a:lnTo>
                  <a:lnTo>
                    <a:pt x="216" y="29"/>
                  </a:lnTo>
                  <a:lnTo>
                    <a:pt x="349" y="31"/>
                  </a:lnTo>
                  <a:lnTo>
                    <a:pt x="488" y="40"/>
                  </a:lnTo>
                  <a:lnTo>
                    <a:pt x="558" y="48"/>
                  </a:lnTo>
                  <a:lnTo>
                    <a:pt x="627" y="59"/>
                  </a:lnTo>
                  <a:lnTo>
                    <a:pt x="696" y="72"/>
                  </a:lnTo>
                  <a:lnTo>
                    <a:pt x="762" y="90"/>
                  </a:lnTo>
                  <a:lnTo>
                    <a:pt x="793" y="101"/>
                  </a:lnTo>
                  <a:lnTo>
                    <a:pt x="823" y="114"/>
                  </a:lnTo>
                  <a:lnTo>
                    <a:pt x="855" y="128"/>
                  </a:lnTo>
                  <a:lnTo>
                    <a:pt x="885" y="143"/>
                  </a:lnTo>
                  <a:lnTo>
                    <a:pt x="911" y="162"/>
                  </a:lnTo>
                  <a:lnTo>
                    <a:pt x="940" y="182"/>
                  </a:lnTo>
                  <a:lnTo>
                    <a:pt x="961" y="202"/>
                  </a:lnTo>
                  <a:lnTo>
                    <a:pt x="987" y="224"/>
                  </a:lnTo>
                  <a:lnTo>
                    <a:pt x="997" y="219"/>
                  </a:lnTo>
                  <a:lnTo>
                    <a:pt x="976" y="195"/>
                  </a:lnTo>
                  <a:lnTo>
                    <a:pt x="950" y="173"/>
                  </a:lnTo>
                  <a:lnTo>
                    <a:pt x="921" y="152"/>
                  </a:lnTo>
                  <a:lnTo>
                    <a:pt x="892" y="136"/>
                  </a:lnTo>
                  <a:lnTo>
                    <a:pt x="864" y="120"/>
                  </a:lnTo>
                  <a:lnTo>
                    <a:pt x="833" y="104"/>
                  </a:lnTo>
                  <a:lnTo>
                    <a:pt x="802" y="90"/>
                  </a:lnTo>
                  <a:lnTo>
                    <a:pt x="769" y="79"/>
                  </a:lnTo>
                  <a:lnTo>
                    <a:pt x="700" y="61"/>
                  </a:lnTo>
                  <a:lnTo>
                    <a:pt x="629" y="48"/>
                  </a:lnTo>
                  <a:lnTo>
                    <a:pt x="561" y="37"/>
                  </a:lnTo>
                  <a:lnTo>
                    <a:pt x="488" y="29"/>
                  </a:lnTo>
                  <a:lnTo>
                    <a:pt x="349" y="20"/>
                  </a:lnTo>
                  <a:lnTo>
                    <a:pt x="216" y="18"/>
                  </a:lnTo>
                  <a:lnTo>
                    <a:pt x="157" y="16"/>
                  </a:lnTo>
                  <a:lnTo>
                    <a:pt x="99" y="13"/>
                  </a:lnTo>
                  <a:lnTo>
                    <a:pt x="47" y="7"/>
                  </a:lnTo>
                  <a:lnTo>
                    <a:pt x="4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19" name="Freeform 102"/>
            <p:cNvSpPr>
              <a:spLocks/>
            </p:cNvSpPr>
            <p:nvPr/>
          </p:nvSpPr>
          <p:spPr bwMode="auto">
            <a:xfrm>
              <a:off x="2092" y="2994"/>
              <a:ext cx="164" cy="140"/>
            </a:xfrm>
            <a:custGeom>
              <a:avLst/>
              <a:gdLst>
                <a:gd name="T0" fmla="*/ 0 w 982"/>
                <a:gd name="T1" fmla="*/ 0 h 561"/>
                <a:gd name="T2" fmla="*/ 0 w 982"/>
                <a:gd name="T3" fmla="*/ 0 h 561"/>
                <a:gd name="T4" fmla="*/ 0 w 982"/>
                <a:gd name="T5" fmla="*/ 0 h 561"/>
                <a:gd name="T6" fmla="*/ 0 w 982"/>
                <a:gd name="T7" fmla="*/ 0 h 561"/>
                <a:gd name="T8" fmla="*/ 0 w 982"/>
                <a:gd name="T9" fmla="*/ 0 h 561"/>
                <a:gd name="T10" fmla="*/ 0 w 982"/>
                <a:gd name="T11" fmla="*/ 1 h 561"/>
                <a:gd name="T12" fmla="*/ 0 w 982"/>
                <a:gd name="T13" fmla="*/ 1 h 561"/>
                <a:gd name="T14" fmla="*/ 1 w 982"/>
                <a:gd name="T15" fmla="*/ 1 h 561"/>
                <a:gd name="T16" fmla="*/ 1 w 982"/>
                <a:gd name="T17" fmla="*/ 2 h 561"/>
                <a:gd name="T18" fmla="*/ 1 w 982"/>
                <a:gd name="T19" fmla="*/ 2 h 561"/>
                <a:gd name="T20" fmla="*/ 1 w 982"/>
                <a:gd name="T21" fmla="*/ 2 h 561"/>
                <a:gd name="T22" fmla="*/ 1 w 982"/>
                <a:gd name="T23" fmla="*/ 2 h 561"/>
                <a:gd name="T24" fmla="*/ 1 w 982"/>
                <a:gd name="T25" fmla="*/ 2 h 561"/>
                <a:gd name="T26" fmla="*/ 1 w 982"/>
                <a:gd name="T27" fmla="*/ 2 h 561"/>
                <a:gd name="T28" fmla="*/ 1 w 982"/>
                <a:gd name="T29" fmla="*/ 2 h 561"/>
                <a:gd name="T30" fmla="*/ 1 w 982"/>
                <a:gd name="T31" fmla="*/ 2 h 561"/>
                <a:gd name="T32" fmla="*/ 1 w 982"/>
                <a:gd name="T33" fmla="*/ 2 h 561"/>
                <a:gd name="T34" fmla="*/ 1 w 982"/>
                <a:gd name="T35" fmla="*/ 2 h 561"/>
                <a:gd name="T36" fmla="*/ 1 w 982"/>
                <a:gd name="T37" fmla="*/ 1 h 561"/>
                <a:gd name="T38" fmla="*/ 0 w 982"/>
                <a:gd name="T39" fmla="*/ 1 h 561"/>
                <a:gd name="T40" fmla="*/ 0 w 982"/>
                <a:gd name="T41" fmla="*/ 1 h 561"/>
                <a:gd name="T42" fmla="*/ 0 w 982"/>
                <a:gd name="T43" fmla="*/ 0 h 561"/>
                <a:gd name="T44" fmla="*/ 0 w 982"/>
                <a:gd name="T45" fmla="*/ 0 h 561"/>
                <a:gd name="T46" fmla="*/ 0 w 982"/>
                <a:gd name="T47" fmla="*/ 0 h 561"/>
                <a:gd name="T48" fmla="*/ 0 w 982"/>
                <a:gd name="T49" fmla="*/ 0 h 561"/>
                <a:gd name="T50" fmla="*/ 0 w 982"/>
                <a:gd name="T51" fmla="*/ 0 h 561"/>
                <a:gd name="T52" fmla="*/ 0 w 982"/>
                <a:gd name="T53" fmla="*/ 0 h 5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982"/>
                <a:gd name="T82" fmla="*/ 0 h 561"/>
                <a:gd name="T83" fmla="*/ 982 w 982"/>
                <a:gd name="T84" fmla="*/ 561 h 5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982" h="561">
                  <a:moveTo>
                    <a:pt x="0" y="11"/>
                  </a:moveTo>
                  <a:lnTo>
                    <a:pt x="43" y="25"/>
                  </a:lnTo>
                  <a:lnTo>
                    <a:pt x="94" y="46"/>
                  </a:lnTo>
                  <a:lnTo>
                    <a:pt x="149" y="75"/>
                  </a:lnTo>
                  <a:lnTo>
                    <a:pt x="210" y="110"/>
                  </a:lnTo>
                  <a:lnTo>
                    <a:pt x="346" y="193"/>
                  </a:lnTo>
                  <a:lnTo>
                    <a:pt x="484" y="283"/>
                  </a:lnTo>
                  <a:lnTo>
                    <a:pt x="626" y="377"/>
                  </a:lnTo>
                  <a:lnTo>
                    <a:pt x="760" y="459"/>
                  </a:lnTo>
                  <a:lnTo>
                    <a:pt x="821" y="494"/>
                  </a:lnTo>
                  <a:lnTo>
                    <a:pt x="880" y="523"/>
                  </a:lnTo>
                  <a:lnTo>
                    <a:pt x="931" y="544"/>
                  </a:lnTo>
                  <a:lnTo>
                    <a:pt x="978" y="561"/>
                  </a:lnTo>
                  <a:lnTo>
                    <a:pt x="982" y="550"/>
                  </a:lnTo>
                  <a:lnTo>
                    <a:pt x="938" y="537"/>
                  </a:lnTo>
                  <a:lnTo>
                    <a:pt x="888" y="513"/>
                  </a:lnTo>
                  <a:lnTo>
                    <a:pt x="830" y="486"/>
                  </a:lnTo>
                  <a:lnTo>
                    <a:pt x="767" y="451"/>
                  </a:lnTo>
                  <a:lnTo>
                    <a:pt x="636" y="366"/>
                  </a:lnTo>
                  <a:lnTo>
                    <a:pt x="494" y="275"/>
                  </a:lnTo>
                  <a:lnTo>
                    <a:pt x="353" y="182"/>
                  </a:lnTo>
                  <a:lnTo>
                    <a:pt x="221" y="99"/>
                  </a:lnTo>
                  <a:lnTo>
                    <a:pt x="159" y="64"/>
                  </a:lnTo>
                  <a:lnTo>
                    <a:pt x="102" y="35"/>
                  </a:lnTo>
                  <a:lnTo>
                    <a:pt x="50" y="14"/>
                  </a:lnTo>
                  <a:lnTo>
                    <a:pt x="4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20" name="Freeform 103"/>
            <p:cNvSpPr>
              <a:spLocks/>
            </p:cNvSpPr>
            <p:nvPr/>
          </p:nvSpPr>
          <p:spPr bwMode="auto">
            <a:xfrm>
              <a:off x="2004" y="2966"/>
              <a:ext cx="89" cy="30"/>
            </a:xfrm>
            <a:custGeom>
              <a:avLst/>
              <a:gdLst>
                <a:gd name="T0" fmla="*/ 0 w 532"/>
                <a:gd name="T1" fmla="*/ 0 h 121"/>
                <a:gd name="T2" fmla="*/ 0 w 532"/>
                <a:gd name="T3" fmla="*/ 0 h 121"/>
                <a:gd name="T4" fmla="*/ 0 w 532"/>
                <a:gd name="T5" fmla="*/ 0 h 121"/>
                <a:gd name="T6" fmla="*/ 0 w 532"/>
                <a:gd name="T7" fmla="*/ 0 h 121"/>
                <a:gd name="T8" fmla="*/ 0 w 532"/>
                <a:gd name="T9" fmla="*/ 0 h 121"/>
                <a:gd name="T10" fmla="*/ 0 w 532"/>
                <a:gd name="T11" fmla="*/ 0 h 121"/>
                <a:gd name="T12" fmla="*/ 0 w 532"/>
                <a:gd name="T13" fmla="*/ 0 h 121"/>
                <a:gd name="T14" fmla="*/ 0 w 532"/>
                <a:gd name="T15" fmla="*/ 0 h 121"/>
                <a:gd name="T16" fmla="*/ 0 w 532"/>
                <a:gd name="T17" fmla="*/ 0 h 121"/>
                <a:gd name="T18" fmla="*/ 1 w 532"/>
                <a:gd name="T19" fmla="*/ 0 h 121"/>
                <a:gd name="T20" fmla="*/ 1 w 532"/>
                <a:gd name="T21" fmla="*/ 0 h 121"/>
                <a:gd name="T22" fmla="*/ 0 w 532"/>
                <a:gd name="T23" fmla="*/ 0 h 121"/>
                <a:gd name="T24" fmla="*/ 0 w 532"/>
                <a:gd name="T25" fmla="*/ 0 h 121"/>
                <a:gd name="T26" fmla="*/ 0 w 532"/>
                <a:gd name="T27" fmla="*/ 0 h 121"/>
                <a:gd name="T28" fmla="*/ 0 w 532"/>
                <a:gd name="T29" fmla="*/ 0 h 121"/>
                <a:gd name="T30" fmla="*/ 0 w 532"/>
                <a:gd name="T31" fmla="*/ 0 h 121"/>
                <a:gd name="T32" fmla="*/ 0 w 532"/>
                <a:gd name="T33" fmla="*/ 0 h 121"/>
                <a:gd name="T34" fmla="*/ 0 w 532"/>
                <a:gd name="T35" fmla="*/ 0 h 121"/>
                <a:gd name="T36" fmla="*/ 0 w 532"/>
                <a:gd name="T37" fmla="*/ 0 h 121"/>
                <a:gd name="T38" fmla="*/ 0 w 532"/>
                <a:gd name="T39" fmla="*/ 0 h 121"/>
                <a:gd name="T40" fmla="*/ 0 w 532"/>
                <a:gd name="T41" fmla="*/ 0 h 121"/>
                <a:gd name="T42" fmla="*/ 0 w 532"/>
                <a:gd name="T43" fmla="*/ 0 h 121"/>
                <a:gd name="T44" fmla="*/ 0 w 532"/>
                <a:gd name="T45" fmla="*/ 0 h 121"/>
                <a:gd name="T46" fmla="*/ 0 w 532"/>
                <a:gd name="T47" fmla="*/ 0 h 12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32"/>
                <a:gd name="T73" fmla="*/ 0 h 121"/>
                <a:gd name="T74" fmla="*/ 532 w 532"/>
                <a:gd name="T75" fmla="*/ 121 h 12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32" h="121">
                  <a:moveTo>
                    <a:pt x="14" y="15"/>
                  </a:moveTo>
                  <a:lnTo>
                    <a:pt x="10" y="18"/>
                  </a:lnTo>
                  <a:lnTo>
                    <a:pt x="25" y="12"/>
                  </a:lnTo>
                  <a:lnTo>
                    <a:pt x="43" y="10"/>
                  </a:lnTo>
                  <a:lnTo>
                    <a:pt x="65" y="10"/>
                  </a:lnTo>
                  <a:lnTo>
                    <a:pt x="90" y="12"/>
                  </a:lnTo>
                  <a:lnTo>
                    <a:pt x="145" y="23"/>
                  </a:lnTo>
                  <a:lnTo>
                    <a:pt x="211" y="40"/>
                  </a:lnTo>
                  <a:lnTo>
                    <a:pt x="364" y="78"/>
                  </a:lnTo>
                  <a:lnTo>
                    <a:pt x="528" y="121"/>
                  </a:lnTo>
                  <a:lnTo>
                    <a:pt x="532" y="110"/>
                  </a:lnTo>
                  <a:lnTo>
                    <a:pt x="368" y="71"/>
                  </a:lnTo>
                  <a:lnTo>
                    <a:pt x="218" y="28"/>
                  </a:lnTo>
                  <a:lnTo>
                    <a:pt x="152" y="12"/>
                  </a:lnTo>
                  <a:lnTo>
                    <a:pt x="95" y="2"/>
                  </a:lnTo>
                  <a:lnTo>
                    <a:pt x="65" y="0"/>
                  </a:lnTo>
                  <a:lnTo>
                    <a:pt x="43" y="0"/>
                  </a:lnTo>
                  <a:lnTo>
                    <a:pt x="22" y="2"/>
                  </a:lnTo>
                  <a:lnTo>
                    <a:pt x="3" y="8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3" y="18"/>
                  </a:lnTo>
                  <a:lnTo>
                    <a:pt x="10" y="18"/>
                  </a:lnTo>
                  <a:lnTo>
                    <a:pt x="14" y="1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21" name="Freeform 104"/>
            <p:cNvSpPr>
              <a:spLocks/>
            </p:cNvSpPr>
            <p:nvPr/>
          </p:nvSpPr>
          <p:spPr bwMode="auto">
            <a:xfrm>
              <a:off x="2000" y="2968"/>
              <a:ext cx="55" cy="79"/>
            </a:xfrm>
            <a:custGeom>
              <a:avLst/>
              <a:gdLst>
                <a:gd name="T0" fmla="*/ 0 w 331"/>
                <a:gd name="T1" fmla="*/ 1 h 314"/>
                <a:gd name="T2" fmla="*/ 0 w 331"/>
                <a:gd name="T3" fmla="*/ 1 h 314"/>
                <a:gd name="T4" fmla="*/ 0 w 331"/>
                <a:gd name="T5" fmla="*/ 1 h 314"/>
                <a:gd name="T6" fmla="*/ 0 w 331"/>
                <a:gd name="T7" fmla="*/ 1 h 314"/>
                <a:gd name="T8" fmla="*/ 0 w 331"/>
                <a:gd name="T9" fmla="*/ 1 h 314"/>
                <a:gd name="T10" fmla="*/ 0 w 331"/>
                <a:gd name="T11" fmla="*/ 1 h 314"/>
                <a:gd name="T12" fmla="*/ 0 w 331"/>
                <a:gd name="T13" fmla="*/ 1 h 314"/>
                <a:gd name="T14" fmla="*/ 0 w 331"/>
                <a:gd name="T15" fmla="*/ 1 h 314"/>
                <a:gd name="T16" fmla="*/ 0 w 331"/>
                <a:gd name="T17" fmla="*/ 1 h 314"/>
                <a:gd name="T18" fmla="*/ 0 w 331"/>
                <a:gd name="T19" fmla="*/ 1 h 314"/>
                <a:gd name="T20" fmla="*/ 0 w 331"/>
                <a:gd name="T21" fmla="*/ 1 h 314"/>
                <a:gd name="T22" fmla="*/ 0 w 331"/>
                <a:gd name="T23" fmla="*/ 1 h 314"/>
                <a:gd name="T24" fmla="*/ 0 w 331"/>
                <a:gd name="T25" fmla="*/ 1 h 314"/>
                <a:gd name="T26" fmla="*/ 0 w 331"/>
                <a:gd name="T27" fmla="*/ 1 h 314"/>
                <a:gd name="T28" fmla="*/ 0 w 331"/>
                <a:gd name="T29" fmla="*/ 1 h 314"/>
                <a:gd name="T30" fmla="*/ 0 w 331"/>
                <a:gd name="T31" fmla="*/ 1 h 314"/>
                <a:gd name="T32" fmla="*/ 0 w 331"/>
                <a:gd name="T33" fmla="*/ 0 h 314"/>
                <a:gd name="T34" fmla="*/ 0 w 331"/>
                <a:gd name="T35" fmla="*/ 0 h 314"/>
                <a:gd name="T36" fmla="*/ 0 w 331"/>
                <a:gd name="T37" fmla="*/ 0 h 314"/>
                <a:gd name="T38" fmla="*/ 0 w 331"/>
                <a:gd name="T39" fmla="*/ 0 h 314"/>
                <a:gd name="T40" fmla="*/ 0 w 331"/>
                <a:gd name="T41" fmla="*/ 0 h 314"/>
                <a:gd name="T42" fmla="*/ 0 w 331"/>
                <a:gd name="T43" fmla="*/ 0 h 314"/>
                <a:gd name="T44" fmla="*/ 0 w 331"/>
                <a:gd name="T45" fmla="*/ 0 h 314"/>
                <a:gd name="T46" fmla="*/ 0 w 331"/>
                <a:gd name="T47" fmla="*/ 0 h 314"/>
                <a:gd name="T48" fmla="*/ 0 w 331"/>
                <a:gd name="T49" fmla="*/ 0 h 314"/>
                <a:gd name="T50" fmla="*/ 0 w 331"/>
                <a:gd name="T51" fmla="*/ 0 h 314"/>
                <a:gd name="T52" fmla="*/ 0 w 331"/>
                <a:gd name="T53" fmla="*/ 1 h 314"/>
                <a:gd name="T54" fmla="*/ 0 w 331"/>
                <a:gd name="T55" fmla="*/ 1 h 314"/>
                <a:gd name="T56" fmla="*/ 0 w 331"/>
                <a:gd name="T57" fmla="*/ 1 h 314"/>
                <a:gd name="T58" fmla="*/ 0 w 331"/>
                <a:gd name="T59" fmla="*/ 1 h 314"/>
                <a:gd name="T60" fmla="*/ 0 w 331"/>
                <a:gd name="T61" fmla="*/ 1 h 314"/>
                <a:gd name="T62" fmla="*/ 0 w 331"/>
                <a:gd name="T63" fmla="*/ 1 h 314"/>
                <a:gd name="T64" fmla="*/ 0 w 331"/>
                <a:gd name="T65" fmla="*/ 1 h 314"/>
                <a:gd name="T66" fmla="*/ 0 w 331"/>
                <a:gd name="T67" fmla="*/ 1 h 314"/>
                <a:gd name="T68" fmla="*/ 0 w 331"/>
                <a:gd name="T69" fmla="*/ 1 h 314"/>
                <a:gd name="T70" fmla="*/ 0 w 331"/>
                <a:gd name="T71" fmla="*/ 1 h 314"/>
                <a:gd name="T72" fmla="*/ 0 w 331"/>
                <a:gd name="T73" fmla="*/ 1 h 314"/>
                <a:gd name="T74" fmla="*/ 0 w 331"/>
                <a:gd name="T75" fmla="*/ 1 h 314"/>
                <a:gd name="T76" fmla="*/ 0 w 331"/>
                <a:gd name="T77" fmla="*/ 1 h 314"/>
                <a:gd name="T78" fmla="*/ 0 w 331"/>
                <a:gd name="T79" fmla="*/ 1 h 314"/>
                <a:gd name="T80" fmla="*/ 0 w 331"/>
                <a:gd name="T81" fmla="*/ 1 h 314"/>
                <a:gd name="T82" fmla="*/ 0 w 331"/>
                <a:gd name="T83" fmla="*/ 1 h 314"/>
                <a:gd name="T84" fmla="*/ 0 w 331"/>
                <a:gd name="T85" fmla="*/ 1 h 31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31"/>
                <a:gd name="T130" fmla="*/ 0 h 314"/>
                <a:gd name="T131" fmla="*/ 331 w 331"/>
                <a:gd name="T132" fmla="*/ 314 h 31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31" h="314">
                  <a:moveTo>
                    <a:pt x="331" y="303"/>
                  </a:moveTo>
                  <a:lnTo>
                    <a:pt x="302" y="303"/>
                  </a:lnTo>
                  <a:lnTo>
                    <a:pt x="276" y="303"/>
                  </a:lnTo>
                  <a:lnTo>
                    <a:pt x="252" y="301"/>
                  </a:lnTo>
                  <a:lnTo>
                    <a:pt x="226" y="296"/>
                  </a:lnTo>
                  <a:lnTo>
                    <a:pt x="204" y="290"/>
                  </a:lnTo>
                  <a:lnTo>
                    <a:pt x="182" y="285"/>
                  </a:lnTo>
                  <a:lnTo>
                    <a:pt x="160" y="277"/>
                  </a:lnTo>
                  <a:lnTo>
                    <a:pt x="142" y="268"/>
                  </a:lnTo>
                  <a:lnTo>
                    <a:pt x="110" y="250"/>
                  </a:lnTo>
                  <a:lnTo>
                    <a:pt x="84" y="226"/>
                  </a:lnTo>
                  <a:lnTo>
                    <a:pt x="62" y="202"/>
                  </a:lnTo>
                  <a:lnTo>
                    <a:pt x="43" y="178"/>
                  </a:lnTo>
                  <a:lnTo>
                    <a:pt x="29" y="151"/>
                  </a:lnTo>
                  <a:lnTo>
                    <a:pt x="19" y="125"/>
                  </a:lnTo>
                  <a:lnTo>
                    <a:pt x="14" y="99"/>
                  </a:lnTo>
                  <a:lnTo>
                    <a:pt x="14" y="75"/>
                  </a:lnTo>
                  <a:lnTo>
                    <a:pt x="14" y="53"/>
                  </a:lnTo>
                  <a:lnTo>
                    <a:pt x="22" y="34"/>
                  </a:lnTo>
                  <a:lnTo>
                    <a:pt x="29" y="18"/>
                  </a:lnTo>
                  <a:lnTo>
                    <a:pt x="40" y="7"/>
                  </a:lnTo>
                  <a:lnTo>
                    <a:pt x="29" y="0"/>
                  </a:lnTo>
                  <a:lnTo>
                    <a:pt x="14" y="13"/>
                  </a:lnTo>
                  <a:lnTo>
                    <a:pt x="8" y="32"/>
                  </a:lnTo>
                  <a:lnTo>
                    <a:pt x="0" y="50"/>
                  </a:lnTo>
                  <a:lnTo>
                    <a:pt x="0" y="75"/>
                  </a:lnTo>
                  <a:lnTo>
                    <a:pt x="0" y="101"/>
                  </a:lnTo>
                  <a:lnTo>
                    <a:pt x="3" y="128"/>
                  </a:lnTo>
                  <a:lnTo>
                    <a:pt x="14" y="154"/>
                  </a:lnTo>
                  <a:lnTo>
                    <a:pt x="29" y="181"/>
                  </a:lnTo>
                  <a:lnTo>
                    <a:pt x="48" y="208"/>
                  </a:lnTo>
                  <a:lnTo>
                    <a:pt x="69" y="235"/>
                  </a:lnTo>
                  <a:lnTo>
                    <a:pt x="98" y="259"/>
                  </a:lnTo>
                  <a:lnTo>
                    <a:pt x="135" y="277"/>
                  </a:lnTo>
                  <a:lnTo>
                    <a:pt x="153" y="287"/>
                  </a:lnTo>
                  <a:lnTo>
                    <a:pt x="176" y="296"/>
                  </a:lnTo>
                  <a:lnTo>
                    <a:pt x="197" y="301"/>
                  </a:lnTo>
                  <a:lnTo>
                    <a:pt x="223" y="307"/>
                  </a:lnTo>
                  <a:lnTo>
                    <a:pt x="247" y="312"/>
                  </a:lnTo>
                  <a:lnTo>
                    <a:pt x="273" y="314"/>
                  </a:lnTo>
                  <a:lnTo>
                    <a:pt x="302" y="314"/>
                  </a:lnTo>
                  <a:lnTo>
                    <a:pt x="331" y="314"/>
                  </a:lnTo>
                  <a:lnTo>
                    <a:pt x="331" y="30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22" name="Freeform 105"/>
            <p:cNvSpPr>
              <a:spLocks/>
            </p:cNvSpPr>
            <p:nvPr/>
          </p:nvSpPr>
          <p:spPr bwMode="auto">
            <a:xfrm>
              <a:off x="2055" y="3044"/>
              <a:ext cx="122" cy="102"/>
            </a:xfrm>
            <a:custGeom>
              <a:avLst/>
              <a:gdLst>
                <a:gd name="T0" fmla="*/ 0 w 735"/>
                <a:gd name="T1" fmla="*/ 1 h 411"/>
                <a:gd name="T2" fmla="*/ 0 w 735"/>
                <a:gd name="T3" fmla="*/ 1 h 411"/>
                <a:gd name="T4" fmla="*/ 0 w 735"/>
                <a:gd name="T5" fmla="*/ 1 h 411"/>
                <a:gd name="T6" fmla="*/ 0 w 735"/>
                <a:gd name="T7" fmla="*/ 1 h 411"/>
                <a:gd name="T8" fmla="*/ 0 w 735"/>
                <a:gd name="T9" fmla="*/ 1 h 411"/>
                <a:gd name="T10" fmla="*/ 0 w 735"/>
                <a:gd name="T11" fmla="*/ 1 h 411"/>
                <a:gd name="T12" fmla="*/ 0 w 735"/>
                <a:gd name="T13" fmla="*/ 1 h 411"/>
                <a:gd name="T14" fmla="*/ 0 w 735"/>
                <a:gd name="T15" fmla="*/ 0 h 411"/>
                <a:gd name="T16" fmla="*/ 0 w 735"/>
                <a:gd name="T17" fmla="*/ 0 h 411"/>
                <a:gd name="T18" fmla="*/ 0 w 735"/>
                <a:gd name="T19" fmla="*/ 0 h 411"/>
                <a:gd name="T20" fmla="*/ 0 w 735"/>
                <a:gd name="T21" fmla="*/ 0 h 411"/>
                <a:gd name="T22" fmla="*/ 0 w 735"/>
                <a:gd name="T23" fmla="*/ 0 h 411"/>
                <a:gd name="T24" fmla="*/ 0 w 735"/>
                <a:gd name="T25" fmla="*/ 0 h 411"/>
                <a:gd name="T26" fmla="*/ 0 w 735"/>
                <a:gd name="T27" fmla="*/ 0 h 411"/>
                <a:gd name="T28" fmla="*/ 0 w 735"/>
                <a:gd name="T29" fmla="*/ 0 h 411"/>
                <a:gd name="T30" fmla="*/ 0 w 735"/>
                <a:gd name="T31" fmla="*/ 0 h 411"/>
                <a:gd name="T32" fmla="*/ 0 w 735"/>
                <a:gd name="T33" fmla="*/ 0 h 411"/>
                <a:gd name="T34" fmla="*/ 0 w 735"/>
                <a:gd name="T35" fmla="*/ 0 h 411"/>
                <a:gd name="T36" fmla="*/ 0 w 735"/>
                <a:gd name="T37" fmla="*/ 0 h 411"/>
                <a:gd name="T38" fmla="*/ 0 w 735"/>
                <a:gd name="T39" fmla="*/ 0 h 411"/>
                <a:gd name="T40" fmla="*/ 0 w 735"/>
                <a:gd name="T41" fmla="*/ 0 h 411"/>
                <a:gd name="T42" fmla="*/ 0 w 735"/>
                <a:gd name="T43" fmla="*/ 0 h 411"/>
                <a:gd name="T44" fmla="*/ 0 w 735"/>
                <a:gd name="T45" fmla="*/ 0 h 411"/>
                <a:gd name="T46" fmla="*/ 0 w 735"/>
                <a:gd name="T47" fmla="*/ 0 h 411"/>
                <a:gd name="T48" fmla="*/ 0 w 735"/>
                <a:gd name="T49" fmla="*/ 0 h 411"/>
                <a:gd name="T50" fmla="*/ 0 w 735"/>
                <a:gd name="T51" fmla="*/ 0 h 411"/>
                <a:gd name="T52" fmla="*/ 0 w 735"/>
                <a:gd name="T53" fmla="*/ 0 h 411"/>
                <a:gd name="T54" fmla="*/ 0 w 735"/>
                <a:gd name="T55" fmla="*/ 0 h 411"/>
                <a:gd name="T56" fmla="*/ 0 w 735"/>
                <a:gd name="T57" fmla="*/ 1 h 411"/>
                <a:gd name="T58" fmla="*/ 0 w 735"/>
                <a:gd name="T59" fmla="*/ 1 h 411"/>
                <a:gd name="T60" fmla="*/ 0 w 735"/>
                <a:gd name="T61" fmla="*/ 1 h 411"/>
                <a:gd name="T62" fmla="*/ 0 w 735"/>
                <a:gd name="T63" fmla="*/ 1 h 411"/>
                <a:gd name="T64" fmla="*/ 0 w 735"/>
                <a:gd name="T65" fmla="*/ 1 h 411"/>
                <a:gd name="T66" fmla="*/ 0 w 735"/>
                <a:gd name="T67" fmla="*/ 1 h 411"/>
                <a:gd name="T68" fmla="*/ 0 w 735"/>
                <a:gd name="T69" fmla="*/ 1 h 411"/>
                <a:gd name="T70" fmla="*/ 0 w 735"/>
                <a:gd name="T71" fmla="*/ 1 h 411"/>
                <a:gd name="T72" fmla="*/ 0 w 735"/>
                <a:gd name="T73" fmla="*/ 1 h 411"/>
                <a:gd name="T74" fmla="*/ 0 w 735"/>
                <a:gd name="T75" fmla="*/ 1 h 411"/>
                <a:gd name="T76" fmla="*/ 0 w 735"/>
                <a:gd name="T77" fmla="*/ 1 h 411"/>
                <a:gd name="T78" fmla="*/ 0 w 735"/>
                <a:gd name="T79" fmla="*/ 1 h 411"/>
                <a:gd name="T80" fmla="*/ 0 w 735"/>
                <a:gd name="T81" fmla="*/ 1 h 411"/>
                <a:gd name="T82" fmla="*/ 0 w 735"/>
                <a:gd name="T83" fmla="*/ 1 h 41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35"/>
                <a:gd name="T127" fmla="*/ 0 h 411"/>
                <a:gd name="T128" fmla="*/ 735 w 735"/>
                <a:gd name="T129" fmla="*/ 411 h 41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35" h="411">
                  <a:moveTo>
                    <a:pt x="724" y="409"/>
                  </a:moveTo>
                  <a:lnTo>
                    <a:pt x="735" y="401"/>
                  </a:lnTo>
                  <a:lnTo>
                    <a:pt x="702" y="357"/>
                  </a:lnTo>
                  <a:lnTo>
                    <a:pt x="667" y="315"/>
                  </a:lnTo>
                  <a:lnTo>
                    <a:pt x="631" y="272"/>
                  </a:lnTo>
                  <a:lnTo>
                    <a:pt x="590" y="235"/>
                  </a:lnTo>
                  <a:lnTo>
                    <a:pt x="553" y="197"/>
                  </a:lnTo>
                  <a:lnTo>
                    <a:pt x="510" y="166"/>
                  </a:lnTo>
                  <a:lnTo>
                    <a:pt x="470" y="134"/>
                  </a:lnTo>
                  <a:lnTo>
                    <a:pt x="427" y="107"/>
                  </a:lnTo>
                  <a:lnTo>
                    <a:pt x="379" y="81"/>
                  </a:lnTo>
                  <a:lnTo>
                    <a:pt x="331" y="59"/>
                  </a:lnTo>
                  <a:lnTo>
                    <a:pt x="280" y="41"/>
                  </a:lnTo>
                  <a:lnTo>
                    <a:pt x="229" y="24"/>
                  </a:lnTo>
                  <a:lnTo>
                    <a:pt x="175" y="14"/>
                  </a:lnTo>
                  <a:lnTo>
                    <a:pt x="121" y="6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63" y="11"/>
                  </a:lnTo>
                  <a:lnTo>
                    <a:pt x="116" y="17"/>
                  </a:lnTo>
                  <a:lnTo>
                    <a:pt x="172" y="24"/>
                  </a:lnTo>
                  <a:lnTo>
                    <a:pt x="227" y="35"/>
                  </a:lnTo>
                  <a:lnTo>
                    <a:pt x="277" y="51"/>
                  </a:lnTo>
                  <a:lnTo>
                    <a:pt x="325" y="70"/>
                  </a:lnTo>
                  <a:lnTo>
                    <a:pt x="372" y="91"/>
                  </a:lnTo>
                  <a:lnTo>
                    <a:pt x="415" y="116"/>
                  </a:lnTo>
                  <a:lnTo>
                    <a:pt x="459" y="142"/>
                  </a:lnTo>
                  <a:lnTo>
                    <a:pt x="498" y="173"/>
                  </a:lnTo>
                  <a:lnTo>
                    <a:pt x="539" y="206"/>
                  </a:lnTo>
                  <a:lnTo>
                    <a:pt x="579" y="241"/>
                  </a:lnTo>
                  <a:lnTo>
                    <a:pt x="616" y="280"/>
                  </a:lnTo>
                  <a:lnTo>
                    <a:pt x="652" y="320"/>
                  </a:lnTo>
                  <a:lnTo>
                    <a:pt x="688" y="363"/>
                  </a:lnTo>
                  <a:lnTo>
                    <a:pt x="721" y="406"/>
                  </a:lnTo>
                  <a:lnTo>
                    <a:pt x="735" y="401"/>
                  </a:lnTo>
                  <a:lnTo>
                    <a:pt x="721" y="406"/>
                  </a:lnTo>
                  <a:lnTo>
                    <a:pt x="728" y="411"/>
                  </a:lnTo>
                  <a:lnTo>
                    <a:pt x="733" y="409"/>
                  </a:lnTo>
                  <a:lnTo>
                    <a:pt x="735" y="406"/>
                  </a:lnTo>
                  <a:lnTo>
                    <a:pt x="735" y="401"/>
                  </a:lnTo>
                  <a:lnTo>
                    <a:pt x="724" y="40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23" name="Freeform 106"/>
            <p:cNvSpPr>
              <a:spLocks/>
            </p:cNvSpPr>
            <p:nvPr/>
          </p:nvSpPr>
          <p:spPr bwMode="auto">
            <a:xfrm>
              <a:off x="2028" y="3061"/>
              <a:ext cx="149" cy="85"/>
            </a:xfrm>
            <a:custGeom>
              <a:avLst/>
              <a:gdLst>
                <a:gd name="T0" fmla="*/ 0 w 895"/>
                <a:gd name="T1" fmla="*/ 0 h 341"/>
                <a:gd name="T2" fmla="*/ 0 w 895"/>
                <a:gd name="T3" fmla="*/ 0 h 341"/>
                <a:gd name="T4" fmla="*/ 0 w 895"/>
                <a:gd name="T5" fmla="*/ 0 h 341"/>
                <a:gd name="T6" fmla="*/ 0 w 895"/>
                <a:gd name="T7" fmla="*/ 0 h 341"/>
                <a:gd name="T8" fmla="*/ 0 w 895"/>
                <a:gd name="T9" fmla="*/ 0 h 341"/>
                <a:gd name="T10" fmla="*/ 0 w 895"/>
                <a:gd name="T11" fmla="*/ 0 h 341"/>
                <a:gd name="T12" fmla="*/ 0 w 895"/>
                <a:gd name="T13" fmla="*/ 0 h 341"/>
                <a:gd name="T14" fmla="*/ 0 w 895"/>
                <a:gd name="T15" fmla="*/ 0 h 341"/>
                <a:gd name="T16" fmla="*/ 0 w 895"/>
                <a:gd name="T17" fmla="*/ 0 h 341"/>
                <a:gd name="T18" fmla="*/ 0 w 895"/>
                <a:gd name="T19" fmla="*/ 0 h 341"/>
                <a:gd name="T20" fmla="*/ 0 w 895"/>
                <a:gd name="T21" fmla="*/ 0 h 341"/>
                <a:gd name="T22" fmla="*/ 0 w 895"/>
                <a:gd name="T23" fmla="*/ 0 h 341"/>
                <a:gd name="T24" fmla="*/ 0 w 895"/>
                <a:gd name="T25" fmla="*/ 1 h 341"/>
                <a:gd name="T26" fmla="*/ 0 w 895"/>
                <a:gd name="T27" fmla="*/ 1 h 341"/>
                <a:gd name="T28" fmla="*/ 1 w 895"/>
                <a:gd name="T29" fmla="*/ 1 h 341"/>
                <a:gd name="T30" fmla="*/ 1 w 895"/>
                <a:gd name="T31" fmla="*/ 1 h 341"/>
                <a:gd name="T32" fmla="*/ 1 w 895"/>
                <a:gd name="T33" fmla="*/ 1 h 341"/>
                <a:gd name="T34" fmla="*/ 1 w 895"/>
                <a:gd name="T35" fmla="*/ 1 h 341"/>
                <a:gd name="T36" fmla="*/ 1 w 895"/>
                <a:gd name="T37" fmla="*/ 1 h 341"/>
                <a:gd name="T38" fmla="*/ 1 w 895"/>
                <a:gd name="T39" fmla="*/ 1 h 341"/>
                <a:gd name="T40" fmla="*/ 0 w 895"/>
                <a:gd name="T41" fmla="*/ 1 h 341"/>
                <a:gd name="T42" fmla="*/ 0 w 895"/>
                <a:gd name="T43" fmla="*/ 1 h 341"/>
                <a:gd name="T44" fmla="*/ 0 w 895"/>
                <a:gd name="T45" fmla="*/ 0 h 341"/>
                <a:gd name="T46" fmla="*/ 0 w 895"/>
                <a:gd name="T47" fmla="*/ 0 h 341"/>
                <a:gd name="T48" fmla="*/ 0 w 895"/>
                <a:gd name="T49" fmla="*/ 0 h 341"/>
                <a:gd name="T50" fmla="*/ 0 w 895"/>
                <a:gd name="T51" fmla="*/ 0 h 341"/>
                <a:gd name="T52" fmla="*/ 0 w 895"/>
                <a:gd name="T53" fmla="*/ 0 h 341"/>
                <a:gd name="T54" fmla="*/ 0 w 895"/>
                <a:gd name="T55" fmla="*/ 0 h 341"/>
                <a:gd name="T56" fmla="*/ 0 w 895"/>
                <a:gd name="T57" fmla="*/ 0 h 341"/>
                <a:gd name="T58" fmla="*/ 0 w 895"/>
                <a:gd name="T59" fmla="*/ 0 h 341"/>
                <a:gd name="T60" fmla="*/ 0 w 895"/>
                <a:gd name="T61" fmla="*/ 0 h 341"/>
                <a:gd name="T62" fmla="*/ 0 w 895"/>
                <a:gd name="T63" fmla="*/ 0 h 341"/>
                <a:gd name="T64" fmla="*/ 0 w 895"/>
                <a:gd name="T65" fmla="*/ 0 h 341"/>
                <a:gd name="T66" fmla="*/ 0 w 895"/>
                <a:gd name="T67" fmla="*/ 0 h 341"/>
                <a:gd name="T68" fmla="*/ 0 w 895"/>
                <a:gd name="T69" fmla="*/ 0 h 34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95"/>
                <a:gd name="T106" fmla="*/ 0 h 341"/>
                <a:gd name="T107" fmla="*/ 895 w 895"/>
                <a:gd name="T108" fmla="*/ 341 h 34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95" h="341">
                  <a:moveTo>
                    <a:pt x="5" y="26"/>
                  </a:moveTo>
                  <a:lnTo>
                    <a:pt x="55" y="17"/>
                  </a:lnTo>
                  <a:lnTo>
                    <a:pt x="105" y="13"/>
                  </a:lnTo>
                  <a:lnTo>
                    <a:pt x="157" y="13"/>
                  </a:lnTo>
                  <a:lnTo>
                    <a:pt x="214" y="15"/>
                  </a:lnTo>
                  <a:lnTo>
                    <a:pt x="269" y="23"/>
                  </a:lnTo>
                  <a:lnTo>
                    <a:pt x="328" y="37"/>
                  </a:lnTo>
                  <a:lnTo>
                    <a:pt x="387" y="52"/>
                  </a:lnTo>
                  <a:lnTo>
                    <a:pt x="449" y="71"/>
                  </a:lnTo>
                  <a:lnTo>
                    <a:pt x="506" y="96"/>
                  </a:lnTo>
                  <a:lnTo>
                    <a:pt x="565" y="122"/>
                  </a:lnTo>
                  <a:lnTo>
                    <a:pt x="623" y="151"/>
                  </a:lnTo>
                  <a:lnTo>
                    <a:pt x="677" y="183"/>
                  </a:lnTo>
                  <a:lnTo>
                    <a:pt x="732" y="218"/>
                  </a:lnTo>
                  <a:lnTo>
                    <a:pt x="786" y="258"/>
                  </a:lnTo>
                  <a:lnTo>
                    <a:pt x="838" y="298"/>
                  </a:lnTo>
                  <a:lnTo>
                    <a:pt x="884" y="341"/>
                  </a:lnTo>
                  <a:lnTo>
                    <a:pt x="895" y="333"/>
                  </a:lnTo>
                  <a:lnTo>
                    <a:pt x="848" y="289"/>
                  </a:lnTo>
                  <a:lnTo>
                    <a:pt x="797" y="250"/>
                  </a:lnTo>
                  <a:lnTo>
                    <a:pt x="743" y="210"/>
                  </a:lnTo>
                  <a:lnTo>
                    <a:pt x="689" y="175"/>
                  </a:lnTo>
                  <a:lnTo>
                    <a:pt x="630" y="144"/>
                  </a:lnTo>
                  <a:lnTo>
                    <a:pt x="572" y="111"/>
                  </a:lnTo>
                  <a:lnTo>
                    <a:pt x="513" y="85"/>
                  </a:lnTo>
                  <a:lnTo>
                    <a:pt x="455" y="61"/>
                  </a:lnTo>
                  <a:lnTo>
                    <a:pt x="394" y="42"/>
                  </a:lnTo>
                  <a:lnTo>
                    <a:pt x="335" y="26"/>
                  </a:lnTo>
                  <a:lnTo>
                    <a:pt x="273" y="13"/>
                  </a:lnTo>
                  <a:lnTo>
                    <a:pt x="214" y="4"/>
                  </a:lnTo>
                  <a:lnTo>
                    <a:pt x="160" y="0"/>
                  </a:lnTo>
                  <a:lnTo>
                    <a:pt x="102" y="2"/>
                  </a:lnTo>
                  <a:lnTo>
                    <a:pt x="52" y="7"/>
                  </a:lnTo>
                  <a:lnTo>
                    <a:pt x="0" y="15"/>
                  </a:lnTo>
                  <a:lnTo>
                    <a:pt x="5" y="2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24" name="Freeform 107"/>
            <p:cNvSpPr>
              <a:spLocks/>
            </p:cNvSpPr>
            <p:nvPr/>
          </p:nvSpPr>
          <p:spPr bwMode="auto">
            <a:xfrm>
              <a:off x="1939" y="2945"/>
              <a:ext cx="90" cy="124"/>
            </a:xfrm>
            <a:custGeom>
              <a:avLst/>
              <a:gdLst>
                <a:gd name="T0" fmla="*/ 0 w 540"/>
                <a:gd name="T1" fmla="*/ 0 h 496"/>
                <a:gd name="T2" fmla="*/ 0 w 540"/>
                <a:gd name="T3" fmla="*/ 0 h 496"/>
                <a:gd name="T4" fmla="*/ 0 w 540"/>
                <a:gd name="T5" fmla="*/ 0 h 496"/>
                <a:gd name="T6" fmla="*/ 0 w 540"/>
                <a:gd name="T7" fmla="*/ 0 h 496"/>
                <a:gd name="T8" fmla="*/ 0 w 540"/>
                <a:gd name="T9" fmla="*/ 0 h 496"/>
                <a:gd name="T10" fmla="*/ 0 w 540"/>
                <a:gd name="T11" fmla="*/ 0 h 496"/>
                <a:gd name="T12" fmla="*/ 0 w 540"/>
                <a:gd name="T13" fmla="*/ 1 h 496"/>
                <a:gd name="T14" fmla="*/ 0 w 540"/>
                <a:gd name="T15" fmla="*/ 1 h 496"/>
                <a:gd name="T16" fmla="*/ 0 w 540"/>
                <a:gd name="T17" fmla="*/ 1 h 496"/>
                <a:gd name="T18" fmla="*/ 0 w 540"/>
                <a:gd name="T19" fmla="*/ 1 h 496"/>
                <a:gd name="T20" fmla="*/ 0 w 540"/>
                <a:gd name="T21" fmla="*/ 2 h 496"/>
                <a:gd name="T22" fmla="*/ 0 w 540"/>
                <a:gd name="T23" fmla="*/ 2 h 496"/>
                <a:gd name="T24" fmla="*/ 0 w 540"/>
                <a:gd name="T25" fmla="*/ 2 h 496"/>
                <a:gd name="T26" fmla="*/ 0 w 540"/>
                <a:gd name="T27" fmla="*/ 2 h 496"/>
                <a:gd name="T28" fmla="*/ 0 w 540"/>
                <a:gd name="T29" fmla="*/ 2 h 496"/>
                <a:gd name="T30" fmla="*/ 0 w 540"/>
                <a:gd name="T31" fmla="*/ 2 h 496"/>
                <a:gd name="T32" fmla="*/ 0 w 540"/>
                <a:gd name="T33" fmla="*/ 2 h 496"/>
                <a:gd name="T34" fmla="*/ 0 w 540"/>
                <a:gd name="T35" fmla="*/ 2 h 496"/>
                <a:gd name="T36" fmla="*/ 0 w 540"/>
                <a:gd name="T37" fmla="*/ 2 h 496"/>
                <a:gd name="T38" fmla="*/ 0 w 540"/>
                <a:gd name="T39" fmla="*/ 2 h 496"/>
                <a:gd name="T40" fmla="*/ 0 w 540"/>
                <a:gd name="T41" fmla="*/ 2 h 496"/>
                <a:gd name="T42" fmla="*/ 0 w 540"/>
                <a:gd name="T43" fmla="*/ 2 h 496"/>
                <a:gd name="T44" fmla="*/ 0 w 540"/>
                <a:gd name="T45" fmla="*/ 2 h 496"/>
                <a:gd name="T46" fmla="*/ 0 w 540"/>
                <a:gd name="T47" fmla="*/ 2 h 496"/>
                <a:gd name="T48" fmla="*/ 0 w 540"/>
                <a:gd name="T49" fmla="*/ 2 h 496"/>
                <a:gd name="T50" fmla="*/ 0 w 540"/>
                <a:gd name="T51" fmla="*/ 2 h 496"/>
                <a:gd name="T52" fmla="*/ 0 w 540"/>
                <a:gd name="T53" fmla="*/ 2 h 496"/>
                <a:gd name="T54" fmla="*/ 0 w 540"/>
                <a:gd name="T55" fmla="*/ 2 h 496"/>
                <a:gd name="T56" fmla="*/ 0 w 540"/>
                <a:gd name="T57" fmla="*/ 2 h 496"/>
                <a:gd name="T58" fmla="*/ 0 w 540"/>
                <a:gd name="T59" fmla="*/ 2 h 496"/>
                <a:gd name="T60" fmla="*/ 0 w 540"/>
                <a:gd name="T61" fmla="*/ 2 h 496"/>
                <a:gd name="T62" fmla="*/ 0 w 540"/>
                <a:gd name="T63" fmla="*/ 2 h 496"/>
                <a:gd name="T64" fmla="*/ 0 w 540"/>
                <a:gd name="T65" fmla="*/ 1 h 496"/>
                <a:gd name="T66" fmla="*/ 0 w 540"/>
                <a:gd name="T67" fmla="*/ 1 h 496"/>
                <a:gd name="T68" fmla="*/ 0 w 540"/>
                <a:gd name="T69" fmla="*/ 1 h 496"/>
                <a:gd name="T70" fmla="*/ 0 w 540"/>
                <a:gd name="T71" fmla="*/ 1 h 496"/>
                <a:gd name="T72" fmla="*/ 0 w 540"/>
                <a:gd name="T73" fmla="*/ 0 h 496"/>
                <a:gd name="T74" fmla="*/ 0 w 540"/>
                <a:gd name="T75" fmla="*/ 0 h 496"/>
                <a:gd name="T76" fmla="*/ 0 w 540"/>
                <a:gd name="T77" fmla="*/ 0 h 496"/>
                <a:gd name="T78" fmla="*/ 0 w 540"/>
                <a:gd name="T79" fmla="*/ 0 h 496"/>
                <a:gd name="T80" fmla="*/ 0 w 540"/>
                <a:gd name="T81" fmla="*/ 0 h 496"/>
                <a:gd name="T82" fmla="*/ 0 w 540"/>
                <a:gd name="T83" fmla="*/ 0 h 496"/>
                <a:gd name="T84" fmla="*/ 0 w 540"/>
                <a:gd name="T85" fmla="*/ 0 h 49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40"/>
                <a:gd name="T130" fmla="*/ 0 h 496"/>
                <a:gd name="T131" fmla="*/ 540 w 540"/>
                <a:gd name="T132" fmla="*/ 496 h 49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40" h="496">
                  <a:moveTo>
                    <a:pt x="0" y="8"/>
                  </a:moveTo>
                  <a:lnTo>
                    <a:pt x="15" y="16"/>
                  </a:lnTo>
                  <a:lnTo>
                    <a:pt x="30" y="24"/>
                  </a:lnTo>
                  <a:lnTo>
                    <a:pt x="41" y="35"/>
                  </a:lnTo>
                  <a:lnTo>
                    <a:pt x="55" y="48"/>
                  </a:lnTo>
                  <a:lnTo>
                    <a:pt x="84" y="80"/>
                  </a:lnTo>
                  <a:lnTo>
                    <a:pt x="110" y="118"/>
                  </a:lnTo>
                  <a:lnTo>
                    <a:pt x="167" y="203"/>
                  </a:lnTo>
                  <a:lnTo>
                    <a:pt x="226" y="296"/>
                  </a:lnTo>
                  <a:lnTo>
                    <a:pt x="259" y="339"/>
                  </a:lnTo>
                  <a:lnTo>
                    <a:pt x="291" y="381"/>
                  </a:lnTo>
                  <a:lnTo>
                    <a:pt x="324" y="418"/>
                  </a:lnTo>
                  <a:lnTo>
                    <a:pt x="360" y="448"/>
                  </a:lnTo>
                  <a:lnTo>
                    <a:pt x="383" y="462"/>
                  </a:lnTo>
                  <a:lnTo>
                    <a:pt x="400" y="475"/>
                  </a:lnTo>
                  <a:lnTo>
                    <a:pt x="423" y="483"/>
                  </a:lnTo>
                  <a:lnTo>
                    <a:pt x="444" y="488"/>
                  </a:lnTo>
                  <a:lnTo>
                    <a:pt x="466" y="493"/>
                  </a:lnTo>
                  <a:lnTo>
                    <a:pt x="492" y="496"/>
                  </a:lnTo>
                  <a:lnTo>
                    <a:pt x="514" y="493"/>
                  </a:lnTo>
                  <a:lnTo>
                    <a:pt x="540" y="488"/>
                  </a:lnTo>
                  <a:lnTo>
                    <a:pt x="535" y="477"/>
                  </a:lnTo>
                  <a:lnTo>
                    <a:pt x="514" y="483"/>
                  </a:lnTo>
                  <a:lnTo>
                    <a:pt x="492" y="483"/>
                  </a:lnTo>
                  <a:lnTo>
                    <a:pt x="469" y="483"/>
                  </a:lnTo>
                  <a:lnTo>
                    <a:pt x="448" y="479"/>
                  </a:lnTo>
                  <a:lnTo>
                    <a:pt x="430" y="472"/>
                  </a:lnTo>
                  <a:lnTo>
                    <a:pt x="412" y="464"/>
                  </a:lnTo>
                  <a:lnTo>
                    <a:pt x="393" y="453"/>
                  </a:lnTo>
                  <a:lnTo>
                    <a:pt x="376" y="440"/>
                  </a:lnTo>
                  <a:lnTo>
                    <a:pt x="338" y="411"/>
                  </a:lnTo>
                  <a:lnTo>
                    <a:pt x="302" y="374"/>
                  </a:lnTo>
                  <a:lnTo>
                    <a:pt x="270" y="333"/>
                  </a:lnTo>
                  <a:lnTo>
                    <a:pt x="240" y="291"/>
                  </a:lnTo>
                  <a:lnTo>
                    <a:pt x="182" y="199"/>
                  </a:lnTo>
                  <a:lnTo>
                    <a:pt x="124" y="112"/>
                  </a:lnTo>
                  <a:lnTo>
                    <a:pt x="95" y="74"/>
                  </a:lnTo>
                  <a:lnTo>
                    <a:pt x="70" y="43"/>
                  </a:lnTo>
                  <a:lnTo>
                    <a:pt x="55" y="30"/>
                  </a:lnTo>
                  <a:lnTo>
                    <a:pt x="41" y="16"/>
                  </a:lnTo>
                  <a:lnTo>
                    <a:pt x="22" y="8"/>
                  </a:lnTo>
                  <a:lnTo>
                    <a:pt x="8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25" name="Freeform 108"/>
            <p:cNvSpPr>
              <a:spLocks/>
            </p:cNvSpPr>
            <p:nvPr/>
          </p:nvSpPr>
          <p:spPr bwMode="auto">
            <a:xfrm>
              <a:off x="1810" y="2846"/>
              <a:ext cx="130" cy="101"/>
            </a:xfrm>
            <a:custGeom>
              <a:avLst/>
              <a:gdLst>
                <a:gd name="T0" fmla="*/ 0 w 779"/>
                <a:gd name="T1" fmla="*/ 0 h 405"/>
                <a:gd name="T2" fmla="*/ 0 w 779"/>
                <a:gd name="T3" fmla="*/ 0 h 405"/>
                <a:gd name="T4" fmla="*/ 0 w 779"/>
                <a:gd name="T5" fmla="*/ 0 h 405"/>
                <a:gd name="T6" fmla="*/ 0 w 779"/>
                <a:gd name="T7" fmla="*/ 0 h 405"/>
                <a:gd name="T8" fmla="*/ 0 w 779"/>
                <a:gd name="T9" fmla="*/ 0 h 405"/>
                <a:gd name="T10" fmla="*/ 0 w 779"/>
                <a:gd name="T11" fmla="*/ 0 h 405"/>
                <a:gd name="T12" fmla="*/ 0 w 779"/>
                <a:gd name="T13" fmla="*/ 0 h 405"/>
                <a:gd name="T14" fmla="*/ 0 w 779"/>
                <a:gd name="T15" fmla="*/ 0 h 405"/>
                <a:gd name="T16" fmla="*/ 0 w 779"/>
                <a:gd name="T17" fmla="*/ 0 h 405"/>
                <a:gd name="T18" fmla="*/ 0 w 779"/>
                <a:gd name="T19" fmla="*/ 1 h 405"/>
                <a:gd name="T20" fmla="*/ 0 w 779"/>
                <a:gd name="T21" fmla="*/ 1 h 405"/>
                <a:gd name="T22" fmla="*/ 0 w 779"/>
                <a:gd name="T23" fmla="*/ 1 h 405"/>
                <a:gd name="T24" fmla="*/ 0 w 779"/>
                <a:gd name="T25" fmla="*/ 1 h 405"/>
                <a:gd name="T26" fmla="*/ 1 w 779"/>
                <a:gd name="T27" fmla="*/ 1 h 405"/>
                <a:gd name="T28" fmla="*/ 1 w 779"/>
                <a:gd name="T29" fmla="*/ 1 h 405"/>
                <a:gd name="T30" fmla="*/ 1 w 779"/>
                <a:gd name="T31" fmla="*/ 1 h 405"/>
                <a:gd name="T32" fmla="*/ 1 w 779"/>
                <a:gd name="T33" fmla="*/ 1 h 405"/>
                <a:gd name="T34" fmla="*/ 1 w 779"/>
                <a:gd name="T35" fmla="*/ 1 h 405"/>
                <a:gd name="T36" fmla="*/ 1 w 779"/>
                <a:gd name="T37" fmla="*/ 1 h 405"/>
                <a:gd name="T38" fmla="*/ 0 w 779"/>
                <a:gd name="T39" fmla="*/ 1 h 405"/>
                <a:gd name="T40" fmla="*/ 0 w 779"/>
                <a:gd name="T41" fmla="*/ 1 h 405"/>
                <a:gd name="T42" fmla="*/ 0 w 779"/>
                <a:gd name="T43" fmla="*/ 1 h 405"/>
                <a:gd name="T44" fmla="*/ 0 w 779"/>
                <a:gd name="T45" fmla="*/ 1 h 405"/>
                <a:gd name="T46" fmla="*/ 0 w 779"/>
                <a:gd name="T47" fmla="*/ 0 h 405"/>
                <a:gd name="T48" fmla="*/ 0 w 779"/>
                <a:gd name="T49" fmla="*/ 0 h 405"/>
                <a:gd name="T50" fmla="*/ 0 w 779"/>
                <a:gd name="T51" fmla="*/ 0 h 405"/>
                <a:gd name="T52" fmla="*/ 0 w 779"/>
                <a:gd name="T53" fmla="*/ 0 h 405"/>
                <a:gd name="T54" fmla="*/ 0 w 779"/>
                <a:gd name="T55" fmla="*/ 0 h 405"/>
                <a:gd name="T56" fmla="*/ 0 w 779"/>
                <a:gd name="T57" fmla="*/ 0 h 405"/>
                <a:gd name="T58" fmla="*/ 0 w 779"/>
                <a:gd name="T59" fmla="*/ 0 h 405"/>
                <a:gd name="T60" fmla="*/ 0 w 779"/>
                <a:gd name="T61" fmla="*/ 0 h 405"/>
                <a:gd name="T62" fmla="*/ 0 w 779"/>
                <a:gd name="T63" fmla="*/ 0 h 405"/>
                <a:gd name="T64" fmla="*/ 0 w 779"/>
                <a:gd name="T65" fmla="*/ 0 h 405"/>
                <a:gd name="T66" fmla="*/ 0 w 779"/>
                <a:gd name="T67" fmla="*/ 0 h 405"/>
                <a:gd name="T68" fmla="*/ 0 w 779"/>
                <a:gd name="T69" fmla="*/ 0 h 405"/>
                <a:gd name="T70" fmla="*/ 0 w 779"/>
                <a:gd name="T71" fmla="*/ 0 h 405"/>
                <a:gd name="T72" fmla="*/ 0 w 779"/>
                <a:gd name="T73" fmla="*/ 0 h 405"/>
                <a:gd name="T74" fmla="*/ 0 w 779"/>
                <a:gd name="T75" fmla="*/ 0 h 40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79"/>
                <a:gd name="T115" fmla="*/ 0 h 405"/>
                <a:gd name="T116" fmla="*/ 779 w 779"/>
                <a:gd name="T117" fmla="*/ 405 h 40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79" h="405">
                  <a:moveTo>
                    <a:pt x="14" y="5"/>
                  </a:moveTo>
                  <a:lnTo>
                    <a:pt x="0" y="5"/>
                  </a:lnTo>
                  <a:lnTo>
                    <a:pt x="7" y="24"/>
                  </a:lnTo>
                  <a:lnTo>
                    <a:pt x="17" y="40"/>
                  </a:lnTo>
                  <a:lnTo>
                    <a:pt x="33" y="55"/>
                  </a:lnTo>
                  <a:lnTo>
                    <a:pt x="47" y="72"/>
                  </a:lnTo>
                  <a:lnTo>
                    <a:pt x="83" y="103"/>
                  </a:lnTo>
                  <a:lnTo>
                    <a:pt x="127" y="133"/>
                  </a:lnTo>
                  <a:lnTo>
                    <a:pt x="178" y="165"/>
                  </a:lnTo>
                  <a:lnTo>
                    <a:pt x="233" y="195"/>
                  </a:lnTo>
                  <a:lnTo>
                    <a:pt x="290" y="221"/>
                  </a:lnTo>
                  <a:lnTo>
                    <a:pt x="352" y="248"/>
                  </a:lnTo>
                  <a:lnTo>
                    <a:pt x="477" y="296"/>
                  </a:lnTo>
                  <a:lnTo>
                    <a:pt x="593" y="341"/>
                  </a:lnTo>
                  <a:lnTo>
                    <a:pt x="694" y="375"/>
                  </a:lnTo>
                  <a:lnTo>
                    <a:pt x="771" y="405"/>
                  </a:lnTo>
                  <a:lnTo>
                    <a:pt x="779" y="397"/>
                  </a:lnTo>
                  <a:lnTo>
                    <a:pt x="703" y="368"/>
                  </a:lnTo>
                  <a:lnTo>
                    <a:pt x="601" y="331"/>
                  </a:lnTo>
                  <a:lnTo>
                    <a:pt x="484" y="288"/>
                  </a:lnTo>
                  <a:lnTo>
                    <a:pt x="359" y="237"/>
                  </a:lnTo>
                  <a:lnTo>
                    <a:pt x="297" y="210"/>
                  </a:lnTo>
                  <a:lnTo>
                    <a:pt x="240" y="184"/>
                  </a:lnTo>
                  <a:lnTo>
                    <a:pt x="185" y="155"/>
                  </a:lnTo>
                  <a:lnTo>
                    <a:pt x="138" y="125"/>
                  </a:lnTo>
                  <a:lnTo>
                    <a:pt x="95" y="96"/>
                  </a:lnTo>
                  <a:lnTo>
                    <a:pt x="57" y="66"/>
                  </a:lnTo>
                  <a:lnTo>
                    <a:pt x="43" y="51"/>
                  </a:lnTo>
                  <a:lnTo>
                    <a:pt x="33" y="35"/>
                  </a:lnTo>
                  <a:lnTo>
                    <a:pt x="21" y="18"/>
                  </a:lnTo>
                  <a:lnTo>
                    <a:pt x="14" y="3"/>
                  </a:lnTo>
                  <a:lnTo>
                    <a:pt x="0" y="5"/>
                  </a:lnTo>
                  <a:lnTo>
                    <a:pt x="14" y="3"/>
                  </a:lnTo>
                  <a:lnTo>
                    <a:pt x="10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26" name="Freeform 109"/>
            <p:cNvSpPr>
              <a:spLocks/>
            </p:cNvSpPr>
            <p:nvPr/>
          </p:nvSpPr>
          <p:spPr bwMode="auto">
            <a:xfrm>
              <a:off x="1810" y="2847"/>
              <a:ext cx="67" cy="212"/>
            </a:xfrm>
            <a:custGeom>
              <a:avLst/>
              <a:gdLst>
                <a:gd name="T0" fmla="*/ 0 w 397"/>
                <a:gd name="T1" fmla="*/ 3 h 848"/>
                <a:gd name="T2" fmla="*/ 0 w 397"/>
                <a:gd name="T3" fmla="*/ 3 h 848"/>
                <a:gd name="T4" fmla="*/ 0 w 397"/>
                <a:gd name="T5" fmla="*/ 3 h 848"/>
                <a:gd name="T6" fmla="*/ 0 w 397"/>
                <a:gd name="T7" fmla="*/ 3 h 848"/>
                <a:gd name="T8" fmla="*/ 0 w 397"/>
                <a:gd name="T9" fmla="*/ 3 h 848"/>
                <a:gd name="T10" fmla="*/ 0 w 397"/>
                <a:gd name="T11" fmla="*/ 3 h 848"/>
                <a:gd name="T12" fmla="*/ 0 w 397"/>
                <a:gd name="T13" fmla="*/ 3 h 848"/>
                <a:gd name="T14" fmla="*/ 0 w 397"/>
                <a:gd name="T15" fmla="*/ 3 h 848"/>
                <a:gd name="T16" fmla="*/ 0 w 397"/>
                <a:gd name="T17" fmla="*/ 2 h 848"/>
                <a:gd name="T18" fmla="*/ 0 w 397"/>
                <a:gd name="T19" fmla="*/ 2 h 848"/>
                <a:gd name="T20" fmla="*/ 0 w 397"/>
                <a:gd name="T21" fmla="*/ 2 h 848"/>
                <a:gd name="T22" fmla="*/ 0 w 397"/>
                <a:gd name="T23" fmla="*/ 2 h 848"/>
                <a:gd name="T24" fmla="*/ 0 w 397"/>
                <a:gd name="T25" fmla="*/ 2 h 848"/>
                <a:gd name="T26" fmla="*/ 0 w 397"/>
                <a:gd name="T27" fmla="*/ 1 h 848"/>
                <a:gd name="T28" fmla="*/ 0 w 397"/>
                <a:gd name="T29" fmla="*/ 1 h 848"/>
                <a:gd name="T30" fmla="*/ 0 w 397"/>
                <a:gd name="T31" fmla="*/ 1 h 848"/>
                <a:gd name="T32" fmla="*/ 0 w 397"/>
                <a:gd name="T33" fmla="*/ 1 h 848"/>
                <a:gd name="T34" fmla="*/ 0 w 397"/>
                <a:gd name="T35" fmla="*/ 0 h 848"/>
                <a:gd name="T36" fmla="*/ 0 w 397"/>
                <a:gd name="T37" fmla="*/ 0 h 848"/>
                <a:gd name="T38" fmla="*/ 0 w 397"/>
                <a:gd name="T39" fmla="*/ 0 h 848"/>
                <a:gd name="T40" fmla="*/ 0 w 397"/>
                <a:gd name="T41" fmla="*/ 0 h 848"/>
                <a:gd name="T42" fmla="*/ 0 w 397"/>
                <a:gd name="T43" fmla="*/ 0 h 848"/>
                <a:gd name="T44" fmla="*/ 0 w 397"/>
                <a:gd name="T45" fmla="*/ 0 h 848"/>
                <a:gd name="T46" fmla="*/ 0 w 397"/>
                <a:gd name="T47" fmla="*/ 0 h 848"/>
                <a:gd name="T48" fmla="*/ 0 w 397"/>
                <a:gd name="T49" fmla="*/ 0 h 848"/>
                <a:gd name="T50" fmla="*/ 0 w 397"/>
                <a:gd name="T51" fmla="*/ 0 h 848"/>
                <a:gd name="T52" fmla="*/ 0 w 397"/>
                <a:gd name="T53" fmla="*/ 0 h 848"/>
                <a:gd name="T54" fmla="*/ 0 w 397"/>
                <a:gd name="T55" fmla="*/ 1 h 848"/>
                <a:gd name="T56" fmla="*/ 0 w 397"/>
                <a:gd name="T57" fmla="*/ 1 h 848"/>
                <a:gd name="T58" fmla="*/ 0 w 397"/>
                <a:gd name="T59" fmla="*/ 1 h 848"/>
                <a:gd name="T60" fmla="*/ 0 w 397"/>
                <a:gd name="T61" fmla="*/ 1 h 848"/>
                <a:gd name="T62" fmla="*/ 0 w 397"/>
                <a:gd name="T63" fmla="*/ 2 h 848"/>
                <a:gd name="T64" fmla="*/ 0 w 397"/>
                <a:gd name="T65" fmla="*/ 2 h 848"/>
                <a:gd name="T66" fmla="*/ 0 w 397"/>
                <a:gd name="T67" fmla="*/ 2 h 848"/>
                <a:gd name="T68" fmla="*/ 0 w 397"/>
                <a:gd name="T69" fmla="*/ 2 h 848"/>
                <a:gd name="T70" fmla="*/ 0 w 397"/>
                <a:gd name="T71" fmla="*/ 3 h 848"/>
                <a:gd name="T72" fmla="*/ 0 w 397"/>
                <a:gd name="T73" fmla="*/ 3 h 848"/>
                <a:gd name="T74" fmla="*/ 0 w 397"/>
                <a:gd name="T75" fmla="*/ 3 h 848"/>
                <a:gd name="T76" fmla="*/ 0 w 397"/>
                <a:gd name="T77" fmla="*/ 3 h 848"/>
                <a:gd name="T78" fmla="*/ 0 w 397"/>
                <a:gd name="T79" fmla="*/ 3 h 848"/>
                <a:gd name="T80" fmla="*/ 0 w 397"/>
                <a:gd name="T81" fmla="*/ 3 h 848"/>
                <a:gd name="T82" fmla="*/ 0 w 397"/>
                <a:gd name="T83" fmla="*/ 3 h 848"/>
                <a:gd name="T84" fmla="*/ 0 w 397"/>
                <a:gd name="T85" fmla="*/ 3 h 848"/>
                <a:gd name="T86" fmla="*/ 0 w 397"/>
                <a:gd name="T87" fmla="*/ 3 h 848"/>
                <a:gd name="T88" fmla="*/ 0 w 397"/>
                <a:gd name="T89" fmla="*/ 3 h 848"/>
                <a:gd name="T90" fmla="*/ 0 w 397"/>
                <a:gd name="T91" fmla="*/ 3 h 848"/>
                <a:gd name="T92" fmla="*/ 0 w 397"/>
                <a:gd name="T93" fmla="*/ 3 h 848"/>
                <a:gd name="T94" fmla="*/ 0 w 397"/>
                <a:gd name="T95" fmla="*/ 3 h 848"/>
                <a:gd name="T96" fmla="*/ 0 w 397"/>
                <a:gd name="T97" fmla="*/ 3 h 848"/>
                <a:gd name="T98" fmla="*/ 0 w 397"/>
                <a:gd name="T99" fmla="*/ 3 h 84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97"/>
                <a:gd name="T151" fmla="*/ 0 h 848"/>
                <a:gd name="T152" fmla="*/ 397 w 397"/>
                <a:gd name="T153" fmla="*/ 848 h 84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97" h="848">
                  <a:moveTo>
                    <a:pt x="378" y="843"/>
                  </a:moveTo>
                  <a:lnTo>
                    <a:pt x="392" y="843"/>
                  </a:lnTo>
                  <a:lnTo>
                    <a:pt x="397" y="806"/>
                  </a:lnTo>
                  <a:lnTo>
                    <a:pt x="397" y="768"/>
                  </a:lnTo>
                  <a:lnTo>
                    <a:pt x="392" y="733"/>
                  </a:lnTo>
                  <a:lnTo>
                    <a:pt x="389" y="698"/>
                  </a:lnTo>
                  <a:lnTo>
                    <a:pt x="382" y="664"/>
                  </a:lnTo>
                  <a:lnTo>
                    <a:pt x="371" y="630"/>
                  </a:lnTo>
                  <a:lnTo>
                    <a:pt x="359" y="597"/>
                  </a:lnTo>
                  <a:lnTo>
                    <a:pt x="349" y="565"/>
                  </a:lnTo>
                  <a:lnTo>
                    <a:pt x="320" y="501"/>
                  </a:lnTo>
                  <a:lnTo>
                    <a:pt x="283" y="442"/>
                  </a:lnTo>
                  <a:lnTo>
                    <a:pt x="247" y="387"/>
                  </a:lnTo>
                  <a:lnTo>
                    <a:pt x="211" y="333"/>
                  </a:lnTo>
                  <a:lnTo>
                    <a:pt x="134" y="234"/>
                  </a:lnTo>
                  <a:lnTo>
                    <a:pt x="69" y="146"/>
                  </a:lnTo>
                  <a:lnTo>
                    <a:pt x="43" y="104"/>
                  </a:lnTo>
                  <a:lnTo>
                    <a:pt x="26" y="67"/>
                  </a:lnTo>
                  <a:lnTo>
                    <a:pt x="17" y="50"/>
                  </a:lnTo>
                  <a:lnTo>
                    <a:pt x="14" y="32"/>
                  </a:lnTo>
                  <a:lnTo>
                    <a:pt x="14" y="16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35"/>
                  </a:lnTo>
                  <a:lnTo>
                    <a:pt x="3" y="50"/>
                  </a:lnTo>
                  <a:lnTo>
                    <a:pt x="10" y="72"/>
                  </a:lnTo>
                  <a:lnTo>
                    <a:pt x="29" y="109"/>
                  </a:lnTo>
                  <a:lnTo>
                    <a:pt x="55" y="150"/>
                  </a:lnTo>
                  <a:lnTo>
                    <a:pt x="119" y="240"/>
                  </a:lnTo>
                  <a:lnTo>
                    <a:pt x="195" y="339"/>
                  </a:lnTo>
                  <a:lnTo>
                    <a:pt x="233" y="392"/>
                  </a:lnTo>
                  <a:lnTo>
                    <a:pt x="273" y="448"/>
                  </a:lnTo>
                  <a:lnTo>
                    <a:pt x="306" y="507"/>
                  </a:lnTo>
                  <a:lnTo>
                    <a:pt x="335" y="569"/>
                  </a:lnTo>
                  <a:lnTo>
                    <a:pt x="345" y="600"/>
                  </a:lnTo>
                  <a:lnTo>
                    <a:pt x="357" y="632"/>
                  </a:lnTo>
                  <a:lnTo>
                    <a:pt x="368" y="664"/>
                  </a:lnTo>
                  <a:lnTo>
                    <a:pt x="375" y="698"/>
                  </a:lnTo>
                  <a:lnTo>
                    <a:pt x="378" y="733"/>
                  </a:lnTo>
                  <a:lnTo>
                    <a:pt x="382" y="768"/>
                  </a:lnTo>
                  <a:lnTo>
                    <a:pt x="382" y="806"/>
                  </a:lnTo>
                  <a:lnTo>
                    <a:pt x="378" y="840"/>
                  </a:lnTo>
                  <a:lnTo>
                    <a:pt x="392" y="840"/>
                  </a:lnTo>
                  <a:lnTo>
                    <a:pt x="378" y="840"/>
                  </a:lnTo>
                  <a:lnTo>
                    <a:pt x="378" y="845"/>
                  </a:lnTo>
                  <a:lnTo>
                    <a:pt x="385" y="848"/>
                  </a:lnTo>
                  <a:lnTo>
                    <a:pt x="389" y="845"/>
                  </a:lnTo>
                  <a:lnTo>
                    <a:pt x="392" y="843"/>
                  </a:lnTo>
                  <a:lnTo>
                    <a:pt x="378" y="84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27" name="Freeform 110"/>
            <p:cNvSpPr>
              <a:spLocks/>
            </p:cNvSpPr>
            <p:nvPr/>
          </p:nvSpPr>
          <p:spPr bwMode="auto">
            <a:xfrm>
              <a:off x="1789" y="2889"/>
              <a:ext cx="87" cy="169"/>
            </a:xfrm>
            <a:custGeom>
              <a:avLst/>
              <a:gdLst>
                <a:gd name="T0" fmla="*/ 0 w 523"/>
                <a:gd name="T1" fmla="*/ 0 h 675"/>
                <a:gd name="T2" fmla="*/ 0 w 523"/>
                <a:gd name="T3" fmla="*/ 0 h 675"/>
                <a:gd name="T4" fmla="*/ 0 w 523"/>
                <a:gd name="T5" fmla="*/ 0 h 675"/>
                <a:gd name="T6" fmla="*/ 0 w 523"/>
                <a:gd name="T7" fmla="*/ 1 h 675"/>
                <a:gd name="T8" fmla="*/ 0 w 523"/>
                <a:gd name="T9" fmla="*/ 1 h 675"/>
                <a:gd name="T10" fmla="*/ 0 w 523"/>
                <a:gd name="T11" fmla="*/ 1 h 675"/>
                <a:gd name="T12" fmla="*/ 0 w 523"/>
                <a:gd name="T13" fmla="*/ 1 h 675"/>
                <a:gd name="T14" fmla="*/ 0 w 523"/>
                <a:gd name="T15" fmla="*/ 1 h 675"/>
                <a:gd name="T16" fmla="*/ 0 w 523"/>
                <a:gd name="T17" fmla="*/ 2 h 675"/>
                <a:gd name="T18" fmla="*/ 0 w 523"/>
                <a:gd name="T19" fmla="*/ 2 h 675"/>
                <a:gd name="T20" fmla="*/ 0 w 523"/>
                <a:gd name="T21" fmla="*/ 2 h 675"/>
                <a:gd name="T22" fmla="*/ 0 w 523"/>
                <a:gd name="T23" fmla="*/ 2 h 675"/>
                <a:gd name="T24" fmla="*/ 0 w 523"/>
                <a:gd name="T25" fmla="*/ 2 h 675"/>
                <a:gd name="T26" fmla="*/ 0 w 523"/>
                <a:gd name="T27" fmla="*/ 3 h 675"/>
                <a:gd name="T28" fmla="*/ 0 w 523"/>
                <a:gd name="T29" fmla="*/ 3 h 675"/>
                <a:gd name="T30" fmla="*/ 0 w 523"/>
                <a:gd name="T31" fmla="*/ 3 h 675"/>
                <a:gd name="T32" fmla="*/ 0 w 523"/>
                <a:gd name="T33" fmla="*/ 3 h 675"/>
                <a:gd name="T34" fmla="*/ 0 w 523"/>
                <a:gd name="T35" fmla="*/ 2 h 675"/>
                <a:gd name="T36" fmla="*/ 0 w 523"/>
                <a:gd name="T37" fmla="*/ 2 h 675"/>
                <a:gd name="T38" fmla="*/ 0 w 523"/>
                <a:gd name="T39" fmla="*/ 2 h 675"/>
                <a:gd name="T40" fmla="*/ 0 w 523"/>
                <a:gd name="T41" fmla="*/ 2 h 675"/>
                <a:gd name="T42" fmla="*/ 0 w 523"/>
                <a:gd name="T43" fmla="*/ 2 h 675"/>
                <a:gd name="T44" fmla="*/ 0 w 523"/>
                <a:gd name="T45" fmla="*/ 1 h 675"/>
                <a:gd name="T46" fmla="*/ 0 w 523"/>
                <a:gd name="T47" fmla="*/ 1 h 675"/>
                <a:gd name="T48" fmla="*/ 0 w 523"/>
                <a:gd name="T49" fmla="*/ 1 h 675"/>
                <a:gd name="T50" fmla="*/ 0 w 523"/>
                <a:gd name="T51" fmla="*/ 1 h 675"/>
                <a:gd name="T52" fmla="*/ 0 w 523"/>
                <a:gd name="T53" fmla="*/ 1 h 675"/>
                <a:gd name="T54" fmla="*/ 0 w 523"/>
                <a:gd name="T55" fmla="*/ 0 h 675"/>
                <a:gd name="T56" fmla="*/ 0 w 523"/>
                <a:gd name="T57" fmla="*/ 0 h 675"/>
                <a:gd name="T58" fmla="*/ 0 w 523"/>
                <a:gd name="T59" fmla="*/ 0 h 675"/>
                <a:gd name="T60" fmla="*/ 0 w 523"/>
                <a:gd name="T61" fmla="*/ 0 h 67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23"/>
                <a:gd name="T94" fmla="*/ 0 h 675"/>
                <a:gd name="T95" fmla="*/ 523 w 523"/>
                <a:gd name="T96" fmla="*/ 675 h 67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23" h="675">
                  <a:moveTo>
                    <a:pt x="0" y="5"/>
                  </a:moveTo>
                  <a:lnTo>
                    <a:pt x="29" y="46"/>
                  </a:lnTo>
                  <a:lnTo>
                    <a:pt x="62" y="79"/>
                  </a:lnTo>
                  <a:lnTo>
                    <a:pt x="98" y="115"/>
                  </a:lnTo>
                  <a:lnTo>
                    <a:pt x="134" y="147"/>
                  </a:lnTo>
                  <a:lnTo>
                    <a:pt x="210" y="211"/>
                  </a:lnTo>
                  <a:lnTo>
                    <a:pt x="287" y="274"/>
                  </a:lnTo>
                  <a:lnTo>
                    <a:pt x="324" y="312"/>
                  </a:lnTo>
                  <a:lnTo>
                    <a:pt x="360" y="349"/>
                  </a:lnTo>
                  <a:lnTo>
                    <a:pt x="392" y="392"/>
                  </a:lnTo>
                  <a:lnTo>
                    <a:pt x="426" y="438"/>
                  </a:lnTo>
                  <a:lnTo>
                    <a:pt x="451" y="488"/>
                  </a:lnTo>
                  <a:lnTo>
                    <a:pt x="476" y="544"/>
                  </a:lnTo>
                  <a:lnTo>
                    <a:pt x="494" y="605"/>
                  </a:lnTo>
                  <a:lnTo>
                    <a:pt x="509" y="675"/>
                  </a:lnTo>
                  <a:lnTo>
                    <a:pt x="523" y="672"/>
                  </a:lnTo>
                  <a:lnTo>
                    <a:pt x="509" y="602"/>
                  </a:lnTo>
                  <a:lnTo>
                    <a:pt x="490" y="541"/>
                  </a:lnTo>
                  <a:lnTo>
                    <a:pt x="466" y="482"/>
                  </a:lnTo>
                  <a:lnTo>
                    <a:pt x="440" y="432"/>
                  </a:lnTo>
                  <a:lnTo>
                    <a:pt x="407" y="386"/>
                  </a:lnTo>
                  <a:lnTo>
                    <a:pt x="374" y="344"/>
                  </a:lnTo>
                  <a:lnTo>
                    <a:pt x="338" y="304"/>
                  </a:lnTo>
                  <a:lnTo>
                    <a:pt x="298" y="269"/>
                  </a:lnTo>
                  <a:lnTo>
                    <a:pt x="222" y="202"/>
                  </a:lnTo>
                  <a:lnTo>
                    <a:pt x="145" y="138"/>
                  </a:lnTo>
                  <a:lnTo>
                    <a:pt x="109" y="107"/>
                  </a:lnTo>
                  <a:lnTo>
                    <a:pt x="76" y="75"/>
                  </a:lnTo>
                  <a:lnTo>
                    <a:pt x="44" y="40"/>
                  </a:lnTo>
                  <a:lnTo>
                    <a:pt x="14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28" name="Freeform 111"/>
            <p:cNvSpPr>
              <a:spLocks/>
            </p:cNvSpPr>
            <p:nvPr/>
          </p:nvSpPr>
          <p:spPr bwMode="auto">
            <a:xfrm>
              <a:off x="1776" y="2711"/>
              <a:ext cx="27" cy="180"/>
            </a:xfrm>
            <a:custGeom>
              <a:avLst/>
              <a:gdLst>
                <a:gd name="T0" fmla="*/ 0 w 165"/>
                <a:gd name="T1" fmla="*/ 0 h 719"/>
                <a:gd name="T2" fmla="*/ 0 w 165"/>
                <a:gd name="T3" fmla="*/ 1 h 719"/>
                <a:gd name="T4" fmla="*/ 0 w 165"/>
                <a:gd name="T5" fmla="*/ 1 h 719"/>
                <a:gd name="T6" fmla="*/ 0 w 165"/>
                <a:gd name="T7" fmla="*/ 1 h 719"/>
                <a:gd name="T8" fmla="*/ 0 w 165"/>
                <a:gd name="T9" fmla="*/ 1 h 719"/>
                <a:gd name="T10" fmla="*/ 0 w 165"/>
                <a:gd name="T11" fmla="*/ 2 h 719"/>
                <a:gd name="T12" fmla="*/ 0 w 165"/>
                <a:gd name="T13" fmla="*/ 2 h 719"/>
                <a:gd name="T14" fmla="*/ 0 w 165"/>
                <a:gd name="T15" fmla="*/ 2 h 719"/>
                <a:gd name="T16" fmla="*/ 0 w 165"/>
                <a:gd name="T17" fmla="*/ 2 h 719"/>
                <a:gd name="T18" fmla="*/ 0 w 165"/>
                <a:gd name="T19" fmla="*/ 2 h 719"/>
                <a:gd name="T20" fmla="*/ 0 w 165"/>
                <a:gd name="T21" fmla="*/ 2 h 719"/>
                <a:gd name="T22" fmla="*/ 0 w 165"/>
                <a:gd name="T23" fmla="*/ 3 h 719"/>
                <a:gd name="T24" fmla="*/ 0 w 165"/>
                <a:gd name="T25" fmla="*/ 3 h 719"/>
                <a:gd name="T26" fmla="*/ 0 w 165"/>
                <a:gd name="T27" fmla="*/ 3 h 719"/>
                <a:gd name="T28" fmla="*/ 0 w 165"/>
                <a:gd name="T29" fmla="*/ 3 h 719"/>
                <a:gd name="T30" fmla="*/ 0 w 165"/>
                <a:gd name="T31" fmla="*/ 3 h 719"/>
                <a:gd name="T32" fmla="*/ 0 w 165"/>
                <a:gd name="T33" fmla="*/ 3 h 719"/>
                <a:gd name="T34" fmla="*/ 0 w 165"/>
                <a:gd name="T35" fmla="*/ 3 h 719"/>
                <a:gd name="T36" fmla="*/ 0 w 165"/>
                <a:gd name="T37" fmla="*/ 2 h 719"/>
                <a:gd name="T38" fmla="*/ 0 w 165"/>
                <a:gd name="T39" fmla="*/ 2 h 719"/>
                <a:gd name="T40" fmla="*/ 0 w 165"/>
                <a:gd name="T41" fmla="*/ 2 h 719"/>
                <a:gd name="T42" fmla="*/ 0 w 165"/>
                <a:gd name="T43" fmla="*/ 2 h 719"/>
                <a:gd name="T44" fmla="*/ 0 w 165"/>
                <a:gd name="T45" fmla="*/ 2 h 719"/>
                <a:gd name="T46" fmla="*/ 0 w 165"/>
                <a:gd name="T47" fmla="*/ 2 h 719"/>
                <a:gd name="T48" fmla="*/ 0 w 165"/>
                <a:gd name="T49" fmla="*/ 2 h 719"/>
                <a:gd name="T50" fmla="*/ 0 w 165"/>
                <a:gd name="T51" fmla="*/ 1 h 719"/>
                <a:gd name="T52" fmla="*/ 0 w 165"/>
                <a:gd name="T53" fmla="*/ 1 h 719"/>
                <a:gd name="T54" fmla="*/ 0 w 165"/>
                <a:gd name="T55" fmla="*/ 1 h 719"/>
                <a:gd name="T56" fmla="*/ 0 w 165"/>
                <a:gd name="T57" fmla="*/ 1 h 719"/>
                <a:gd name="T58" fmla="*/ 0 w 165"/>
                <a:gd name="T59" fmla="*/ 0 h 719"/>
                <a:gd name="T60" fmla="*/ 0 w 165"/>
                <a:gd name="T61" fmla="*/ 0 h 719"/>
                <a:gd name="T62" fmla="*/ 0 w 165"/>
                <a:gd name="T63" fmla="*/ 0 h 719"/>
                <a:gd name="T64" fmla="*/ 0 w 165"/>
                <a:gd name="T65" fmla="*/ 0 h 719"/>
                <a:gd name="T66" fmla="*/ 0 w 165"/>
                <a:gd name="T67" fmla="*/ 0 h 719"/>
                <a:gd name="T68" fmla="*/ 0 w 165"/>
                <a:gd name="T69" fmla="*/ 0 h 719"/>
                <a:gd name="T70" fmla="*/ 0 w 165"/>
                <a:gd name="T71" fmla="*/ 0 h 71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65"/>
                <a:gd name="T109" fmla="*/ 0 h 719"/>
                <a:gd name="T110" fmla="*/ 165 w 165"/>
                <a:gd name="T111" fmla="*/ 719 h 71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65" h="719">
                  <a:moveTo>
                    <a:pt x="151" y="2"/>
                  </a:moveTo>
                  <a:lnTo>
                    <a:pt x="101" y="109"/>
                  </a:lnTo>
                  <a:lnTo>
                    <a:pt x="57" y="208"/>
                  </a:lnTo>
                  <a:lnTo>
                    <a:pt x="40" y="256"/>
                  </a:lnTo>
                  <a:lnTo>
                    <a:pt x="25" y="301"/>
                  </a:lnTo>
                  <a:lnTo>
                    <a:pt x="14" y="346"/>
                  </a:lnTo>
                  <a:lnTo>
                    <a:pt x="6" y="392"/>
                  </a:lnTo>
                  <a:lnTo>
                    <a:pt x="0" y="434"/>
                  </a:lnTo>
                  <a:lnTo>
                    <a:pt x="0" y="477"/>
                  </a:lnTo>
                  <a:lnTo>
                    <a:pt x="4" y="519"/>
                  </a:lnTo>
                  <a:lnTo>
                    <a:pt x="11" y="559"/>
                  </a:lnTo>
                  <a:lnTo>
                    <a:pt x="22" y="600"/>
                  </a:lnTo>
                  <a:lnTo>
                    <a:pt x="36" y="640"/>
                  </a:lnTo>
                  <a:lnTo>
                    <a:pt x="54" y="679"/>
                  </a:lnTo>
                  <a:lnTo>
                    <a:pt x="80" y="719"/>
                  </a:lnTo>
                  <a:lnTo>
                    <a:pt x="93" y="714"/>
                  </a:lnTo>
                  <a:lnTo>
                    <a:pt x="69" y="677"/>
                  </a:lnTo>
                  <a:lnTo>
                    <a:pt x="50" y="637"/>
                  </a:lnTo>
                  <a:lnTo>
                    <a:pt x="36" y="596"/>
                  </a:lnTo>
                  <a:lnTo>
                    <a:pt x="25" y="556"/>
                  </a:lnTo>
                  <a:lnTo>
                    <a:pt x="18" y="517"/>
                  </a:lnTo>
                  <a:lnTo>
                    <a:pt x="14" y="477"/>
                  </a:lnTo>
                  <a:lnTo>
                    <a:pt x="18" y="434"/>
                  </a:lnTo>
                  <a:lnTo>
                    <a:pt x="22" y="392"/>
                  </a:lnTo>
                  <a:lnTo>
                    <a:pt x="28" y="349"/>
                  </a:lnTo>
                  <a:lnTo>
                    <a:pt x="40" y="304"/>
                  </a:lnTo>
                  <a:lnTo>
                    <a:pt x="54" y="258"/>
                  </a:lnTo>
                  <a:lnTo>
                    <a:pt x="72" y="210"/>
                  </a:lnTo>
                  <a:lnTo>
                    <a:pt x="115" y="112"/>
                  </a:lnTo>
                  <a:lnTo>
                    <a:pt x="165" y="8"/>
                  </a:lnTo>
                  <a:lnTo>
                    <a:pt x="165" y="5"/>
                  </a:lnTo>
                  <a:lnTo>
                    <a:pt x="165" y="8"/>
                  </a:lnTo>
                  <a:lnTo>
                    <a:pt x="163" y="2"/>
                  </a:lnTo>
                  <a:lnTo>
                    <a:pt x="158" y="0"/>
                  </a:lnTo>
                  <a:lnTo>
                    <a:pt x="155" y="0"/>
                  </a:lnTo>
                  <a:lnTo>
                    <a:pt x="151" y="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29" name="Freeform 112"/>
            <p:cNvSpPr>
              <a:spLocks/>
            </p:cNvSpPr>
            <p:nvPr/>
          </p:nvSpPr>
          <p:spPr bwMode="auto">
            <a:xfrm>
              <a:off x="1801" y="2195"/>
              <a:ext cx="181" cy="517"/>
            </a:xfrm>
            <a:custGeom>
              <a:avLst/>
              <a:gdLst>
                <a:gd name="T0" fmla="*/ 1 w 1085"/>
                <a:gd name="T1" fmla="*/ 0 h 2069"/>
                <a:gd name="T2" fmla="*/ 1 w 1085"/>
                <a:gd name="T3" fmla="*/ 0 h 2069"/>
                <a:gd name="T4" fmla="*/ 1 w 1085"/>
                <a:gd name="T5" fmla="*/ 0 h 2069"/>
                <a:gd name="T6" fmla="*/ 1 w 1085"/>
                <a:gd name="T7" fmla="*/ 0 h 2069"/>
                <a:gd name="T8" fmla="*/ 1 w 1085"/>
                <a:gd name="T9" fmla="*/ 0 h 2069"/>
                <a:gd name="T10" fmla="*/ 1 w 1085"/>
                <a:gd name="T11" fmla="*/ 1 h 2069"/>
                <a:gd name="T12" fmla="*/ 1 w 1085"/>
                <a:gd name="T13" fmla="*/ 1 h 2069"/>
                <a:gd name="T14" fmla="*/ 1 w 1085"/>
                <a:gd name="T15" fmla="*/ 1 h 2069"/>
                <a:gd name="T16" fmla="*/ 1 w 1085"/>
                <a:gd name="T17" fmla="*/ 2 h 2069"/>
                <a:gd name="T18" fmla="*/ 1 w 1085"/>
                <a:gd name="T19" fmla="*/ 2 h 2069"/>
                <a:gd name="T20" fmla="*/ 1 w 1085"/>
                <a:gd name="T21" fmla="*/ 3 h 2069"/>
                <a:gd name="T22" fmla="*/ 1 w 1085"/>
                <a:gd name="T23" fmla="*/ 4 h 2069"/>
                <a:gd name="T24" fmla="*/ 1 w 1085"/>
                <a:gd name="T25" fmla="*/ 4 h 2069"/>
                <a:gd name="T26" fmla="*/ 1 w 1085"/>
                <a:gd name="T27" fmla="*/ 5 h 2069"/>
                <a:gd name="T28" fmla="*/ 0 w 1085"/>
                <a:gd name="T29" fmla="*/ 6 h 2069"/>
                <a:gd name="T30" fmla="*/ 0 w 1085"/>
                <a:gd name="T31" fmla="*/ 7 h 2069"/>
                <a:gd name="T32" fmla="*/ 0 w 1085"/>
                <a:gd name="T33" fmla="*/ 8 h 2069"/>
                <a:gd name="T34" fmla="*/ 0 w 1085"/>
                <a:gd name="T35" fmla="*/ 8 h 2069"/>
                <a:gd name="T36" fmla="*/ 0 w 1085"/>
                <a:gd name="T37" fmla="*/ 8 h 2069"/>
                <a:gd name="T38" fmla="*/ 0 w 1085"/>
                <a:gd name="T39" fmla="*/ 7 h 2069"/>
                <a:gd name="T40" fmla="*/ 0 w 1085"/>
                <a:gd name="T41" fmla="*/ 6 h 2069"/>
                <a:gd name="T42" fmla="*/ 1 w 1085"/>
                <a:gd name="T43" fmla="*/ 5 h 2069"/>
                <a:gd name="T44" fmla="*/ 1 w 1085"/>
                <a:gd name="T45" fmla="*/ 4 h 2069"/>
                <a:gd name="T46" fmla="*/ 1 w 1085"/>
                <a:gd name="T47" fmla="*/ 3 h 2069"/>
                <a:gd name="T48" fmla="*/ 1 w 1085"/>
                <a:gd name="T49" fmla="*/ 3 h 2069"/>
                <a:gd name="T50" fmla="*/ 1 w 1085"/>
                <a:gd name="T51" fmla="*/ 2 h 2069"/>
                <a:gd name="T52" fmla="*/ 1 w 1085"/>
                <a:gd name="T53" fmla="*/ 1 h 2069"/>
                <a:gd name="T54" fmla="*/ 1 w 1085"/>
                <a:gd name="T55" fmla="*/ 1 h 2069"/>
                <a:gd name="T56" fmla="*/ 1 w 1085"/>
                <a:gd name="T57" fmla="*/ 1 h 2069"/>
                <a:gd name="T58" fmla="*/ 1 w 1085"/>
                <a:gd name="T59" fmla="*/ 1 h 2069"/>
                <a:gd name="T60" fmla="*/ 1 w 1085"/>
                <a:gd name="T61" fmla="*/ 0 h 2069"/>
                <a:gd name="T62" fmla="*/ 1 w 1085"/>
                <a:gd name="T63" fmla="*/ 0 h 2069"/>
                <a:gd name="T64" fmla="*/ 1 w 1085"/>
                <a:gd name="T65" fmla="*/ 0 h 2069"/>
                <a:gd name="T66" fmla="*/ 1 w 1085"/>
                <a:gd name="T67" fmla="*/ 0 h 2069"/>
                <a:gd name="T68" fmla="*/ 1 w 1085"/>
                <a:gd name="T69" fmla="*/ 0 h 2069"/>
                <a:gd name="T70" fmla="*/ 1 w 1085"/>
                <a:gd name="T71" fmla="*/ 0 h 2069"/>
                <a:gd name="T72" fmla="*/ 1 w 1085"/>
                <a:gd name="T73" fmla="*/ 0 h 206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85"/>
                <a:gd name="T112" fmla="*/ 0 h 2069"/>
                <a:gd name="T113" fmla="*/ 1085 w 1085"/>
                <a:gd name="T114" fmla="*/ 2069 h 206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85" h="2069">
                  <a:moveTo>
                    <a:pt x="826" y="11"/>
                  </a:moveTo>
                  <a:lnTo>
                    <a:pt x="862" y="20"/>
                  </a:lnTo>
                  <a:lnTo>
                    <a:pt x="900" y="30"/>
                  </a:lnTo>
                  <a:lnTo>
                    <a:pt x="928" y="42"/>
                  </a:lnTo>
                  <a:lnTo>
                    <a:pt x="957" y="57"/>
                  </a:lnTo>
                  <a:lnTo>
                    <a:pt x="983" y="75"/>
                  </a:lnTo>
                  <a:lnTo>
                    <a:pt x="1004" y="94"/>
                  </a:lnTo>
                  <a:lnTo>
                    <a:pt x="1023" y="115"/>
                  </a:lnTo>
                  <a:lnTo>
                    <a:pt x="1038" y="139"/>
                  </a:lnTo>
                  <a:lnTo>
                    <a:pt x="1049" y="163"/>
                  </a:lnTo>
                  <a:lnTo>
                    <a:pt x="1059" y="193"/>
                  </a:lnTo>
                  <a:lnTo>
                    <a:pt x="1066" y="219"/>
                  </a:lnTo>
                  <a:lnTo>
                    <a:pt x="1070" y="251"/>
                  </a:lnTo>
                  <a:lnTo>
                    <a:pt x="1070" y="283"/>
                  </a:lnTo>
                  <a:lnTo>
                    <a:pt x="1070" y="318"/>
                  </a:lnTo>
                  <a:lnTo>
                    <a:pt x="1066" y="353"/>
                  </a:lnTo>
                  <a:lnTo>
                    <a:pt x="1059" y="390"/>
                  </a:lnTo>
                  <a:lnTo>
                    <a:pt x="1045" y="465"/>
                  </a:lnTo>
                  <a:lnTo>
                    <a:pt x="1019" y="547"/>
                  </a:lnTo>
                  <a:lnTo>
                    <a:pt x="987" y="632"/>
                  </a:lnTo>
                  <a:lnTo>
                    <a:pt x="947" y="721"/>
                  </a:lnTo>
                  <a:lnTo>
                    <a:pt x="900" y="808"/>
                  </a:lnTo>
                  <a:lnTo>
                    <a:pt x="852" y="901"/>
                  </a:lnTo>
                  <a:lnTo>
                    <a:pt x="798" y="995"/>
                  </a:lnTo>
                  <a:lnTo>
                    <a:pt x="739" y="1085"/>
                  </a:lnTo>
                  <a:lnTo>
                    <a:pt x="681" y="1179"/>
                  </a:lnTo>
                  <a:lnTo>
                    <a:pt x="620" y="1272"/>
                  </a:lnTo>
                  <a:lnTo>
                    <a:pt x="553" y="1360"/>
                  </a:lnTo>
                  <a:lnTo>
                    <a:pt x="492" y="1448"/>
                  </a:lnTo>
                  <a:lnTo>
                    <a:pt x="368" y="1613"/>
                  </a:lnTo>
                  <a:lnTo>
                    <a:pt x="252" y="1760"/>
                  </a:lnTo>
                  <a:lnTo>
                    <a:pt x="154" y="1885"/>
                  </a:lnTo>
                  <a:lnTo>
                    <a:pt x="73" y="1981"/>
                  </a:lnTo>
                  <a:lnTo>
                    <a:pt x="19" y="2042"/>
                  </a:lnTo>
                  <a:lnTo>
                    <a:pt x="0" y="2066"/>
                  </a:lnTo>
                  <a:lnTo>
                    <a:pt x="14" y="2069"/>
                  </a:lnTo>
                  <a:lnTo>
                    <a:pt x="33" y="2048"/>
                  </a:lnTo>
                  <a:lnTo>
                    <a:pt x="85" y="1987"/>
                  </a:lnTo>
                  <a:lnTo>
                    <a:pt x="164" y="1891"/>
                  </a:lnTo>
                  <a:lnTo>
                    <a:pt x="266" y="1765"/>
                  </a:lnTo>
                  <a:lnTo>
                    <a:pt x="382" y="1619"/>
                  </a:lnTo>
                  <a:lnTo>
                    <a:pt x="506" y="1453"/>
                  </a:lnTo>
                  <a:lnTo>
                    <a:pt x="568" y="1365"/>
                  </a:lnTo>
                  <a:lnTo>
                    <a:pt x="630" y="1275"/>
                  </a:lnTo>
                  <a:lnTo>
                    <a:pt x="691" y="1184"/>
                  </a:lnTo>
                  <a:lnTo>
                    <a:pt x="753" y="1091"/>
                  </a:lnTo>
                  <a:lnTo>
                    <a:pt x="812" y="997"/>
                  </a:lnTo>
                  <a:lnTo>
                    <a:pt x="866" y="903"/>
                  </a:lnTo>
                  <a:lnTo>
                    <a:pt x="914" y="813"/>
                  </a:lnTo>
                  <a:lnTo>
                    <a:pt x="962" y="723"/>
                  </a:lnTo>
                  <a:lnTo>
                    <a:pt x="1002" y="635"/>
                  </a:lnTo>
                  <a:lnTo>
                    <a:pt x="1033" y="550"/>
                  </a:lnTo>
                  <a:lnTo>
                    <a:pt x="1059" y="467"/>
                  </a:lnTo>
                  <a:lnTo>
                    <a:pt x="1078" y="390"/>
                  </a:lnTo>
                  <a:lnTo>
                    <a:pt x="1081" y="353"/>
                  </a:lnTo>
                  <a:lnTo>
                    <a:pt x="1085" y="318"/>
                  </a:lnTo>
                  <a:lnTo>
                    <a:pt x="1085" y="283"/>
                  </a:lnTo>
                  <a:lnTo>
                    <a:pt x="1085" y="251"/>
                  </a:lnTo>
                  <a:lnTo>
                    <a:pt x="1081" y="219"/>
                  </a:lnTo>
                  <a:lnTo>
                    <a:pt x="1074" y="189"/>
                  </a:lnTo>
                  <a:lnTo>
                    <a:pt x="1064" y="160"/>
                  </a:lnTo>
                  <a:lnTo>
                    <a:pt x="1052" y="134"/>
                  </a:lnTo>
                  <a:lnTo>
                    <a:pt x="1033" y="110"/>
                  </a:lnTo>
                  <a:lnTo>
                    <a:pt x="1016" y="88"/>
                  </a:lnTo>
                  <a:lnTo>
                    <a:pt x="994" y="67"/>
                  </a:lnTo>
                  <a:lnTo>
                    <a:pt x="968" y="48"/>
                  </a:lnTo>
                  <a:lnTo>
                    <a:pt x="940" y="33"/>
                  </a:lnTo>
                  <a:lnTo>
                    <a:pt x="907" y="20"/>
                  </a:lnTo>
                  <a:lnTo>
                    <a:pt x="871" y="9"/>
                  </a:lnTo>
                  <a:lnTo>
                    <a:pt x="830" y="0"/>
                  </a:lnTo>
                  <a:lnTo>
                    <a:pt x="823" y="0"/>
                  </a:lnTo>
                  <a:lnTo>
                    <a:pt x="819" y="5"/>
                  </a:lnTo>
                  <a:lnTo>
                    <a:pt x="819" y="9"/>
                  </a:lnTo>
                  <a:lnTo>
                    <a:pt x="826" y="1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30" name="Freeform 113"/>
            <p:cNvSpPr>
              <a:spLocks/>
            </p:cNvSpPr>
            <p:nvPr/>
          </p:nvSpPr>
          <p:spPr bwMode="auto">
            <a:xfrm>
              <a:off x="1840" y="2154"/>
              <a:ext cx="99" cy="43"/>
            </a:xfrm>
            <a:custGeom>
              <a:avLst/>
              <a:gdLst>
                <a:gd name="T0" fmla="*/ 0 w 593"/>
                <a:gd name="T1" fmla="*/ 0 h 174"/>
                <a:gd name="T2" fmla="*/ 0 w 593"/>
                <a:gd name="T3" fmla="*/ 0 h 174"/>
                <a:gd name="T4" fmla="*/ 0 w 593"/>
                <a:gd name="T5" fmla="*/ 0 h 174"/>
                <a:gd name="T6" fmla="*/ 0 w 593"/>
                <a:gd name="T7" fmla="*/ 0 h 174"/>
                <a:gd name="T8" fmla="*/ 0 w 593"/>
                <a:gd name="T9" fmla="*/ 0 h 174"/>
                <a:gd name="T10" fmla="*/ 0 w 593"/>
                <a:gd name="T11" fmla="*/ 0 h 174"/>
                <a:gd name="T12" fmla="*/ 0 w 593"/>
                <a:gd name="T13" fmla="*/ 0 h 174"/>
                <a:gd name="T14" fmla="*/ 0 w 593"/>
                <a:gd name="T15" fmla="*/ 0 h 174"/>
                <a:gd name="T16" fmla="*/ 0 w 593"/>
                <a:gd name="T17" fmla="*/ 0 h 174"/>
                <a:gd name="T18" fmla="*/ 1 w 593"/>
                <a:gd name="T19" fmla="*/ 1 h 174"/>
                <a:gd name="T20" fmla="*/ 1 w 593"/>
                <a:gd name="T21" fmla="*/ 0 h 174"/>
                <a:gd name="T22" fmla="*/ 0 w 593"/>
                <a:gd name="T23" fmla="*/ 0 h 174"/>
                <a:gd name="T24" fmla="*/ 0 w 593"/>
                <a:gd name="T25" fmla="*/ 0 h 174"/>
                <a:gd name="T26" fmla="*/ 0 w 593"/>
                <a:gd name="T27" fmla="*/ 0 h 174"/>
                <a:gd name="T28" fmla="*/ 0 w 593"/>
                <a:gd name="T29" fmla="*/ 0 h 174"/>
                <a:gd name="T30" fmla="*/ 0 w 593"/>
                <a:gd name="T31" fmla="*/ 0 h 174"/>
                <a:gd name="T32" fmla="*/ 0 w 593"/>
                <a:gd name="T33" fmla="*/ 0 h 174"/>
                <a:gd name="T34" fmla="*/ 0 w 593"/>
                <a:gd name="T35" fmla="*/ 0 h 174"/>
                <a:gd name="T36" fmla="*/ 0 w 593"/>
                <a:gd name="T37" fmla="*/ 0 h 174"/>
                <a:gd name="T38" fmla="*/ 0 w 593"/>
                <a:gd name="T39" fmla="*/ 0 h 174"/>
                <a:gd name="T40" fmla="*/ 0 w 593"/>
                <a:gd name="T41" fmla="*/ 0 h 174"/>
                <a:gd name="T42" fmla="*/ 0 w 593"/>
                <a:gd name="T43" fmla="*/ 0 h 174"/>
                <a:gd name="T44" fmla="*/ 0 w 593"/>
                <a:gd name="T45" fmla="*/ 0 h 174"/>
                <a:gd name="T46" fmla="*/ 0 w 593"/>
                <a:gd name="T47" fmla="*/ 0 h 174"/>
                <a:gd name="T48" fmla="*/ 0 w 593"/>
                <a:gd name="T49" fmla="*/ 0 h 174"/>
                <a:gd name="T50" fmla="*/ 0 w 593"/>
                <a:gd name="T51" fmla="*/ 0 h 1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93"/>
                <a:gd name="T79" fmla="*/ 0 h 174"/>
                <a:gd name="T80" fmla="*/ 593 w 593"/>
                <a:gd name="T81" fmla="*/ 174 h 17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93" h="174">
                  <a:moveTo>
                    <a:pt x="0" y="4"/>
                  </a:moveTo>
                  <a:lnTo>
                    <a:pt x="3" y="9"/>
                  </a:lnTo>
                  <a:lnTo>
                    <a:pt x="65" y="37"/>
                  </a:lnTo>
                  <a:lnTo>
                    <a:pt x="128" y="63"/>
                  </a:lnTo>
                  <a:lnTo>
                    <a:pt x="193" y="85"/>
                  </a:lnTo>
                  <a:lnTo>
                    <a:pt x="262" y="105"/>
                  </a:lnTo>
                  <a:lnTo>
                    <a:pt x="338" y="124"/>
                  </a:lnTo>
                  <a:lnTo>
                    <a:pt x="415" y="142"/>
                  </a:lnTo>
                  <a:lnTo>
                    <a:pt x="499" y="157"/>
                  </a:lnTo>
                  <a:lnTo>
                    <a:pt x="589" y="174"/>
                  </a:lnTo>
                  <a:lnTo>
                    <a:pt x="593" y="163"/>
                  </a:lnTo>
                  <a:lnTo>
                    <a:pt x="502" y="148"/>
                  </a:lnTo>
                  <a:lnTo>
                    <a:pt x="419" y="131"/>
                  </a:lnTo>
                  <a:lnTo>
                    <a:pt x="342" y="113"/>
                  </a:lnTo>
                  <a:lnTo>
                    <a:pt x="269" y="94"/>
                  </a:lnTo>
                  <a:lnTo>
                    <a:pt x="200" y="77"/>
                  </a:lnTo>
                  <a:lnTo>
                    <a:pt x="135" y="53"/>
                  </a:lnTo>
                  <a:lnTo>
                    <a:pt x="72" y="28"/>
                  </a:lnTo>
                  <a:lnTo>
                    <a:pt x="10" y="2"/>
                  </a:lnTo>
                  <a:lnTo>
                    <a:pt x="15" y="4"/>
                  </a:lnTo>
                  <a:lnTo>
                    <a:pt x="10" y="2"/>
                  </a:lnTo>
                  <a:lnTo>
                    <a:pt x="7" y="0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9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31" name="Freeform 114"/>
            <p:cNvSpPr>
              <a:spLocks/>
            </p:cNvSpPr>
            <p:nvPr/>
          </p:nvSpPr>
          <p:spPr bwMode="auto">
            <a:xfrm>
              <a:off x="1840" y="1734"/>
              <a:ext cx="106" cy="421"/>
            </a:xfrm>
            <a:custGeom>
              <a:avLst/>
              <a:gdLst>
                <a:gd name="T0" fmla="*/ 1 w 634"/>
                <a:gd name="T1" fmla="*/ 0 h 1683"/>
                <a:gd name="T2" fmla="*/ 1 w 634"/>
                <a:gd name="T3" fmla="*/ 0 h 1683"/>
                <a:gd name="T4" fmla="*/ 1 w 634"/>
                <a:gd name="T5" fmla="*/ 0 h 1683"/>
                <a:gd name="T6" fmla="*/ 1 w 634"/>
                <a:gd name="T7" fmla="*/ 0 h 1683"/>
                <a:gd name="T8" fmla="*/ 0 w 634"/>
                <a:gd name="T9" fmla="*/ 0 h 1683"/>
                <a:gd name="T10" fmla="*/ 0 w 634"/>
                <a:gd name="T11" fmla="*/ 1 h 1683"/>
                <a:gd name="T12" fmla="*/ 0 w 634"/>
                <a:gd name="T13" fmla="*/ 1 h 1683"/>
                <a:gd name="T14" fmla="*/ 0 w 634"/>
                <a:gd name="T15" fmla="*/ 1 h 1683"/>
                <a:gd name="T16" fmla="*/ 0 w 634"/>
                <a:gd name="T17" fmla="*/ 1 h 1683"/>
                <a:gd name="T18" fmla="*/ 0 w 634"/>
                <a:gd name="T19" fmla="*/ 1 h 1683"/>
                <a:gd name="T20" fmla="*/ 0 w 634"/>
                <a:gd name="T21" fmla="*/ 1 h 1683"/>
                <a:gd name="T22" fmla="*/ 0 w 634"/>
                <a:gd name="T23" fmla="*/ 2 h 1683"/>
                <a:gd name="T24" fmla="*/ 0 w 634"/>
                <a:gd name="T25" fmla="*/ 2 h 1683"/>
                <a:gd name="T26" fmla="*/ 0 w 634"/>
                <a:gd name="T27" fmla="*/ 2 h 1683"/>
                <a:gd name="T28" fmla="*/ 0 w 634"/>
                <a:gd name="T29" fmla="*/ 3 h 1683"/>
                <a:gd name="T30" fmla="*/ 0 w 634"/>
                <a:gd name="T31" fmla="*/ 3 h 1683"/>
                <a:gd name="T32" fmla="*/ 0 w 634"/>
                <a:gd name="T33" fmla="*/ 4 h 1683"/>
                <a:gd name="T34" fmla="*/ 0 w 634"/>
                <a:gd name="T35" fmla="*/ 4 h 1683"/>
                <a:gd name="T36" fmla="*/ 0 w 634"/>
                <a:gd name="T37" fmla="*/ 5 h 1683"/>
                <a:gd name="T38" fmla="*/ 0 w 634"/>
                <a:gd name="T39" fmla="*/ 5 h 1683"/>
                <a:gd name="T40" fmla="*/ 0 w 634"/>
                <a:gd name="T41" fmla="*/ 6 h 1683"/>
                <a:gd name="T42" fmla="*/ 0 w 634"/>
                <a:gd name="T43" fmla="*/ 6 h 1683"/>
                <a:gd name="T44" fmla="*/ 0 w 634"/>
                <a:gd name="T45" fmla="*/ 7 h 1683"/>
                <a:gd name="T46" fmla="*/ 0 w 634"/>
                <a:gd name="T47" fmla="*/ 7 h 1683"/>
                <a:gd name="T48" fmla="*/ 0 w 634"/>
                <a:gd name="T49" fmla="*/ 6 h 1683"/>
                <a:gd name="T50" fmla="*/ 0 w 634"/>
                <a:gd name="T51" fmla="*/ 6 h 1683"/>
                <a:gd name="T52" fmla="*/ 0 w 634"/>
                <a:gd name="T53" fmla="*/ 5 h 1683"/>
                <a:gd name="T54" fmla="*/ 0 w 634"/>
                <a:gd name="T55" fmla="*/ 5 h 1683"/>
                <a:gd name="T56" fmla="*/ 0 w 634"/>
                <a:gd name="T57" fmla="*/ 4 h 1683"/>
                <a:gd name="T58" fmla="*/ 0 w 634"/>
                <a:gd name="T59" fmla="*/ 4 h 1683"/>
                <a:gd name="T60" fmla="*/ 0 w 634"/>
                <a:gd name="T61" fmla="*/ 3 h 1683"/>
                <a:gd name="T62" fmla="*/ 0 w 634"/>
                <a:gd name="T63" fmla="*/ 3 h 1683"/>
                <a:gd name="T64" fmla="*/ 0 w 634"/>
                <a:gd name="T65" fmla="*/ 2 h 1683"/>
                <a:gd name="T66" fmla="*/ 0 w 634"/>
                <a:gd name="T67" fmla="*/ 2 h 1683"/>
                <a:gd name="T68" fmla="*/ 0 w 634"/>
                <a:gd name="T69" fmla="*/ 2 h 1683"/>
                <a:gd name="T70" fmla="*/ 0 w 634"/>
                <a:gd name="T71" fmla="*/ 1 h 1683"/>
                <a:gd name="T72" fmla="*/ 0 w 634"/>
                <a:gd name="T73" fmla="*/ 1 h 1683"/>
                <a:gd name="T74" fmla="*/ 0 w 634"/>
                <a:gd name="T75" fmla="*/ 1 h 1683"/>
                <a:gd name="T76" fmla="*/ 0 w 634"/>
                <a:gd name="T77" fmla="*/ 1 h 1683"/>
                <a:gd name="T78" fmla="*/ 0 w 634"/>
                <a:gd name="T79" fmla="*/ 1 h 1683"/>
                <a:gd name="T80" fmla="*/ 0 w 634"/>
                <a:gd name="T81" fmla="*/ 1 h 1683"/>
                <a:gd name="T82" fmla="*/ 1 w 634"/>
                <a:gd name="T83" fmla="*/ 0 h 1683"/>
                <a:gd name="T84" fmla="*/ 1 w 634"/>
                <a:gd name="T85" fmla="*/ 0 h 1683"/>
                <a:gd name="T86" fmla="*/ 1 w 634"/>
                <a:gd name="T87" fmla="*/ 0 h 1683"/>
                <a:gd name="T88" fmla="*/ 1 w 634"/>
                <a:gd name="T89" fmla="*/ 0 h 1683"/>
                <a:gd name="T90" fmla="*/ 1 w 634"/>
                <a:gd name="T91" fmla="*/ 0 h 1683"/>
                <a:gd name="T92" fmla="*/ 1 w 634"/>
                <a:gd name="T93" fmla="*/ 0 h 168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34"/>
                <a:gd name="T142" fmla="*/ 0 h 1683"/>
                <a:gd name="T143" fmla="*/ 634 w 634"/>
                <a:gd name="T144" fmla="*/ 1683 h 168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34" h="1683">
                  <a:moveTo>
                    <a:pt x="634" y="0"/>
                  </a:moveTo>
                  <a:lnTo>
                    <a:pt x="601" y="9"/>
                  </a:lnTo>
                  <a:lnTo>
                    <a:pt x="568" y="22"/>
                  </a:lnTo>
                  <a:lnTo>
                    <a:pt x="539" y="40"/>
                  </a:lnTo>
                  <a:lnTo>
                    <a:pt x="509" y="62"/>
                  </a:lnTo>
                  <a:lnTo>
                    <a:pt x="484" y="91"/>
                  </a:lnTo>
                  <a:lnTo>
                    <a:pt x="454" y="123"/>
                  </a:lnTo>
                  <a:lnTo>
                    <a:pt x="430" y="158"/>
                  </a:lnTo>
                  <a:lnTo>
                    <a:pt x="404" y="198"/>
                  </a:lnTo>
                  <a:lnTo>
                    <a:pt x="378" y="243"/>
                  </a:lnTo>
                  <a:lnTo>
                    <a:pt x="352" y="291"/>
                  </a:lnTo>
                  <a:lnTo>
                    <a:pt x="331" y="342"/>
                  </a:lnTo>
                  <a:lnTo>
                    <a:pt x="306" y="395"/>
                  </a:lnTo>
                  <a:lnTo>
                    <a:pt x="262" y="509"/>
                  </a:lnTo>
                  <a:lnTo>
                    <a:pt x="221" y="633"/>
                  </a:lnTo>
                  <a:lnTo>
                    <a:pt x="181" y="763"/>
                  </a:lnTo>
                  <a:lnTo>
                    <a:pt x="149" y="899"/>
                  </a:lnTo>
                  <a:lnTo>
                    <a:pt x="117" y="1034"/>
                  </a:lnTo>
                  <a:lnTo>
                    <a:pt x="88" y="1170"/>
                  </a:lnTo>
                  <a:lnTo>
                    <a:pt x="62" y="1306"/>
                  </a:lnTo>
                  <a:lnTo>
                    <a:pt x="36" y="1440"/>
                  </a:lnTo>
                  <a:lnTo>
                    <a:pt x="17" y="1565"/>
                  </a:lnTo>
                  <a:lnTo>
                    <a:pt x="0" y="1683"/>
                  </a:lnTo>
                  <a:lnTo>
                    <a:pt x="15" y="1683"/>
                  </a:lnTo>
                  <a:lnTo>
                    <a:pt x="33" y="1565"/>
                  </a:lnTo>
                  <a:lnTo>
                    <a:pt x="51" y="1440"/>
                  </a:lnTo>
                  <a:lnTo>
                    <a:pt x="77" y="1310"/>
                  </a:lnTo>
                  <a:lnTo>
                    <a:pt x="102" y="1174"/>
                  </a:lnTo>
                  <a:lnTo>
                    <a:pt x="131" y="1037"/>
                  </a:lnTo>
                  <a:lnTo>
                    <a:pt x="164" y="899"/>
                  </a:lnTo>
                  <a:lnTo>
                    <a:pt x="200" y="765"/>
                  </a:lnTo>
                  <a:lnTo>
                    <a:pt x="236" y="635"/>
                  </a:lnTo>
                  <a:lnTo>
                    <a:pt x="276" y="512"/>
                  </a:lnTo>
                  <a:lnTo>
                    <a:pt x="321" y="397"/>
                  </a:lnTo>
                  <a:lnTo>
                    <a:pt x="345" y="344"/>
                  </a:lnTo>
                  <a:lnTo>
                    <a:pt x="368" y="294"/>
                  </a:lnTo>
                  <a:lnTo>
                    <a:pt x="393" y="246"/>
                  </a:lnTo>
                  <a:lnTo>
                    <a:pt x="419" y="204"/>
                  </a:lnTo>
                  <a:lnTo>
                    <a:pt x="444" y="163"/>
                  </a:lnTo>
                  <a:lnTo>
                    <a:pt x="470" y="128"/>
                  </a:lnTo>
                  <a:lnTo>
                    <a:pt x="495" y="97"/>
                  </a:lnTo>
                  <a:lnTo>
                    <a:pt x="525" y="70"/>
                  </a:lnTo>
                  <a:lnTo>
                    <a:pt x="549" y="48"/>
                  </a:lnTo>
                  <a:lnTo>
                    <a:pt x="579" y="29"/>
                  </a:lnTo>
                  <a:lnTo>
                    <a:pt x="608" y="19"/>
                  </a:lnTo>
                  <a:lnTo>
                    <a:pt x="634" y="11"/>
                  </a:lnTo>
                  <a:lnTo>
                    <a:pt x="634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32" name="Freeform 115"/>
            <p:cNvSpPr>
              <a:spLocks/>
            </p:cNvSpPr>
            <p:nvPr/>
          </p:nvSpPr>
          <p:spPr bwMode="auto">
            <a:xfrm>
              <a:off x="1946" y="1734"/>
              <a:ext cx="179" cy="116"/>
            </a:xfrm>
            <a:custGeom>
              <a:avLst/>
              <a:gdLst>
                <a:gd name="T0" fmla="*/ 1 w 1076"/>
                <a:gd name="T1" fmla="*/ 2 h 464"/>
                <a:gd name="T2" fmla="*/ 1 w 1076"/>
                <a:gd name="T3" fmla="*/ 2 h 464"/>
                <a:gd name="T4" fmla="*/ 1 w 1076"/>
                <a:gd name="T5" fmla="*/ 2 h 464"/>
                <a:gd name="T6" fmla="*/ 1 w 1076"/>
                <a:gd name="T7" fmla="*/ 2 h 464"/>
                <a:gd name="T8" fmla="*/ 1 w 1076"/>
                <a:gd name="T9" fmla="*/ 2 h 464"/>
                <a:gd name="T10" fmla="*/ 1 w 1076"/>
                <a:gd name="T11" fmla="*/ 2 h 464"/>
                <a:gd name="T12" fmla="*/ 1 w 1076"/>
                <a:gd name="T13" fmla="*/ 1 h 464"/>
                <a:gd name="T14" fmla="*/ 1 w 1076"/>
                <a:gd name="T15" fmla="*/ 1 h 464"/>
                <a:gd name="T16" fmla="*/ 1 w 1076"/>
                <a:gd name="T17" fmla="*/ 1 h 464"/>
                <a:gd name="T18" fmla="*/ 1 w 1076"/>
                <a:gd name="T19" fmla="*/ 1 h 464"/>
                <a:gd name="T20" fmla="*/ 1 w 1076"/>
                <a:gd name="T21" fmla="*/ 1 h 464"/>
                <a:gd name="T22" fmla="*/ 0 w 1076"/>
                <a:gd name="T23" fmla="*/ 1 h 464"/>
                <a:gd name="T24" fmla="*/ 0 w 1076"/>
                <a:gd name="T25" fmla="*/ 1 h 464"/>
                <a:gd name="T26" fmla="*/ 0 w 1076"/>
                <a:gd name="T27" fmla="*/ 1 h 464"/>
                <a:gd name="T28" fmla="*/ 0 w 1076"/>
                <a:gd name="T29" fmla="*/ 0 h 464"/>
                <a:gd name="T30" fmla="*/ 0 w 1076"/>
                <a:gd name="T31" fmla="*/ 0 h 464"/>
                <a:gd name="T32" fmla="*/ 0 w 1076"/>
                <a:gd name="T33" fmla="*/ 0 h 464"/>
                <a:gd name="T34" fmla="*/ 0 w 1076"/>
                <a:gd name="T35" fmla="*/ 0 h 464"/>
                <a:gd name="T36" fmla="*/ 0 w 1076"/>
                <a:gd name="T37" fmla="*/ 0 h 464"/>
                <a:gd name="T38" fmla="*/ 0 w 1076"/>
                <a:gd name="T39" fmla="*/ 0 h 464"/>
                <a:gd name="T40" fmla="*/ 0 w 1076"/>
                <a:gd name="T41" fmla="*/ 0 h 464"/>
                <a:gd name="T42" fmla="*/ 0 w 1076"/>
                <a:gd name="T43" fmla="*/ 0 h 464"/>
                <a:gd name="T44" fmla="*/ 0 w 1076"/>
                <a:gd name="T45" fmla="*/ 0 h 464"/>
                <a:gd name="T46" fmla="*/ 0 w 1076"/>
                <a:gd name="T47" fmla="*/ 0 h 464"/>
                <a:gd name="T48" fmla="*/ 0 w 1076"/>
                <a:gd name="T49" fmla="*/ 0 h 464"/>
                <a:gd name="T50" fmla="*/ 0 w 1076"/>
                <a:gd name="T51" fmla="*/ 0 h 464"/>
                <a:gd name="T52" fmla="*/ 0 w 1076"/>
                <a:gd name="T53" fmla="*/ 0 h 464"/>
                <a:gd name="T54" fmla="*/ 0 w 1076"/>
                <a:gd name="T55" fmla="*/ 0 h 464"/>
                <a:gd name="T56" fmla="*/ 0 w 1076"/>
                <a:gd name="T57" fmla="*/ 0 h 464"/>
                <a:gd name="T58" fmla="*/ 0 w 1076"/>
                <a:gd name="T59" fmla="*/ 0 h 464"/>
                <a:gd name="T60" fmla="*/ 0 w 1076"/>
                <a:gd name="T61" fmla="*/ 0 h 464"/>
                <a:gd name="T62" fmla="*/ 0 w 1076"/>
                <a:gd name="T63" fmla="*/ 0 h 464"/>
                <a:gd name="T64" fmla="*/ 0 w 1076"/>
                <a:gd name="T65" fmla="*/ 0 h 464"/>
                <a:gd name="T66" fmla="*/ 0 w 1076"/>
                <a:gd name="T67" fmla="*/ 0 h 464"/>
                <a:gd name="T68" fmla="*/ 0 w 1076"/>
                <a:gd name="T69" fmla="*/ 0 h 464"/>
                <a:gd name="T70" fmla="*/ 0 w 1076"/>
                <a:gd name="T71" fmla="*/ 0 h 464"/>
                <a:gd name="T72" fmla="*/ 0 w 1076"/>
                <a:gd name="T73" fmla="*/ 1 h 464"/>
                <a:gd name="T74" fmla="*/ 0 w 1076"/>
                <a:gd name="T75" fmla="*/ 1 h 464"/>
                <a:gd name="T76" fmla="*/ 0 w 1076"/>
                <a:gd name="T77" fmla="*/ 1 h 464"/>
                <a:gd name="T78" fmla="*/ 1 w 1076"/>
                <a:gd name="T79" fmla="*/ 1 h 464"/>
                <a:gd name="T80" fmla="*/ 1 w 1076"/>
                <a:gd name="T81" fmla="*/ 1 h 464"/>
                <a:gd name="T82" fmla="*/ 1 w 1076"/>
                <a:gd name="T83" fmla="*/ 1 h 464"/>
                <a:gd name="T84" fmla="*/ 1 w 1076"/>
                <a:gd name="T85" fmla="*/ 1 h 464"/>
                <a:gd name="T86" fmla="*/ 1 w 1076"/>
                <a:gd name="T87" fmla="*/ 2 h 464"/>
                <a:gd name="T88" fmla="*/ 1 w 1076"/>
                <a:gd name="T89" fmla="*/ 2 h 464"/>
                <a:gd name="T90" fmla="*/ 1 w 1076"/>
                <a:gd name="T91" fmla="*/ 2 h 464"/>
                <a:gd name="T92" fmla="*/ 1 w 1076"/>
                <a:gd name="T93" fmla="*/ 2 h 464"/>
                <a:gd name="T94" fmla="*/ 1 w 1076"/>
                <a:gd name="T95" fmla="*/ 2 h 464"/>
                <a:gd name="T96" fmla="*/ 1 w 1076"/>
                <a:gd name="T97" fmla="*/ 2 h 464"/>
                <a:gd name="T98" fmla="*/ 1 w 1076"/>
                <a:gd name="T99" fmla="*/ 2 h 464"/>
                <a:gd name="T100" fmla="*/ 1 w 1076"/>
                <a:gd name="T101" fmla="*/ 2 h 46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076"/>
                <a:gd name="T154" fmla="*/ 0 h 464"/>
                <a:gd name="T155" fmla="*/ 1076 w 1076"/>
                <a:gd name="T156" fmla="*/ 464 h 46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076" h="464">
                  <a:moveTo>
                    <a:pt x="1076" y="464"/>
                  </a:moveTo>
                  <a:lnTo>
                    <a:pt x="1076" y="443"/>
                  </a:lnTo>
                  <a:lnTo>
                    <a:pt x="1069" y="423"/>
                  </a:lnTo>
                  <a:lnTo>
                    <a:pt x="1062" y="403"/>
                  </a:lnTo>
                  <a:lnTo>
                    <a:pt x="1047" y="381"/>
                  </a:lnTo>
                  <a:lnTo>
                    <a:pt x="1029" y="357"/>
                  </a:lnTo>
                  <a:lnTo>
                    <a:pt x="1011" y="335"/>
                  </a:lnTo>
                  <a:lnTo>
                    <a:pt x="990" y="314"/>
                  </a:lnTo>
                  <a:lnTo>
                    <a:pt x="964" y="293"/>
                  </a:lnTo>
                  <a:lnTo>
                    <a:pt x="905" y="254"/>
                  </a:lnTo>
                  <a:lnTo>
                    <a:pt x="836" y="210"/>
                  </a:lnTo>
                  <a:lnTo>
                    <a:pt x="760" y="173"/>
                  </a:lnTo>
                  <a:lnTo>
                    <a:pt x="680" y="136"/>
                  </a:lnTo>
                  <a:lnTo>
                    <a:pt x="592" y="101"/>
                  </a:lnTo>
                  <a:lnTo>
                    <a:pt x="505" y="72"/>
                  </a:lnTo>
                  <a:lnTo>
                    <a:pt x="414" y="44"/>
                  </a:lnTo>
                  <a:lnTo>
                    <a:pt x="326" y="26"/>
                  </a:lnTo>
                  <a:lnTo>
                    <a:pt x="280" y="16"/>
                  </a:lnTo>
                  <a:lnTo>
                    <a:pt x="235" y="11"/>
                  </a:lnTo>
                  <a:lnTo>
                    <a:pt x="195" y="5"/>
                  </a:lnTo>
                  <a:lnTo>
                    <a:pt x="152" y="0"/>
                  </a:lnTo>
                  <a:lnTo>
                    <a:pt x="112" y="0"/>
                  </a:lnTo>
                  <a:lnTo>
                    <a:pt x="72" y="0"/>
                  </a:lnTo>
                  <a:lnTo>
                    <a:pt x="36" y="0"/>
                  </a:lnTo>
                  <a:lnTo>
                    <a:pt x="0" y="2"/>
                  </a:lnTo>
                  <a:lnTo>
                    <a:pt x="0" y="13"/>
                  </a:lnTo>
                  <a:lnTo>
                    <a:pt x="36" y="11"/>
                  </a:lnTo>
                  <a:lnTo>
                    <a:pt x="72" y="11"/>
                  </a:lnTo>
                  <a:lnTo>
                    <a:pt x="112" y="11"/>
                  </a:lnTo>
                  <a:lnTo>
                    <a:pt x="152" y="13"/>
                  </a:lnTo>
                  <a:lnTo>
                    <a:pt x="193" y="16"/>
                  </a:lnTo>
                  <a:lnTo>
                    <a:pt x="235" y="21"/>
                  </a:lnTo>
                  <a:lnTo>
                    <a:pt x="276" y="29"/>
                  </a:lnTo>
                  <a:lnTo>
                    <a:pt x="319" y="37"/>
                  </a:lnTo>
                  <a:lnTo>
                    <a:pt x="411" y="55"/>
                  </a:lnTo>
                  <a:lnTo>
                    <a:pt x="499" y="83"/>
                  </a:lnTo>
                  <a:lnTo>
                    <a:pt x="585" y="112"/>
                  </a:lnTo>
                  <a:lnTo>
                    <a:pt x="673" y="147"/>
                  </a:lnTo>
                  <a:lnTo>
                    <a:pt x="753" y="181"/>
                  </a:lnTo>
                  <a:lnTo>
                    <a:pt x="826" y="221"/>
                  </a:lnTo>
                  <a:lnTo>
                    <a:pt x="895" y="261"/>
                  </a:lnTo>
                  <a:lnTo>
                    <a:pt x="953" y="301"/>
                  </a:lnTo>
                  <a:lnTo>
                    <a:pt x="979" y="322"/>
                  </a:lnTo>
                  <a:lnTo>
                    <a:pt x="1000" y="344"/>
                  </a:lnTo>
                  <a:lnTo>
                    <a:pt x="1019" y="365"/>
                  </a:lnTo>
                  <a:lnTo>
                    <a:pt x="1033" y="384"/>
                  </a:lnTo>
                  <a:lnTo>
                    <a:pt x="1047" y="405"/>
                  </a:lnTo>
                  <a:lnTo>
                    <a:pt x="1055" y="427"/>
                  </a:lnTo>
                  <a:lnTo>
                    <a:pt x="1062" y="445"/>
                  </a:lnTo>
                  <a:lnTo>
                    <a:pt x="1062" y="464"/>
                  </a:lnTo>
                  <a:lnTo>
                    <a:pt x="1076" y="46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33" name="Freeform 116"/>
            <p:cNvSpPr>
              <a:spLocks/>
            </p:cNvSpPr>
            <p:nvPr/>
          </p:nvSpPr>
          <p:spPr bwMode="auto">
            <a:xfrm>
              <a:off x="2096" y="1850"/>
              <a:ext cx="29" cy="248"/>
            </a:xfrm>
            <a:custGeom>
              <a:avLst/>
              <a:gdLst>
                <a:gd name="T0" fmla="*/ 0 w 173"/>
                <a:gd name="T1" fmla="*/ 4 h 991"/>
                <a:gd name="T2" fmla="*/ 0 w 173"/>
                <a:gd name="T3" fmla="*/ 4 h 991"/>
                <a:gd name="T4" fmla="*/ 0 w 173"/>
                <a:gd name="T5" fmla="*/ 4 h 991"/>
                <a:gd name="T6" fmla="*/ 0 w 173"/>
                <a:gd name="T7" fmla="*/ 4 h 991"/>
                <a:gd name="T8" fmla="*/ 0 w 173"/>
                <a:gd name="T9" fmla="*/ 4 h 991"/>
                <a:gd name="T10" fmla="*/ 0 w 173"/>
                <a:gd name="T11" fmla="*/ 4 h 991"/>
                <a:gd name="T12" fmla="*/ 0 w 173"/>
                <a:gd name="T13" fmla="*/ 3 h 991"/>
                <a:gd name="T14" fmla="*/ 0 w 173"/>
                <a:gd name="T15" fmla="*/ 3 h 991"/>
                <a:gd name="T16" fmla="*/ 0 w 173"/>
                <a:gd name="T17" fmla="*/ 3 h 991"/>
                <a:gd name="T18" fmla="*/ 0 w 173"/>
                <a:gd name="T19" fmla="*/ 3 h 991"/>
                <a:gd name="T20" fmla="*/ 0 w 173"/>
                <a:gd name="T21" fmla="*/ 2 h 991"/>
                <a:gd name="T22" fmla="*/ 0 w 173"/>
                <a:gd name="T23" fmla="*/ 2 h 991"/>
                <a:gd name="T24" fmla="*/ 0 w 173"/>
                <a:gd name="T25" fmla="*/ 2 h 991"/>
                <a:gd name="T26" fmla="*/ 0 w 173"/>
                <a:gd name="T27" fmla="*/ 1 h 991"/>
                <a:gd name="T28" fmla="*/ 0 w 173"/>
                <a:gd name="T29" fmla="*/ 1 h 991"/>
                <a:gd name="T30" fmla="*/ 0 w 173"/>
                <a:gd name="T31" fmla="*/ 1 h 991"/>
                <a:gd name="T32" fmla="*/ 0 w 173"/>
                <a:gd name="T33" fmla="*/ 0 h 991"/>
                <a:gd name="T34" fmla="*/ 0 w 173"/>
                <a:gd name="T35" fmla="*/ 0 h 991"/>
                <a:gd name="T36" fmla="*/ 0 w 173"/>
                <a:gd name="T37" fmla="*/ 0 h 991"/>
                <a:gd name="T38" fmla="*/ 0 w 173"/>
                <a:gd name="T39" fmla="*/ 0 h 991"/>
                <a:gd name="T40" fmla="*/ 0 w 173"/>
                <a:gd name="T41" fmla="*/ 1 h 991"/>
                <a:gd name="T42" fmla="*/ 0 w 173"/>
                <a:gd name="T43" fmla="*/ 1 h 991"/>
                <a:gd name="T44" fmla="*/ 0 w 173"/>
                <a:gd name="T45" fmla="*/ 1 h 991"/>
                <a:gd name="T46" fmla="*/ 0 w 173"/>
                <a:gd name="T47" fmla="*/ 2 h 991"/>
                <a:gd name="T48" fmla="*/ 0 w 173"/>
                <a:gd name="T49" fmla="*/ 2 h 991"/>
                <a:gd name="T50" fmla="*/ 0 w 173"/>
                <a:gd name="T51" fmla="*/ 2 h 991"/>
                <a:gd name="T52" fmla="*/ 0 w 173"/>
                <a:gd name="T53" fmla="*/ 3 h 991"/>
                <a:gd name="T54" fmla="*/ 0 w 173"/>
                <a:gd name="T55" fmla="*/ 3 h 991"/>
                <a:gd name="T56" fmla="*/ 0 w 173"/>
                <a:gd name="T57" fmla="*/ 3 h 991"/>
                <a:gd name="T58" fmla="*/ 0 w 173"/>
                <a:gd name="T59" fmla="*/ 3 h 991"/>
                <a:gd name="T60" fmla="*/ 0 w 173"/>
                <a:gd name="T61" fmla="*/ 4 h 991"/>
                <a:gd name="T62" fmla="*/ 0 w 173"/>
                <a:gd name="T63" fmla="*/ 4 h 991"/>
                <a:gd name="T64" fmla="*/ 0 w 173"/>
                <a:gd name="T65" fmla="*/ 4 h 991"/>
                <a:gd name="T66" fmla="*/ 0 w 173"/>
                <a:gd name="T67" fmla="*/ 4 h 991"/>
                <a:gd name="T68" fmla="*/ 0 w 173"/>
                <a:gd name="T69" fmla="*/ 4 h 991"/>
                <a:gd name="T70" fmla="*/ 0 w 173"/>
                <a:gd name="T71" fmla="*/ 4 h 991"/>
                <a:gd name="T72" fmla="*/ 0 w 173"/>
                <a:gd name="T73" fmla="*/ 4 h 991"/>
                <a:gd name="T74" fmla="*/ 0 w 173"/>
                <a:gd name="T75" fmla="*/ 4 h 991"/>
                <a:gd name="T76" fmla="*/ 0 w 173"/>
                <a:gd name="T77" fmla="*/ 4 h 991"/>
                <a:gd name="T78" fmla="*/ 0 w 173"/>
                <a:gd name="T79" fmla="*/ 4 h 991"/>
                <a:gd name="T80" fmla="*/ 0 w 173"/>
                <a:gd name="T81" fmla="*/ 4 h 991"/>
                <a:gd name="T82" fmla="*/ 0 w 173"/>
                <a:gd name="T83" fmla="*/ 4 h 99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73"/>
                <a:gd name="T127" fmla="*/ 0 h 991"/>
                <a:gd name="T128" fmla="*/ 173 w 173"/>
                <a:gd name="T129" fmla="*/ 991 h 99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73" h="991">
                  <a:moveTo>
                    <a:pt x="47" y="988"/>
                  </a:moveTo>
                  <a:lnTo>
                    <a:pt x="51" y="984"/>
                  </a:lnTo>
                  <a:lnTo>
                    <a:pt x="41" y="962"/>
                  </a:lnTo>
                  <a:lnTo>
                    <a:pt x="33" y="938"/>
                  </a:lnTo>
                  <a:lnTo>
                    <a:pt x="26" y="914"/>
                  </a:lnTo>
                  <a:lnTo>
                    <a:pt x="19" y="888"/>
                  </a:lnTo>
                  <a:lnTo>
                    <a:pt x="15" y="831"/>
                  </a:lnTo>
                  <a:lnTo>
                    <a:pt x="15" y="767"/>
                  </a:lnTo>
                  <a:lnTo>
                    <a:pt x="22" y="703"/>
                  </a:lnTo>
                  <a:lnTo>
                    <a:pt x="33" y="634"/>
                  </a:lnTo>
                  <a:lnTo>
                    <a:pt x="47" y="565"/>
                  </a:lnTo>
                  <a:lnTo>
                    <a:pt x="62" y="493"/>
                  </a:lnTo>
                  <a:lnTo>
                    <a:pt x="97" y="351"/>
                  </a:lnTo>
                  <a:lnTo>
                    <a:pt x="133" y="218"/>
                  </a:lnTo>
                  <a:lnTo>
                    <a:pt x="147" y="156"/>
                  </a:lnTo>
                  <a:lnTo>
                    <a:pt x="163" y="98"/>
                  </a:lnTo>
                  <a:lnTo>
                    <a:pt x="170" y="44"/>
                  </a:lnTo>
                  <a:lnTo>
                    <a:pt x="173" y="0"/>
                  </a:lnTo>
                  <a:lnTo>
                    <a:pt x="159" y="0"/>
                  </a:lnTo>
                  <a:lnTo>
                    <a:pt x="156" y="44"/>
                  </a:lnTo>
                  <a:lnTo>
                    <a:pt x="147" y="95"/>
                  </a:lnTo>
                  <a:lnTo>
                    <a:pt x="133" y="154"/>
                  </a:lnTo>
                  <a:lnTo>
                    <a:pt x="119" y="215"/>
                  </a:lnTo>
                  <a:lnTo>
                    <a:pt x="83" y="349"/>
                  </a:lnTo>
                  <a:lnTo>
                    <a:pt x="47" y="491"/>
                  </a:lnTo>
                  <a:lnTo>
                    <a:pt x="33" y="562"/>
                  </a:lnTo>
                  <a:lnTo>
                    <a:pt x="19" y="634"/>
                  </a:lnTo>
                  <a:lnTo>
                    <a:pt x="7" y="701"/>
                  </a:lnTo>
                  <a:lnTo>
                    <a:pt x="0" y="767"/>
                  </a:lnTo>
                  <a:lnTo>
                    <a:pt x="0" y="831"/>
                  </a:lnTo>
                  <a:lnTo>
                    <a:pt x="3" y="888"/>
                  </a:lnTo>
                  <a:lnTo>
                    <a:pt x="10" y="916"/>
                  </a:lnTo>
                  <a:lnTo>
                    <a:pt x="15" y="940"/>
                  </a:lnTo>
                  <a:lnTo>
                    <a:pt x="26" y="964"/>
                  </a:lnTo>
                  <a:lnTo>
                    <a:pt x="36" y="988"/>
                  </a:lnTo>
                  <a:lnTo>
                    <a:pt x="41" y="980"/>
                  </a:lnTo>
                  <a:lnTo>
                    <a:pt x="36" y="988"/>
                  </a:lnTo>
                  <a:lnTo>
                    <a:pt x="41" y="991"/>
                  </a:lnTo>
                  <a:lnTo>
                    <a:pt x="47" y="991"/>
                  </a:lnTo>
                  <a:lnTo>
                    <a:pt x="51" y="988"/>
                  </a:lnTo>
                  <a:lnTo>
                    <a:pt x="51" y="984"/>
                  </a:lnTo>
                  <a:lnTo>
                    <a:pt x="47" y="98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34" name="Freeform 117"/>
            <p:cNvSpPr>
              <a:spLocks/>
            </p:cNvSpPr>
            <p:nvPr/>
          </p:nvSpPr>
          <p:spPr bwMode="auto">
            <a:xfrm>
              <a:off x="2029" y="2095"/>
              <a:ext cx="75" cy="98"/>
            </a:xfrm>
            <a:custGeom>
              <a:avLst/>
              <a:gdLst>
                <a:gd name="T0" fmla="*/ 0 w 450"/>
                <a:gd name="T1" fmla="*/ 1 h 394"/>
                <a:gd name="T2" fmla="*/ 0 w 450"/>
                <a:gd name="T3" fmla="*/ 1 h 394"/>
                <a:gd name="T4" fmla="*/ 0 w 450"/>
                <a:gd name="T5" fmla="*/ 1 h 394"/>
                <a:gd name="T6" fmla="*/ 0 w 450"/>
                <a:gd name="T7" fmla="*/ 1 h 394"/>
                <a:gd name="T8" fmla="*/ 0 w 450"/>
                <a:gd name="T9" fmla="*/ 1 h 394"/>
                <a:gd name="T10" fmla="*/ 0 w 450"/>
                <a:gd name="T11" fmla="*/ 1 h 394"/>
                <a:gd name="T12" fmla="*/ 0 w 450"/>
                <a:gd name="T13" fmla="*/ 1 h 394"/>
                <a:gd name="T14" fmla="*/ 0 w 450"/>
                <a:gd name="T15" fmla="*/ 1 h 394"/>
                <a:gd name="T16" fmla="*/ 0 w 450"/>
                <a:gd name="T17" fmla="*/ 1 h 394"/>
                <a:gd name="T18" fmla="*/ 0 w 450"/>
                <a:gd name="T19" fmla="*/ 1 h 394"/>
                <a:gd name="T20" fmla="*/ 0 w 450"/>
                <a:gd name="T21" fmla="*/ 1 h 394"/>
                <a:gd name="T22" fmla="*/ 0 w 450"/>
                <a:gd name="T23" fmla="*/ 1 h 394"/>
                <a:gd name="T24" fmla="*/ 0 w 450"/>
                <a:gd name="T25" fmla="*/ 1 h 394"/>
                <a:gd name="T26" fmla="*/ 0 w 450"/>
                <a:gd name="T27" fmla="*/ 0 h 394"/>
                <a:gd name="T28" fmla="*/ 0 w 450"/>
                <a:gd name="T29" fmla="*/ 0 h 394"/>
                <a:gd name="T30" fmla="*/ 0 w 450"/>
                <a:gd name="T31" fmla="*/ 0 h 394"/>
                <a:gd name="T32" fmla="*/ 0 w 450"/>
                <a:gd name="T33" fmla="*/ 0 h 394"/>
                <a:gd name="T34" fmla="*/ 0 w 450"/>
                <a:gd name="T35" fmla="*/ 0 h 394"/>
                <a:gd name="T36" fmla="*/ 0 w 450"/>
                <a:gd name="T37" fmla="*/ 0 h 394"/>
                <a:gd name="T38" fmla="*/ 0 w 450"/>
                <a:gd name="T39" fmla="*/ 0 h 394"/>
                <a:gd name="T40" fmla="*/ 0 w 450"/>
                <a:gd name="T41" fmla="*/ 0 h 394"/>
                <a:gd name="T42" fmla="*/ 0 w 450"/>
                <a:gd name="T43" fmla="*/ 0 h 394"/>
                <a:gd name="T44" fmla="*/ 0 w 450"/>
                <a:gd name="T45" fmla="*/ 1 h 394"/>
                <a:gd name="T46" fmla="*/ 0 w 450"/>
                <a:gd name="T47" fmla="*/ 1 h 394"/>
                <a:gd name="T48" fmla="*/ 0 w 450"/>
                <a:gd name="T49" fmla="*/ 1 h 394"/>
                <a:gd name="T50" fmla="*/ 0 w 450"/>
                <a:gd name="T51" fmla="*/ 1 h 394"/>
                <a:gd name="T52" fmla="*/ 0 w 450"/>
                <a:gd name="T53" fmla="*/ 1 h 394"/>
                <a:gd name="T54" fmla="*/ 0 w 450"/>
                <a:gd name="T55" fmla="*/ 1 h 394"/>
                <a:gd name="T56" fmla="*/ 0 w 450"/>
                <a:gd name="T57" fmla="*/ 1 h 394"/>
                <a:gd name="T58" fmla="*/ 0 w 450"/>
                <a:gd name="T59" fmla="*/ 1 h 394"/>
                <a:gd name="T60" fmla="*/ 0 w 450"/>
                <a:gd name="T61" fmla="*/ 1 h 394"/>
                <a:gd name="T62" fmla="*/ 0 w 450"/>
                <a:gd name="T63" fmla="*/ 1 h 394"/>
                <a:gd name="T64" fmla="*/ 0 w 450"/>
                <a:gd name="T65" fmla="*/ 1 h 394"/>
                <a:gd name="T66" fmla="*/ 0 w 450"/>
                <a:gd name="T67" fmla="*/ 1 h 394"/>
                <a:gd name="T68" fmla="*/ 0 w 450"/>
                <a:gd name="T69" fmla="*/ 1 h 394"/>
                <a:gd name="T70" fmla="*/ 0 w 450"/>
                <a:gd name="T71" fmla="*/ 1 h 394"/>
                <a:gd name="T72" fmla="*/ 0 w 450"/>
                <a:gd name="T73" fmla="*/ 1 h 394"/>
                <a:gd name="T74" fmla="*/ 0 w 450"/>
                <a:gd name="T75" fmla="*/ 1 h 394"/>
                <a:gd name="T76" fmla="*/ 0 w 450"/>
                <a:gd name="T77" fmla="*/ 1 h 394"/>
                <a:gd name="T78" fmla="*/ 0 w 450"/>
                <a:gd name="T79" fmla="*/ 1 h 39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50"/>
                <a:gd name="T121" fmla="*/ 0 h 394"/>
                <a:gd name="T122" fmla="*/ 450 w 450"/>
                <a:gd name="T123" fmla="*/ 394 h 39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50" h="394">
                  <a:moveTo>
                    <a:pt x="24" y="387"/>
                  </a:moveTo>
                  <a:lnTo>
                    <a:pt x="17" y="372"/>
                  </a:lnTo>
                  <a:lnTo>
                    <a:pt x="14" y="357"/>
                  </a:lnTo>
                  <a:lnTo>
                    <a:pt x="14" y="342"/>
                  </a:lnTo>
                  <a:lnTo>
                    <a:pt x="14" y="328"/>
                  </a:lnTo>
                  <a:lnTo>
                    <a:pt x="17" y="315"/>
                  </a:lnTo>
                  <a:lnTo>
                    <a:pt x="21" y="302"/>
                  </a:lnTo>
                  <a:lnTo>
                    <a:pt x="28" y="289"/>
                  </a:lnTo>
                  <a:lnTo>
                    <a:pt x="36" y="275"/>
                  </a:lnTo>
                  <a:lnTo>
                    <a:pt x="57" y="249"/>
                  </a:lnTo>
                  <a:lnTo>
                    <a:pt x="83" y="221"/>
                  </a:lnTo>
                  <a:lnTo>
                    <a:pt x="112" y="197"/>
                  </a:lnTo>
                  <a:lnTo>
                    <a:pt x="144" y="177"/>
                  </a:lnTo>
                  <a:lnTo>
                    <a:pt x="221" y="131"/>
                  </a:lnTo>
                  <a:lnTo>
                    <a:pt x="301" y="89"/>
                  </a:lnTo>
                  <a:lnTo>
                    <a:pt x="382" y="48"/>
                  </a:lnTo>
                  <a:lnTo>
                    <a:pt x="450" y="8"/>
                  </a:lnTo>
                  <a:lnTo>
                    <a:pt x="444" y="0"/>
                  </a:lnTo>
                  <a:lnTo>
                    <a:pt x="373" y="37"/>
                  </a:lnTo>
                  <a:lnTo>
                    <a:pt x="294" y="78"/>
                  </a:lnTo>
                  <a:lnTo>
                    <a:pt x="214" y="120"/>
                  </a:lnTo>
                  <a:lnTo>
                    <a:pt x="138" y="166"/>
                  </a:lnTo>
                  <a:lnTo>
                    <a:pt x="100" y="190"/>
                  </a:lnTo>
                  <a:lnTo>
                    <a:pt x="68" y="216"/>
                  </a:lnTo>
                  <a:lnTo>
                    <a:pt x="42" y="243"/>
                  </a:lnTo>
                  <a:lnTo>
                    <a:pt x="21" y="269"/>
                  </a:lnTo>
                  <a:lnTo>
                    <a:pt x="14" y="283"/>
                  </a:lnTo>
                  <a:lnTo>
                    <a:pt x="6" y="297"/>
                  </a:lnTo>
                  <a:lnTo>
                    <a:pt x="2" y="313"/>
                  </a:lnTo>
                  <a:lnTo>
                    <a:pt x="0" y="328"/>
                  </a:lnTo>
                  <a:lnTo>
                    <a:pt x="0" y="342"/>
                  </a:lnTo>
                  <a:lnTo>
                    <a:pt x="0" y="357"/>
                  </a:lnTo>
                  <a:lnTo>
                    <a:pt x="2" y="374"/>
                  </a:lnTo>
                  <a:lnTo>
                    <a:pt x="10" y="390"/>
                  </a:lnTo>
                  <a:lnTo>
                    <a:pt x="10" y="392"/>
                  </a:lnTo>
                  <a:lnTo>
                    <a:pt x="10" y="390"/>
                  </a:lnTo>
                  <a:lnTo>
                    <a:pt x="14" y="394"/>
                  </a:lnTo>
                  <a:lnTo>
                    <a:pt x="21" y="394"/>
                  </a:lnTo>
                  <a:lnTo>
                    <a:pt x="24" y="392"/>
                  </a:lnTo>
                  <a:lnTo>
                    <a:pt x="24" y="38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35" name="Freeform 118"/>
            <p:cNvSpPr>
              <a:spLocks/>
            </p:cNvSpPr>
            <p:nvPr/>
          </p:nvSpPr>
          <p:spPr bwMode="auto">
            <a:xfrm>
              <a:off x="1819" y="2116"/>
              <a:ext cx="201" cy="644"/>
            </a:xfrm>
            <a:custGeom>
              <a:avLst/>
              <a:gdLst>
                <a:gd name="T0" fmla="*/ 1 w 1206"/>
                <a:gd name="T1" fmla="*/ 0 h 2575"/>
                <a:gd name="T2" fmla="*/ 1 w 1206"/>
                <a:gd name="T3" fmla="*/ 0 h 2575"/>
                <a:gd name="T4" fmla="*/ 1 w 1206"/>
                <a:gd name="T5" fmla="*/ 0 h 2575"/>
                <a:gd name="T6" fmla="*/ 1 w 1206"/>
                <a:gd name="T7" fmla="*/ 0 h 2575"/>
                <a:gd name="T8" fmla="*/ 1 w 1206"/>
                <a:gd name="T9" fmla="*/ 0 h 2575"/>
                <a:gd name="T10" fmla="*/ 1 w 1206"/>
                <a:gd name="T11" fmla="*/ 0 h 2575"/>
                <a:gd name="T12" fmla="*/ 1 w 1206"/>
                <a:gd name="T13" fmla="*/ 1 h 2575"/>
                <a:gd name="T14" fmla="*/ 1 w 1206"/>
                <a:gd name="T15" fmla="*/ 1 h 2575"/>
                <a:gd name="T16" fmla="*/ 1 w 1206"/>
                <a:gd name="T17" fmla="*/ 1 h 2575"/>
                <a:gd name="T18" fmla="*/ 1 w 1206"/>
                <a:gd name="T19" fmla="*/ 1 h 2575"/>
                <a:gd name="T20" fmla="*/ 1 w 1206"/>
                <a:gd name="T21" fmla="*/ 2 h 2575"/>
                <a:gd name="T22" fmla="*/ 1 w 1206"/>
                <a:gd name="T23" fmla="*/ 2 h 2575"/>
                <a:gd name="T24" fmla="*/ 1 w 1206"/>
                <a:gd name="T25" fmla="*/ 2 h 2575"/>
                <a:gd name="T26" fmla="*/ 1 w 1206"/>
                <a:gd name="T27" fmla="*/ 3 h 2575"/>
                <a:gd name="T28" fmla="*/ 1 w 1206"/>
                <a:gd name="T29" fmla="*/ 3 h 2575"/>
                <a:gd name="T30" fmla="*/ 1 w 1206"/>
                <a:gd name="T31" fmla="*/ 4 h 2575"/>
                <a:gd name="T32" fmla="*/ 1 w 1206"/>
                <a:gd name="T33" fmla="*/ 4 h 2575"/>
                <a:gd name="T34" fmla="*/ 1 w 1206"/>
                <a:gd name="T35" fmla="*/ 5 h 2575"/>
                <a:gd name="T36" fmla="*/ 0 w 1206"/>
                <a:gd name="T37" fmla="*/ 6 h 2575"/>
                <a:gd name="T38" fmla="*/ 0 w 1206"/>
                <a:gd name="T39" fmla="*/ 6 h 2575"/>
                <a:gd name="T40" fmla="*/ 0 w 1206"/>
                <a:gd name="T41" fmla="*/ 7 h 2575"/>
                <a:gd name="T42" fmla="*/ 0 w 1206"/>
                <a:gd name="T43" fmla="*/ 8 h 2575"/>
                <a:gd name="T44" fmla="*/ 0 w 1206"/>
                <a:gd name="T45" fmla="*/ 9 h 2575"/>
                <a:gd name="T46" fmla="*/ 0 w 1206"/>
                <a:gd name="T47" fmla="*/ 9 h 2575"/>
                <a:gd name="T48" fmla="*/ 0 w 1206"/>
                <a:gd name="T49" fmla="*/ 9 h 2575"/>
                <a:gd name="T50" fmla="*/ 0 w 1206"/>
                <a:gd name="T51" fmla="*/ 10 h 2575"/>
                <a:gd name="T52" fmla="*/ 0 w 1206"/>
                <a:gd name="T53" fmla="*/ 10 h 2575"/>
                <a:gd name="T54" fmla="*/ 0 w 1206"/>
                <a:gd name="T55" fmla="*/ 10 h 2575"/>
                <a:gd name="T56" fmla="*/ 0 w 1206"/>
                <a:gd name="T57" fmla="*/ 10 h 2575"/>
                <a:gd name="T58" fmla="*/ 0 w 1206"/>
                <a:gd name="T59" fmla="*/ 9 h 2575"/>
                <a:gd name="T60" fmla="*/ 0 w 1206"/>
                <a:gd name="T61" fmla="*/ 9 h 2575"/>
                <a:gd name="T62" fmla="*/ 0 w 1206"/>
                <a:gd name="T63" fmla="*/ 8 h 2575"/>
                <a:gd name="T64" fmla="*/ 0 w 1206"/>
                <a:gd name="T65" fmla="*/ 8 h 2575"/>
                <a:gd name="T66" fmla="*/ 0 w 1206"/>
                <a:gd name="T67" fmla="*/ 7 h 2575"/>
                <a:gd name="T68" fmla="*/ 1 w 1206"/>
                <a:gd name="T69" fmla="*/ 6 h 2575"/>
                <a:gd name="T70" fmla="*/ 1 w 1206"/>
                <a:gd name="T71" fmla="*/ 5 h 2575"/>
                <a:gd name="T72" fmla="*/ 1 w 1206"/>
                <a:gd name="T73" fmla="*/ 5 h 2575"/>
                <a:gd name="T74" fmla="*/ 1 w 1206"/>
                <a:gd name="T75" fmla="*/ 4 h 2575"/>
                <a:gd name="T76" fmla="*/ 1 w 1206"/>
                <a:gd name="T77" fmla="*/ 4 h 2575"/>
                <a:gd name="T78" fmla="*/ 1 w 1206"/>
                <a:gd name="T79" fmla="*/ 4 h 2575"/>
                <a:gd name="T80" fmla="*/ 1 w 1206"/>
                <a:gd name="T81" fmla="*/ 3 h 2575"/>
                <a:gd name="T82" fmla="*/ 1 w 1206"/>
                <a:gd name="T83" fmla="*/ 3 h 2575"/>
                <a:gd name="T84" fmla="*/ 1 w 1206"/>
                <a:gd name="T85" fmla="*/ 2 h 2575"/>
                <a:gd name="T86" fmla="*/ 1 w 1206"/>
                <a:gd name="T87" fmla="*/ 2 h 2575"/>
                <a:gd name="T88" fmla="*/ 1 w 1206"/>
                <a:gd name="T89" fmla="*/ 1 h 2575"/>
                <a:gd name="T90" fmla="*/ 1 w 1206"/>
                <a:gd name="T91" fmla="*/ 1 h 2575"/>
                <a:gd name="T92" fmla="*/ 1 w 1206"/>
                <a:gd name="T93" fmla="*/ 1 h 2575"/>
                <a:gd name="T94" fmla="*/ 1 w 1206"/>
                <a:gd name="T95" fmla="*/ 1 h 2575"/>
                <a:gd name="T96" fmla="*/ 1 w 1206"/>
                <a:gd name="T97" fmla="*/ 0 h 2575"/>
                <a:gd name="T98" fmla="*/ 1 w 1206"/>
                <a:gd name="T99" fmla="*/ 0 h 257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206"/>
                <a:gd name="T151" fmla="*/ 0 h 2575"/>
                <a:gd name="T152" fmla="*/ 1206 w 1206"/>
                <a:gd name="T153" fmla="*/ 2575 h 257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206" h="2575">
                  <a:moveTo>
                    <a:pt x="969" y="8"/>
                  </a:moveTo>
                  <a:lnTo>
                    <a:pt x="947" y="3"/>
                  </a:lnTo>
                  <a:lnTo>
                    <a:pt x="924" y="0"/>
                  </a:lnTo>
                  <a:lnTo>
                    <a:pt x="900" y="3"/>
                  </a:lnTo>
                  <a:lnTo>
                    <a:pt x="874" y="5"/>
                  </a:lnTo>
                  <a:lnTo>
                    <a:pt x="853" y="13"/>
                  </a:lnTo>
                  <a:lnTo>
                    <a:pt x="834" y="23"/>
                  </a:lnTo>
                  <a:lnTo>
                    <a:pt x="827" y="29"/>
                  </a:lnTo>
                  <a:lnTo>
                    <a:pt x="819" y="34"/>
                  </a:lnTo>
                  <a:lnTo>
                    <a:pt x="816" y="43"/>
                  </a:lnTo>
                  <a:lnTo>
                    <a:pt x="812" y="50"/>
                  </a:lnTo>
                  <a:lnTo>
                    <a:pt x="808" y="64"/>
                  </a:lnTo>
                  <a:lnTo>
                    <a:pt x="812" y="77"/>
                  </a:lnTo>
                  <a:lnTo>
                    <a:pt x="816" y="91"/>
                  </a:lnTo>
                  <a:lnTo>
                    <a:pt x="819" y="104"/>
                  </a:lnTo>
                  <a:lnTo>
                    <a:pt x="834" y="130"/>
                  </a:lnTo>
                  <a:lnTo>
                    <a:pt x="853" y="159"/>
                  </a:lnTo>
                  <a:lnTo>
                    <a:pt x="885" y="200"/>
                  </a:lnTo>
                  <a:lnTo>
                    <a:pt x="914" y="242"/>
                  </a:lnTo>
                  <a:lnTo>
                    <a:pt x="940" y="288"/>
                  </a:lnTo>
                  <a:lnTo>
                    <a:pt x="965" y="334"/>
                  </a:lnTo>
                  <a:lnTo>
                    <a:pt x="991" y="384"/>
                  </a:lnTo>
                  <a:lnTo>
                    <a:pt x="1012" y="435"/>
                  </a:lnTo>
                  <a:lnTo>
                    <a:pt x="1026" y="488"/>
                  </a:lnTo>
                  <a:lnTo>
                    <a:pt x="1042" y="541"/>
                  </a:lnTo>
                  <a:lnTo>
                    <a:pt x="1052" y="594"/>
                  </a:lnTo>
                  <a:lnTo>
                    <a:pt x="1059" y="650"/>
                  </a:lnTo>
                  <a:lnTo>
                    <a:pt x="1063" y="706"/>
                  </a:lnTo>
                  <a:lnTo>
                    <a:pt x="1059" y="762"/>
                  </a:lnTo>
                  <a:lnTo>
                    <a:pt x="1052" y="818"/>
                  </a:lnTo>
                  <a:lnTo>
                    <a:pt x="1038" y="871"/>
                  </a:lnTo>
                  <a:lnTo>
                    <a:pt x="1019" y="928"/>
                  </a:lnTo>
                  <a:lnTo>
                    <a:pt x="995" y="980"/>
                  </a:lnTo>
                  <a:lnTo>
                    <a:pt x="943" y="1072"/>
                  </a:lnTo>
                  <a:lnTo>
                    <a:pt x="893" y="1162"/>
                  </a:lnTo>
                  <a:lnTo>
                    <a:pt x="834" y="1253"/>
                  </a:lnTo>
                  <a:lnTo>
                    <a:pt x="776" y="1346"/>
                  </a:lnTo>
                  <a:lnTo>
                    <a:pt x="714" y="1437"/>
                  </a:lnTo>
                  <a:lnTo>
                    <a:pt x="649" y="1528"/>
                  </a:lnTo>
                  <a:lnTo>
                    <a:pt x="582" y="1615"/>
                  </a:lnTo>
                  <a:lnTo>
                    <a:pt x="513" y="1701"/>
                  </a:lnTo>
                  <a:lnTo>
                    <a:pt x="441" y="1784"/>
                  </a:lnTo>
                  <a:lnTo>
                    <a:pt x="364" y="1876"/>
                  </a:lnTo>
                  <a:lnTo>
                    <a:pt x="285" y="1975"/>
                  </a:lnTo>
                  <a:lnTo>
                    <a:pt x="207" y="2084"/>
                  </a:lnTo>
                  <a:lnTo>
                    <a:pt x="171" y="2141"/>
                  </a:lnTo>
                  <a:lnTo>
                    <a:pt x="135" y="2196"/>
                  </a:lnTo>
                  <a:lnTo>
                    <a:pt x="103" y="2258"/>
                  </a:lnTo>
                  <a:lnTo>
                    <a:pt x="73" y="2319"/>
                  </a:lnTo>
                  <a:lnTo>
                    <a:pt x="48" y="2380"/>
                  </a:lnTo>
                  <a:lnTo>
                    <a:pt x="26" y="2444"/>
                  </a:lnTo>
                  <a:lnTo>
                    <a:pt x="12" y="2509"/>
                  </a:lnTo>
                  <a:lnTo>
                    <a:pt x="0" y="2575"/>
                  </a:lnTo>
                  <a:lnTo>
                    <a:pt x="5" y="2551"/>
                  </a:lnTo>
                  <a:lnTo>
                    <a:pt x="12" y="2525"/>
                  </a:lnTo>
                  <a:lnTo>
                    <a:pt x="22" y="2495"/>
                  </a:lnTo>
                  <a:lnTo>
                    <a:pt x="33" y="2468"/>
                  </a:lnTo>
                  <a:lnTo>
                    <a:pt x="69" y="2409"/>
                  </a:lnTo>
                  <a:lnTo>
                    <a:pt x="109" y="2351"/>
                  </a:lnTo>
                  <a:lnTo>
                    <a:pt x="154" y="2293"/>
                  </a:lnTo>
                  <a:lnTo>
                    <a:pt x="197" y="2236"/>
                  </a:lnTo>
                  <a:lnTo>
                    <a:pt x="237" y="2185"/>
                  </a:lnTo>
                  <a:lnTo>
                    <a:pt x="273" y="2137"/>
                  </a:lnTo>
                  <a:lnTo>
                    <a:pt x="318" y="2076"/>
                  </a:lnTo>
                  <a:lnTo>
                    <a:pt x="368" y="2010"/>
                  </a:lnTo>
                  <a:lnTo>
                    <a:pt x="427" y="1940"/>
                  </a:lnTo>
                  <a:lnTo>
                    <a:pt x="489" y="1866"/>
                  </a:lnTo>
                  <a:lnTo>
                    <a:pt x="623" y="1708"/>
                  </a:lnTo>
                  <a:lnTo>
                    <a:pt x="757" y="1543"/>
                  </a:lnTo>
                  <a:lnTo>
                    <a:pt x="827" y="1460"/>
                  </a:lnTo>
                  <a:lnTo>
                    <a:pt x="893" y="1381"/>
                  </a:lnTo>
                  <a:lnTo>
                    <a:pt x="950" y="1298"/>
                  </a:lnTo>
                  <a:lnTo>
                    <a:pt x="1009" y="1221"/>
                  </a:lnTo>
                  <a:lnTo>
                    <a:pt x="1057" y="1143"/>
                  </a:lnTo>
                  <a:lnTo>
                    <a:pt x="1099" y="1072"/>
                  </a:lnTo>
                  <a:lnTo>
                    <a:pt x="1118" y="1037"/>
                  </a:lnTo>
                  <a:lnTo>
                    <a:pt x="1133" y="1002"/>
                  </a:lnTo>
                  <a:lnTo>
                    <a:pt x="1147" y="970"/>
                  </a:lnTo>
                  <a:lnTo>
                    <a:pt x="1159" y="938"/>
                  </a:lnTo>
                  <a:lnTo>
                    <a:pt x="1176" y="877"/>
                  </a:lnTo>
                  <a:lnTo>
                    <a:pt x="1187" y="813"/>
                  </a:lnTo>
                  <a:lnTo>
                    <a:pt x="1199" y="752"/>
                  </a:lnTo>
                  <a:lnTo>
                    <a:pt x="1201" y="691"/>
                  </a:lnTo>
                  <a:lnTo>
                    <a:pt x="1206" y="630"/>
                  </a:lnTo>
                  <a:lnTo>
                    <a:pt x="1201" y="571"/>
                  </a:lnTo>
                  <a:lnTo>
                    <a:pt x="1199" y="514"/>
                  </a:lnTo>
                  <a:lnTo>
                    <a:pt x="1190" y="459"/>
                  </a:lnTo>
                  <a:lnTo>
                    <a:pt x="1180" y="405"/>
                  </a:lnTo>
                  <a:lnTo>
                    <a:pt x="1169" y="354"/>
                  </a:lnTo>
                  <a:lnTo>
                    <a:pt x="1154" y="306"/>
                  </a:lnTo>
                  <a:lnTo>
                    <a:pt x="1136" y="264"/>
                  </a:lnTo>
                  <a:lnTo>
                    <a:pt x="1118" y="221"/>
                  </a:lnTo>
                  <a:lnTo>
                    <a:pt x="1099" y="183"/>
                  </a:lnTo>
                  <a:lnTo>
                    <a:pt x="1078" y="152"/>
                  </a:lnTo>
                  <a:lnTo>
                    <a:pt x="1057" y="122"/>
                  </a:lnTo>
                  <a:lnTo>
                    <a:pt x="1049" y="96"/>
                  </a:lnTo>
                  <a:lnTo>
                    <a:pt x="1035" y="64"/>
                  </a:lnTo>
                  <a:lnTo>
                    <a:pt x="1019" y="48"/>
                  </a:lnTo>
                  <a:lnTo>
                    <a:pt x="1005" y="32"/>
                  </a:lnTo>
                  <a:lnTo>
                    <a:pt x="991" y="19"/>
                  </a:lnTo>
                  <a:lnTo>
                    <a:pt x="969" y="8"/>
                  </a:lnTo>
                  <a:close/>
                </a:path>
              </a:pathLst>
            </a:custGeom>
            <a:solidFill>
              <a:srgbClr val="EC91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36" name="Freeform 119"/>
            <p:cNvSpPr>
              <a:spLocks/>
            </p:cNvSpPr>
            <p:nvPr/>
          </p:nvSpPr>
          <p:spPr bwMode="auto">
            <a:xfrm>
              <a:off x="1872" y="1738"/>
              <a:ext cx="131" cy="442"/>
            </a:xfrm>
            <a:custGeom>
              <a:avLst/>
              <a:gdLst>
                <a:gd name="T0" fmla="*/ 0 w 789"/>
                <a:gd name="T1" fmla="*/ 0 h 1768"/>
                <a:gd name="T2" fmla="*/ 0 w 789"/>
                <a:gd name="T3" fmla="*/ 1 h 1768"/>
                <a:gd name="T4" fmla="*/ 0 w 789"/>
                <a:gd name="T5" fmla="*/ 1 h 1768"/>
                <a:gd name="T6" fmla="*/ 0 w 789"/>
                <a:gd name="T7" fmla="*/ 1 h 1768"/>
                <a:gd name="T8" fmla="*/ 0 w 789"/>
                <a:gd name="T9" fmla="*/ 2 h 1768"/>
                <a:gd name="T10" fmla="*/ 0 w 789"/>
                <a:gd name="T11" fmla="*/ 2 h 1768"/>
                <a:gd name="T12" fmla="*/ 0 w 789"/>
                <a:gd name="T13" fmla="*/ 2 h 1768"/>
                <a:gd name="T14" fmla="*/ 0 w 789"/>
                <a:gd name="T15" fmla="*/ 3 h 1768"/>
                <a:gd name="T16" fmla="*/ 0 w 789"/>
                <a:gd name="T17" fmla="*/ 3 h 1768"/>
                <a:gd name="T18" fmla="*/ 0 w 789"/>
                <a:gd name="T19" fmla="*/ 3 h 1768"/>
                <a:gd name="T20" fmla="*/ 0 w 789"/>
                <a:gd name="T21" fmla="*/ 3 h 1768"/>
                <a:gd name="T22" fmla="*/ 0 w 789"/>
                <a:gd name="T23" fmla="*/ 4 h 1768"/>
                <a:gd name="T24" fmla="*/ 0 w 789"/>
                <a:gd name="T25" fmla="*/ 5 h 1768"/>
                <a:gd name="T26" fmla="*/ 0 w 789"/>
                <a:gd name="T27" fmla="*/ 5 h 1768"/>
                <a:gd name="T28" fmla="*/ 0 w 789"/>
                <a:gd name="T29" fmla="*/ 6 h 1768"/>
                <a:gd name="T30" fmla="*/ 0 w 789"/>
                <a:gd name="T31" fmla="*/ 6 h 1768"/>
                <a:gd name="T32" fmla="*/ 0 w 789"/>
                <a:gd name="T33" fmla="*/ 7 h 1768"/>
                <a:gd name="T34" fmla="*/ 0 w 789"/>
                <a:gd name="T35" fmla="*/ 7 h 1768"/>
                <a:gd name="T36" fmla="*/ 0 w 789"/>
                <a:gd name="T37" fmla="*/ 7 h 1768"/>
                <a:gd name="T38" fmla="*/ 0 w 789"/>
                <a:gd name="T39" fmla="*/ 7 h 1768"/>
                <a:gd name="T40" fmla="*/ 0 w 789"/>
                <a:gd name="T41" fmla="*/ 7 h 1768"/>
                <a:gd name="T42" fmla="*/ 0 w 789"/>
                <a:gd name="T43" fmla="*/ 7 h 1768"/>
                <a:gd name="T44" fmla="*/ 0 w 789"/>
                <a:gd name="T45" fmla="*/ 7 h 1768"/>
                <a:gd name="T46" fmla="*/ 0 w 789"/>
                <a:gd name="T47" fmla="*/ 7 h 1768"/>
                <a:gd name="T48" fmla="*/ 0 w 789"/>
                <a:gd name="T49" fmla="*/ 7 h 1768"/>
                <a:gd name="T50" fmla="*/ 0 w 789"/>
                <a:gd name="T51" fmla="*/ 7 h 1768"/>
                <a:gd name="T52" fmla="*/ 0 w 789"/>
                <a:gd name="T53" fmla="*/ 7 h 1768"/>
                <a:gd name="T54" fmla="*/ 0 w 789"/>
                <a:gd name="T55" fmla="*/ 7 h 1768"/>
                <a:gd name="T56" fmla="*/ 0 w 789"/>
                <a:gd name="T57" fmla="*/ 7 h 1768"/>
                <a:gd name="T58" fmla="*/ 0 w 789"/>
                <a:gd name="T59" fmla="*/ 7 h 1768"/>
                <a:gd name="T60" fmla="*/ 0 w 789"/>
                <a:gd name="T61" fmla="*/ 6 h 1768"/>
                <a:gd name="T62" fmla="*/ 0 w 789"/>
                <a:gd name="T63" fmla="*/ 6 h 1768"/>
                <a:gd name="T64" fmla="*/ 0 w 789"/>
                <a:gd name="T65" fmla="*/ 5 h 1768"/>
                <a:gd name="T66" fmla="*/ 0 w 789"/>
                <a:gd name="T67" fmla="*/ 5 h 1768"/>
                <a:gd name="T68" fmla="*/ 0 w 789"/>
                <a:gd name="T69" fmla="*/ 4 h 1768"/>
                <a:gd name="T70" fmla="*/ 0 w 789"/>
                <a:gd name="T71" fmla="*/ 4 h 1768"/>
                <a:gd name="T72" fmla="*/ 0 w 789"/>
                <a:gd name="T73" fmla="*/ 3 h 1768"/>
                <a:gd name="T74" fmla="*/ 0 w 789"/>
                <a:gd name="T75" fmla="*/ 3 h 1768"/>
                <a:gd name="T76" fmla="*/ 0 w 789"/>
                <a:gd name="T77" fmla="*/ 3 h 1768"/>
                <a:gd name="T78" fmla="*/ 0 w 789"/>
                <a:gd name="T79" fmla="*/ 2 h 1768"/>
                <a:gd name="T80" fmla="*/ 0 w 789"/>
                <a:gd name="T81" fmla="*/ 2 h 1768"/>
                <a:gd name="T82" fmla="*/ 0 w 789"/>
                <a:gd name="T83" fmla="*/ 1 h 1768"/>
                <a:gd name="T84" fmla="*/ 0 w 789"/>
                <a:gd name="T85" fmla="*/ 1 h 1768"/>
                <a:gd name="T86" fmla="*/ 0 w 789"/>
                <a:gd name="T87" fmla="*/ 1 h 1768"/>
                <a:gd name="T88" fmla="*/ 1 w 789"/>
                <a:gd name="T89" fmla="*/ 0 h 1768"/>
                <a:gd name="T90" fmla="*/ 0 w 789"/>
                <a:gd name="T91" fmla="*/ 0 h 1768"/>
                <a:gd name="T92" fmla="*/ 0 w 789"/>
                <a:gd name="T93" fmla="*/ 0 h 1768"/>
                <a:gd name="T94" fmla="*/ 0 w 789"/>
                <a:gd name="T95" fmla="*/ 0 h 1768"/>
                <a:gd name="T96" fmla="*/ 0 w 789"/>
                <a:gd name="T97" fmla="*/ 0 h 176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89"/>
                <a:gd name="T148" fmla="*/ 0 h 1768"/>
                <a:gd name="T149" fmla="*/ 789 w 789"/>
                <a:gd name="T150" fmla="*/ 1768 h 176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89" h="1768">
                  <a:moveTo>
                    <a:pt x="546" y="0"/>
                  </a:moveTo>
                  <a:lnTo>
                    <a:pt x="476" y="104"/>
                  </a:lnTo>
                  <a:lnTo>
                    <a:pt x="414" y="200"/>
                  </a:lnTo>
                  <a:lnTo>
                    <a:pt x="359" y="293"/>
                  </a:lnTo>
                  <a:lnTo>
                    <a:pt x="309" y="379"/>
                  </a:lnTo>
                  <a:lnTo>
                    <a:pt x="264" y="464"/>
                  </a:lnTo>
                  <a:lnTo>
                    <a:pt x="225" y="549"/>
                  </a:lnTo>
                  <a:lnTo>
                    <a:pt x="188" y="635"/>
                  </a:lnTo>
                  <a:lnTo>
                    <a:pt x="155" y="722"/>
                  </a:lnTo>
                  <a:lnTo>
                    <a:pt x="126" y="814"/>
                  </a:lnTo>
                  <a:lnTo>
                    <a:pt x="102" y="909"/>
                  </a:lnTo>
                  <a:lnTo>
                    <a:pt x="79" y="1013"/>
                  </a:lnTo>
                  <a:lnTo>
                    <a:pt x="61" y="1125"/>
                  </a:lnTo>
                  <a:lnTo>
                    <a:pt x="43" y="1248"/>
                  </a:lnTo>
                  <a:lnTo>
                    <a:pt x="24" y="1382"/>
                  </a:lnTo>
                  <a:lnTo>
                    <a:pt x="10" y="1531"/>
                  </a:lnTo>
                  <a:lnTo>
                    <a:pt x="0" y="1690"/>
                  </a:lnTo>
                  <a:lnTo>
                    <a:pt x="0" y="1699"/>
                  </a:lnTo>
                  <a:lnTo>
                    <a:pt x="10" y="1706"/>
                  </a:lnTo>
                  <a:lnTo>
                    <a:pt x="21" y="1715"/>
                  </a:lnTo>
                  <a:lnTo>
                    <a:pt x="36" y="1723"/>
                  </a:lnTo>
                  <a:lnTo>
                    <a:pt x="72" y="1739"/>
                  </a:lnTo>
                  <a:lnTo>
                    <a:pt x="116" y="1752"/>
                  </a:lnTo>
                  <a:lnTo>
                    <a:pt x="155" y="1763"/>
                  </a:lnTo>
                  <a:lnTo>
                    <a:pt x="193" y="1768"/>
                  </a:lnTo>
                  <a:lnTo>
                    <a:pt x="207" y="1768"/>
                  </a:lnTo>
                  <a:lnTo>
                    <a:pt x="218" y="1768"/>
                  </a:lnTo>
                  <a:lnTo>
                    <a:pt x="225" y="1765"/>
                  </a:lnTo>
                  <a:lnTo>
                    <a:pt x="225" y="1760"/>
                  </a:lnTo>
                  <a:lnTo>
                    <a:pt x="225" y="1645"/>
                  </a:lnTo>
                  <a:lnTo>
                    <a:pt x="229" y="1528"/>
                  </a:lnTo>
                  <a:lnTo>
                    <a:pt x="240" y="1410"/>
                  </a:lnTo>
                  <a:lnTo>
                    <a:pt x="254" y="1294"/>
                  </a:lnTo>
                  <a:lnTo>
                    <a:pt x="276" y="1173"/>
                  </a:lnTo>
                  <a:lnTo>
                    <a:pt x="301" y="1056"/>
                  </a:lnTo>
                  <a:lnTo>
                    <a:pt x="335" y="939"/>
                  </a:lnTo>
                  <a:lnTo>
                    <a:pt x="366" y="824"/>
                  </a:lnTo>
                  <a:lnTo>
                    <a:pt x="407" y="712"/>
                  </a:lnTo>
                  <a:lnTo>
                    <a:pt x="451" y="600"/>
                  </a:lnTo>
                  <a:lnTo>
                    <a:pt x="501" y="493"/>
                  </a:lnTo>
                  <a:lnTo>
                    <a:pt x="553" y="392"/>
                  </a:lnTo>
                  <a:lnTo>
                    <a:pt x="606" y="293"/>
                  </a:lnTo>
                  <a:lnTo>
                    <a:pt x="665" y="200"/>
                  </a:lnTo>
                  <a:lnTo>
                    <a:pt x="724" y="112"/>
                  </a:lnTo>
                  <a:lnTo>
                    <a:pt x="789" y="32"/>
                  </a:lnTo>
                  <a:lnTo>
                    <a:pt x="724" y="19"/>
                  </a:lnTo>
                  <a:lnTo>
                    <a:pt x="658" y="8"/>
                  </a:lnTo>
                  <a:lnTo>
                    <a:pt x="592" y="3"/>
                  </a:lnTo>
                  <a:lnTo>
                    <a:pt x="546" y="0"/>
                  </a:lnTo>
                  <a:close/>
                </a:path>
              </a:pathLst>
            </a:custGeom>
            <a:solidFill>
              <a:srgbClr val="EC91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37" name="Freeform 120"/>
            <p:cNvSpPr>
              <a:spLocks/>
            </p:cNvSpPr>
            <p:nvPr/>
          </p:nvSpPr>
          <p:spPr bwMode="auto">
            <a:xfrm>
              <a:off x="1931" y="2211"/>
              <a:ext cx="1" cy="2"/>
            </a:xfrm>
            <a:custGeom>
              <a:avLst/>
              <a:gdLst>
                <a:gd name="T0" fmla="*/ 0 w 7"/>
                <a:gd name="T1" fmla="*/ 0 h 9"/>
                <a:gd name="T2" fmla="*/ 0 w 7"/>
                <a:gd name="T3" fmla="*/ 0 h 9"/>
                <a:gd name="T4" fmla="*/ 0 w 7"/>
                <a:gd name="T5" fmla="*/ 0 h 9"/>
                <a:gd name="T6" fmla="*/ 0 w 7"/>
                <a:gd name="T7" fmla="*/ 0 h 9"/>
                <a:gd name="T8" fmla="*/ 0 w 7"/>
                <a:gd name="T9" fmla="*/ 0 h 9"/>
                <a:gd name="T10" fmla="*/ 0 w 7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"/>
                <a:gd name="T19" fmla="*/ 0 h 9"/>
                <a:gd name="T20" fmla="*/ 7 w 7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" h="9">
                  <a:moveTo>
                    <a:pt x="4" y="0"/>
                  </a:moveTo>
                  <a:lnTo>
                    <a:pt x="0" y="3"/>
                  </a:lnTo>
                  <a:lnTo>
                    <a:pt x="0" y="6"/>
                  </a:lnTo>
                  <a:lnTo>
                    <a:pt x="4" y="9"/>
                  </a:lnTo>
                  <a:lnTo>
                    <a:pt x="7" y="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38" name="Freeform 121"/>
            <p:cNvSpPr>
              <a:spLocks/>
            </p:cNvSpPr>
            <p:nvPr/>
          </p:nvSpPr>
          <p:spPr bwMode="auto">
            <a:xfrm>
              <a:off x="1931" y="2208"/>
              <a:ext cx="26" cy="78"/>
            </a:xfrm>
            <a:custGeom>
              <a:avLst/>
              <a:gdLst>
                <a:gd name="T0" fmla="*/ 0 w 152"/>
                <a:gd name="T1" fmla="*/ 1 h 313"/>
                <a:gd name="T2" fmla="*/ 0 w 152"/>
                <a:gd name="T3" fmla="*/ 1 h 313"/>
                <a:gd name="T4" fmla="*/ 0 w 152"/>
                <a:gd name="T5" fmla="*/ 1 h 313"/>
                <a:gd name="T6" fmla="*/ 0 w 152"/>
                <a:gd name="T7" fmla="*/ 1 h 313"/>
                <a:gd name="T8" fmla="*/ 0 w 152"/>
                <a:gd name="T9" fmla="*/ 1 h 313"/>
                <a:gd name="T10" fmla="*/ 0 w 152"/>
                <a:gd name="T11" fmla="*/ 0 h 313"/>
                <a:gd name="T12" fmla="*/ 0 w 152"/>
                <a:gd name="T13" fmla="*/ 0 h 313"/>
                <a:gd name="T14" fmla="*/ 0 w 152"/>
                <a:gd name="T15" fmla="*/ 0 h 313"/>
                <a:gd name="T16" fmla="*/ 0 w 152"/>
                <a:gd name="T17" fmla="*/ 0 h 313"/>
                <a:gd name="T18" fmla="*/ 0 w 152"/>
                <a:gd name="T19" fmla="*/ 0 h 313"/>
                <a:gd name="T20" fmla="*/ 0 w 152"/>
                <a:gd name="T21" fmla="*/ 0 h 313"/>
                <a:gd name="T22" fmla="*/ 0 w 152"/>
                <a:gd name="T23" fmla="*/ 0 h 313"/>
                <a:gd name="T24" fmla="*/ 0 w 152"/>
                <a:gd name="T25" fmla="*/ 0 h 313"/>
                <a:gd name="T26" fmla="*/ 0 w 152"/>
                <a:gd name="T27" fmla="*/ 0 h 313"/>
                <a:gd name="T28" fmla="*/ 0 w 152"/>
                <a:gd name="T29" fmla="*/ 0 h 313"/>
                <a:gd name="T30" fmla="*/ 0 w 152"/>
                <a:gd name="T31" fmla="*/ 0 h 313"/>
                <a:gd name="T32" fmla="*/ 0 w 152"/>
                <a:gd name="T33" fmla="*/ 0 h 313"/>
                <a:gd name="T34" fmla="*/ 0 w 152"/>
                <a:gd name="T35" fmla="*/ 0 h 313"/>
                <a:gd name="T36" fmla="*/ 0 w 152"/>
                <a:gd name="T37" fmla="*/ 0 h 313"/>
                <a:gd name="T38" fmla="*/ 0 w 152"/>
                <a:gd name="T39" fmla="*/ 0 h 313"/>
                <a:gd name="T40" fmla="*/ 0 w 152"/>
                <a:gd name="T41" fmla="*/ 0 h 313"/>
                <a:gd name="T42" fmla="*/ 0 w 152"/>
                <a:gd name="T43" fmla="*/ 0 h 313"/>
                <a:gd name="T44" fmla="*/ 0 w 152"/>
                <a:gd name="T45" fmla="*/ 0 h 313"/>
                <a:gd name="T46" fmla="*/ 0 w 152"/>
                <a:gd name="T47" fmla="*/ 0 h 313"/>
                <a:gd name="T48" fmla="*/ 0 w 152"/>
                <a:gd name="T49" fmla="*/ 0 h 313"/>
                <a:gd name="T50" fmla="*/ 0 w 152"/>
                <a:gd name="T51" fmla="*/ 0 h 313"/>
                <a:gd name="T52" fmla="*/ 0 w 152"/>
                <a:gd name="T53" fmla="*/ 0 h 313"/>
                <a:gd name="T54" fmla="*/ 0 w 152"/>
                <a:gd name="T55" fmla="*/ 0 h 313"/>
                <a:gd name="T56" fmla="*/ 0 w 152"/>
                <a:gd name="T57" fmla="*/ 0 h 313"/>
                <a:gd name="T58" fmla="*/ 0 w 152"/>
                <a:gd name="T59" fmla="*/ 0 h 313"/>
                <a:gd name="T60" fmla="*/ 0 w 152"/>
                <a:gd name="T61" fmla="*/ 0 h 313"/>
                <a:gd name="T62" fmla="*/ 0 w 152"/>
                <a:gd name="T63" fmla="*/ 0 h 313"/>
                <a:gd name="T64" fmla="*/ 0 w 152"/>
                <a:gd name="T65" fmla="*/ 0 h 313"/>
                <a:gd name="T66" fmla="*/ 0 w 152"/>
                <a:gd name="T67" fmla="*/ 0 h 313"/>
                <a:gd name="T68" fmla="*/ 0 w 152"/>
                <a:gd name="T69" fmla="*/ 0 h 313"/>
                <a:gd name="T70" fmla="*/ 0 w 152"/>
                <a:gd name="T71" fmla="*/ 1 h 313"/>
                <a:gd name="T72" fmla="*/ 0 w 152"/>
                <a:gd name="T73" fmla="*/ 1 h 313"/>
                <a:gd name="T74" fmla="*/ 0 w 152"/>
                <a:gd name="T75" fmla="*/ 1 h 313"/>
                <a:gd name="T76" fmla="*/ 0 w 152"/>
                <a:gd name="T77" fmla="*/ 1 h 313"/>
                <a:gd name="T78" fmla="*/ 0 w 152"/>
                <a:gd name="T79" fmla="*/ 1 h 313"/>
                <a:gd name="T80" fmla="*/ 0 w 152"/>
                <a:gd name="T81" fmla="*/ 1 h 31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52"/>
                <a:gd name="T124" fmla="*/ 0 h 313"/>
                <a:gd name="T125" fmla="*/ 152 w 152"/>
                <a:gd name="T126" fmla="*/ 313 h 31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52" h="313">
                  <a:moveTo>
                    <a:pt x="21" y="313"/>
                  </a:moveTo>
                  <a:lnTo>
                    <a:pt x="10" y="307"/>
                  </a:lnTo>
                  <a:lnTo>
                    <a:pt x="28" y="298"/>
                  </a:lnTo>
                  <a:lnTo>
                    <a:pt x="62" y="259"/>
                  </a:lnTo>
                  <a:lnTo>
                    <a:pt x="97" y="200"/>
                  </a:lnTo>
                  <a:lnTo>
                    <a:pt x="130" y="136"/>
                  </a:lnTo>
                  <a:lnTo>
                    <a:pt x="144" y="104"/>
                  </a:lnTo>
                  <a:lnTo>
                    <a:pt x="152" y="75"/>
                  </a:lnTo>
                  <a:lnTo>
                    <a:pt x="152" y="61"/>
                  </a:lnTo>
                  <a:lnTo>
                    <a:pt x="152" y="48"/>
                  </a:lnTo>
                  <a:lnTo>
                    <a:pt x="148" y="37"/>
                  </a:lnTo>
                  <a:lnTo>
                    <a:pt x="144" y="27"/>
                  </a:lnTo>
                  <a:lnTo>
                    <a:pt x="133" y="16"/>
                  </a:lnTo>
                  <a:lnTo>
                    <a:pt x="126" y="11"/>
                  </a:lnTo>
                  <a:lnTo>
                    <a:pt x="111" y="6"/>
                  </a:lnTo>
                  <a:lnTo>
                    <a:pt x="94" y="2"/>
                  </a:lnTo>
                  <a:lnTo>
                    <a:pt x="76" y="0"/>
                  </a:lnTo>
                  <a:lnTo>
                    <a:pt x="55" y="2"/>
                  </a:lnTo>
                  <a:lnTo>
                    <a:pt x="28" y="8"/>
                  </a:lnTo>
                  <a:lnTo>
                    <a:pt x="0" y="13"/>
                  </a:lnTo>
                  <a:lnTo>
                    <a:pt x="3" y="22"/>
                  </a:lnTo>
                  <a:lnTo>
                    <a:pt x="33" y="16"/>
                  </a:lnTo>
                  <a:lnTo>
                    <a:pt x="55" y="11"/>
                  </a:lnTo>
                  <a:lnTo>
                    <a:pt x="76" y="11"/>
                  </a:lnTo>
                  <a:lnTo>
                    <a:pt x="94" y="11"/>
                  </a:lnTo>
                  <a:lnTo>
                    <a:pt x="108" y="13"/>
                  </a:lnTo>
                  <a:lnTo>
                    <a:pt x="119" y="16"/>
                  </a:lnTo>
                  <a:lnTo>
                    <a:pt x="130" y="24"/>
                  </a:lnTo>
                  <a:lnTo>
                    <a:pt x="133" y="29"/>
                  </a:lnTo>
                  <a:lnTo>
                    <a:pt x="141" y="40"/>
                  </a:lnTo>
                  <a:lnTo>
                    <a:pt x="141" y="48"/>
                  </a:lnTo>
                  <a:lnTo>
                    <a:pt x="141" y="61"/>
                  </a:lnTo>
                  <a:lnTo>
                    <a:pt x="141" y="72"/>
                  </a:lnTo>
                  <a:lnTo>
                    <a:pt x="133" y="101"/>
                  </a:lnTo>
                  <a:lnTo>
                    <a:pt x="123" y="133"/>
                  </a:lnTo>
                  <a:lnTo>
                    <a:pt x="90" y="195"/>
                  </a:lnTo>
                  <a:lnTo>
                    <a:pt x="51" y="254"/>
                  </a:lnTo>
                  <a:lnTo>
                    <a:pt x="21" y="293"/>
                  </a:lnTo>
                  <a:lnTo>
                    <a:pt x="21" y="313"/>
                  </a:lnTo>
                  <a:lnTo>
                    <a:pt x="10" y="307"/>
                  </a:lnTo>
                  <a:lnTo>
                    <a:pt x="21" y="31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39" name="Freeform 122"/>
            <p:cNvSpPr>
              <a:spLocks/>
            </p:cNvSpPr>
            <p:nvPr/>
          </p:nvSpPr>
          <p:spPr bwMode="auto">
            <a:xfrm>
              <a:off x="1928" y="2285"/>
              <a:ext cx="8" cy="33"/>
            </a:xfrm>
            <a:custGeom>
              <a:avLst/>
              <a:gdLst>
                <a:gd name="T0" fmla="*/ 0 w 50"/>
                <a:gd name="T1" fmla="*/ 0 h 134"/>
                <a:gd name="T2" fmla="*/ 0 w 50"/>
                <a:gd name="T3" fmla="*/ 0 h 134"/>
                <a:gd name="T4" fmla="*/ 0 w 50"/>
                <a:gd name="T5" fmla="*/ 0 h 134"/>
                <a:gd name="T6" fmla="*/ 0 w 50"/>
                <a:gd name="T7" fmla="*/ 0 h 134"/>
                <a:gd name="T8" fmla="*/ 0 w 50"/>
                <a:gd name="T9" fmla="*/ 0 h 134"/>
                <a:gd name="T10" fmla="*/ 0 w 50"/>
                <a:gd name="T11" fmla="*/ 0 h 134"/>
                <a:gd name="T12" fmla="*/ 0 w 50"/>
                <a:gd name="T13" fmla="*/ 0 h 134"/>
                <a:gd name="T14" fmla="*/ 0 w 50"/>
                <a:gd name="T15" fmla="*/ 0 h 134"/>
                <a:gd name="T16" fmla="*/ 0 w 50"/>
                <a:gd name="T17" fmla="*/ 0 h 134"/>
                <a:gd name="T18" fmla="*/ 0 w 50"/>
                <a:gd name="T19" fmla="*/ 0 h 134"/>
                <a:gd name="T20" fmla="*/ 0 w 50"/>
                <a:gd name="T21" fmla="*/ 0 h 134"/>
                <a:gd name="T22" fmla="*/ 0 w 50"/>
                <a:gd name="T23" fmla="*/ 0 h 134"/>
                <a:gd name="T24" fmla="*/ 0 w 50"/>
                <a:gd name="T25" fmla="*/ 0 h 134"/>
                <a:gd name="T26" fmla="*/ 0 w 50"/>
                <a:gd name="T27" fmla="*/ 0 h 134"/>
                <a:gd name="T28" fmla="*/ 0 w 50"/>
                <a:gd name="T29" fmla="*/ 0 h 134"/>
                <a:gd name="T30" fmla="*/ 0 w 50"/>
                <a:gd name="T31" fmla="*/ 0 h 134"/>
                <a:gd name="T32" fmla="*/ 0 w 50"/>
                <a:gd name="T33" fmla="*/ 0 h 134"/>
                <a:gd name="T34" fmla="*/ 0 w 50"/>
                <a:gd name="T35" fmla="*/ 0 h 134"/>
                <a:gd name="T36" fmla="*/ 0 w 50"/>
                <a:gd name="T37" fmla="*/ 0 h 13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0"/>
                <a:gd name="T58" fmla="*/ 0 h 134"/>
                <a:gd name="T59" fmla="*/ 50 w 50"/>
                <a:gd name="T60" fmla="*/ 134 h 13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0" h="134">
                  <a:moveTo>
                    <a:pt x="50" y="130"/>
                  </a:moveTo>
                  <a:lnTo>
                    <a:pt x="39" y="119"/>
                  </a:lnTo>
                  <a:lnTo>
                    <a:pt x="28" y="108"/>
                  </a:lnTo>
                  <a:lnTo>
                    <a:pt x="17" y="97"/>
                  </a:lnTo>
                  <a:lnTo>
                    <a:pt x="10" y="84"/>
                  </a:lnTo>
                  <a:lnTo>
                    <a:pt x="10" y="71"/>
                  </a:lnTo>
                  <a:lnTo>
                    <a:pt x="10" y="54"/>
                  </a:lnTo>
                  <a:lnTo>
                    <a:pt x="21" y="32"/>
                  </a:lnTo>
                  <a:lnTo>
                    <a:pt x="43" y="6"/>
                  </a:lnTo>
                  <a:lnTo>
                    <a:pt x="31" y="0"/>
                  </a:lnTo>
                  <a:lnTo>
                    <a:pt x="14" y="28"/>
                  </a:lnTo>
                  <a:lnTo>
                    <a:pt x="2" y="50"/>
                  </a:lnTo>
                  <a:lnTo>
                    <a:pt x="0" y="71"/>
                  </a:lnTo>
                  <a:lnTo>
                    <a:pt x="2" y="86"/>
                  </a:lnTo>
                  <a:lnTo>
                    <a:pt x="10" y="100"/>
                  </a:lnTo>
                  <a:lnTo>
                    <a:pt x="21" y="113"/>
                  </a:lnTo>
                  <a:lnTo>
                    <a:pt x="31" y="124"/>
                  </a:lnTo>
                  <a:lnTo>
                    <a:pt x="43" y="134"/>
                  </a:lnTo>
                  <a:lnTo>
                    <a:pt x="50" y="13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40" name="Freeform 123"/>
            <p:cNvSpPr>
              <a:spLocks/>
            </p:cNvSpPr>
            <p:nvPr/>
          </p:nvSpPr>
          <p:spPr bwMode="auto">
            <a:xfrm>
              <a:off x="1935" y="2317"/>
              <a:ext cx="28" cy="72"/>
            </a:xfrm>
            <a:custGeom>
              <a:avLst/>
              <a:gdLst>
                <a:gd name="T0" fmla="*/ 0 w 168"/>
                <a:gd name="T1" fmla="*/ 1 h 287"/>
                <a:gd name="T2" fmla="*/ 0 w 168"/>
                <a:gd name="T3" fmla="*/ 1 h 287"/>
                <a:gd name="T4" fmla="*/ 0 w 168"/>
                <a:gd name="T5" fmla="*/ 1 h 287"/>
                <a:gd name="T6" fmla="*/ 0 w 168"/>
                <a:gd name="T7" fmla="*/ 1 h 287"/>
                <a:gd name="T8" fmla="*/ 0 w 168"/>
                <a:gd name="T9" fmla="*/ 1 h 287"/>
                <a:gd name="T10" fmla="*/ 0 w 168"/>
                <a:gd name="T11" fmla="*/ 1 h 287"/>
                <a:gd name="T12" fmla="*/ 0 w 168"/>
                <a:gd name="T13" fmla="*/ 1 h 287"/>
                <a:gd name="T14" fmla="*/ 0 w 168"/>
                <a:gd name="T15" fmla="*/ 1 h 287"/>
                <a:gd name="T16" fmla="*/ 0 w 168"/>
                <a:gd name="T17" fmla="*/ 1 h 287"/>
                <a:gd name="T18" fmla="*/ 0 w 168"/>
                <a:gd name="T19" fmla="*/ 0 h 287"/>
                <a:gd name="T20" fmla="*/ 0 w 168"/>
                <a:gd name="T21" fmla="*/ 0 h 287"/>
                <a:gd name="T22" fmla="*/ 0 w 168"/>
                <a:gd name="T23" fmla="*/ 0 h 287"/>
                <a:gd name="T24" fmla="*/ 0 w 168"/>
                <a:gd name="T25" fmla="*/ 0 h 287"/>
                <a:gd name="T26" fmla="*/ 0 w 168"/>
                <a:gd name="T27" fmla="*/ 1 h 287"/>
                <a:gd name="T28" fmla="*/ 0 w 168"/>
                <a:gd name="T29" fmla="*/ 1 h 287"/>
                <a:gd name="T30" fmla="*/ 0 w 168"/>
                <a:gd name="T31" fmla="*/ 1 h 287"/>
                <a:gd name="T32" fmla="*/ 0 w 168"/>
                <a:gd name="T33" fmla="*/ 1 h 287"/>
                <a:gd name="T34" fmla="*/ 0 w 168"/>
                <a:gd name="T35" fmla="*/ 1 h 287"/>
                <a:gd name="T36" fmla="*/ 0 w 168"/>
                <a:gd name="T37" fmla="*/ 1 h 287"/>
                <a:gd name="T38" fmla="*/ 0 w 168"/>
                <a:gd name="T39" fmla="*/ 1 h 287"/>
                <a:gd name="T40" fmla="*/ 0 w 168"/>
                <a:gd name="T41" fmla="*/ 1 h 287"/>
                <a:gd name="T42" fmla="*/ 0 w 168"/>
                <a:gd name="T43" fmla="*/ 1 h 287"/>
                <a:gd name="T44" fmla="*/ 0 w 168"/>
                <a:gd name="T45" fmla="*/ 1 h 28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8"/>
                <a:gd name="T70" fmla="*/ 0 h 287"/>
                <a:gd name="T71" fmla="*/ 168 w 168"/>
                <a:gd name="T72" fmla="*/ 287 h 28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8" h="287">
                  <a:moveTo>
                    <a:pt x="73" y="287"/>
                  </a:moveTo>
                  <a:lnTo>
                    <a:pt x="105" y="261"/>
                  </a:lnTo>
                  <a:lnTo>
                    <a:pt x="131" y="234"/>
                  </a:lnTo>
                  <a:lnTo>
                    <a:pt x="149" y="210"/>
                  </a:lnTo>
                  <a:lnTo>
                    <a:pt x="163" y="188"/>
                  </a:lnTo>
                  <a:lnTo>
                    <a:pt x="168" y="170"/>
                  </a:lnTo>
                  <a:lnTo>
                    <a:pt x="168" y="151"/>
                  </a:lnTo>
                  <a:lnTo>
                    <a:pt x="163" y="135"/>
                  </a:lnTo>
                  <a:lnTo>
                    <a:pt x="157" y="119"/>
                  </a:lnTo>
                  <a:lnTo>
                    <a:pt x="90" y="63"/>
                  </a:lnTo>
                  <a:lnTo>
                    <a:pt x="8" y="0"/>
                  </a:lnTo>
                  <a:lnTo>
                    <a:pt x="0" y="4"/>
                  </a:lnTo>
                  <a:lnTo>
                    <a:pt x="83" y="68"/>
                  </a:lnTo>
                  <a:lnTo>
                    <a:pt x="149" y="125"/>
                  </a:lnTo>
                  <a:lnTo>
                    <a:pt x="157" y="138"/>
                  </a:lnTo>
                  <a:lnTo>
                    <a:pt x="159" y="151"/>
                  </a:lnTo>
                  <a:lnTo>
                    <a:pt x="157" y="167"/>
                  </a:lnTo>
                  <a:lnTo>
                    <a:pt x="152" y="186"/>
                  </a:lnTo>
                  <a:lnTo>
                    <a:pt x="142" y="204"/>
                  </a:lnTo>
                  <a:lnTo>
                    <a:pt x="123" y="228"/>
                  </a:lnTo>
                  <a:lnTo>
                    <a:pt x="98" y="252"/>
                  </a:lnTo>
                  <a:lnTo>
                    <a:pt x="69" y="282"/>
                  </a:lnTo>
                  <a:lnTo>
                    <a:pt x="73" y="28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41" name="Freeform 124"/>
            <p:cNvSpPr>
              <a:spLocks/>
            </p:cNvSpPr>
            <p:nvPr/>
          </p:nvSpPr>
          <p:spPr bwMode="auto">
            <a:xfrm>
              <a:off x="1946" y="2387"/>
              <a:ext cx="1" cy="3"/>
            </a:xfrm>
            <a:custGeom>
              <a:avLst/>
              <a:gdLst>
                <a:gd name="T0" fmla="*/ 0 w 7"/>
                <a:gd name="T1" fmla="*/ 0 h 8"/>
                <a:gd name="T2" fmla="*/ 0 w 7"/>
                <a:gd name="T3" fmla="*/ 0 h 8"/>
                <a:gd name="T4" fmla="*/ 0 w 7"/>
                <a:gd name="T5" fmla="*/ 0 h 8"/>
                <a:gd name="T6" fmla="*/ 0 w 7"/>
                <a:gd name="T7" fmla="*/ 0 h 8"/>
                <a:gd name="T8" fmla="*/ 0 w 7"/>
                <a:gd name="T9" fmla="*/ 0 h 8"/>
                <a:gd name="T10" fmla="*/ 0 w 7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"/>
                <a:gd name="T19" fmla="*/ 0 h 8"/>
                <a:gd name="T20" fmla="*/ 7 w 7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" h="8">
                  <a:moveTo>
                    <a:pt x="3" y="0"/>
                  </a:moveTo>
                  <a:lnTo>
                    <a:pt x="0" y="3"/>
                  </a:lnTo>
                  <a:lnTo>
                    <a:pt x="3" y="5"/>
                  </a:lnTo>
                  <a:lnTo>
                    <a:pt x="3" y="8"/>
                  </a:lnTo>
                  <a:lnTo>
                    <a:pt x="7" y="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42" name="Freeform 125"/>
            <p:cNvSpPr>
              <a:spLocks/>
            </p:cNvSpPr>
            <p:nvPr/>
          </p:nvSpPr>
          <p:spPr bwMode="auto">
            <a:xfrm>
              <a:off x="1688" y="1843"/>
              <a:ext cx="3" cy="1"/>
            </a:xfrm>
            <a:custGeom>
              <a:avLst/>
              <a:gdLst>
                <a:gd name="T0" fmla="*/ 0 w 15"/>
                <a:gd name="T1" fmla="*/ 0 h 6"/>
                <a:gd name="T2" fmla="*/ 0 w 15"/>
                <a:gd name="T3" fmla="*/ 0 h 6"/>
                <a:gd name="T4" fmla="*/ 0 w 15"/>
                <a:gd name="T5" fmla="*/ 0 h 6"/>
                <a:gd name="T6" fmla="*/ 0 w 15"/>
                <a:gd name="T7" fmla="*/ 0 h 6"/>
                <a:gd name="T8" fmla="*/ 0 w 15"/>
                <a:gd name="T9" fmla="*/ 0 h 6"/>
                <a:gd name="T10" fmla="*/ 0 w 15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6"/>
                <a:gd name="T20" fmla="*/ 15 w 15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6">
                  <a:moveTo>
                    <a:pt x="15" y="3"/>
                  </a:moveTo>
                  <a:lnTo>
                    <a:pt x="11" y="0"/>
                  </a:lnTo>
                  <a:lnTo>
                    <a:pt x="8" y="0"/>
                  </a:lnTo>
                  <a:lnTo>
                    <a:pt x="3" y="0"/>
                  </a:lnTo>
                  <a:lnTo>
                    <a:pt x="0" y="6"/>
                  </a:lnTo>
                  <a:lnTo>
                    <a:pt x="15" y="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43" name="Freeform 126"/>
            <p:cNvSpPr>
              <a:spLocks/>
            </p:cNvSpPr>
            <p:nvPr/>
          </p:nvSpPr>
          <p:spPr bwMode="auto">
            <a:xfrm>
              <a:off x="1688" y="1838"/>
              <a:ext cx="198" cy="46"/>
            </a:xfrm>
            <a:custGeom>
              <a:avLst/>
              <a:gdLst>
                <a:gd name="T0" fmla="*/ 1 w 1183"/>
                <a:gd name="T1" fmla="*/ 0 h 181"/>
                <a:gd name="T2" fmla="*/ 1 w 1183"/>
                <a:gd name="T3" fmla="*/ 0 h 181"/>
                <a:gd name="T4" fmla="*/ 1 w 1183"/>
                <a:gd name="T5" fmla="*/ 0 h 181"/>
                <a:gd name="T6" fmla="*/ 1 w 1183"/>
                <a:gd name="T7" fmla="*/ 0 h 181"/>
                <a:gd name="T8" fmla="*/ 1 w 1183"/>
                <a:gd name="T9" fmla="*/ 0 h 181"/>
                <a:gd name="T10" fmla="*/ 1 w 1183"/>
                <a:gd name="T11" fmla="*/ 1 h 181"/>
                <a:gd name="T12" fmla="*/ 1 w 1183"/>
                <a:gd name="T13" fmla="*/ 1 h 181"/>
                <a:gd name="T14" fmla="*/ 1 w 1183"/>
                <a:gd name="T15" fmla="*/ 1 h 181"/>
                <a:gd name="T16" fmla="*/ 1 w 1183"/>
                <a:gd name="T17" fmla="*/ 1 h 181"/>
                <a:gd name="T18" fmla="*/ 1 w 1183"/>
                <a:gd name="T19" fmla="*/ 1 h 181"/>
                <a:gd name="T20" fmla="*/ 1 w 1183"/>
                <a:gd name="T21" fmla="*/ 1 h 181"/>
                <a:gd name="T22" fmla="*/ 1 w 1183"/>
                <a:gd name="T23" fmla="*/ 1 h 181"/>
                <a:gd name="T24" fmla="*/ 1 w 1183"/>
                <a:gd name="T25" fmla="*/ 1 h 181"/>
                <a:gd name="T26" fmla="*/ 1 w 1183"/>
                <a:gd name="T27" fmla="*/ 1 h 181"/>
                <a:gd name="T28" fmla="*/ 1 w 1183"/>
                <a:gd name="T29" fmla="*/ 1 h 181"/>
                <a:gd name="T30" fmla="*/ 1 w 1183"/>
                <a:gd name="T31" fmla="*/ 1 h 181"/>
                <a:gd name="T32" fmla="*/ 1 w 1183"/>
                <a:gd name="T33" fmla="*/ 1 h 181"/>
                <a:gd name="T34" fmla="*/ 1 w 1183"/>
                <a:gd name="T35" fmla="*/ 1 h 181"/>
                <a:gd name="T36" fmla="*/ 0 w 1183"/>
                <a:gd name="T37" fmla="*/ 1 h 181"/>
                <a:gd name="T38" fmla="*/ 0 w 1183"/>
                <a:gd name="T39" fmla="*/ 1 h 181"/>
                <a:gd name="T40" fmla="*/ 0 w 1183"/>
                <a:gd name="T41" fmla="*/ 1 h 181"/>
                <a:gd name="T42" fmla="*/ 0 w 1183"/>
                <a:gd name="T43" fmla="*/ 1 h 181"/>
                <a:gd name="T44" fmla="*/ 0 w 1183"/>
                <a:gd name="T45" fmla="*/ 1 h 181"/>
                <a:gd name="T46" fmla="*/ 0 w 1183"/>
                <a:gd name="T47" fmla="*/ 1 h 181"/>
                <a:gd name="T48" fmla="*/ 0 w 1183"/>
                <a:gd name="T49" fmla="*/ 1 h 181"/>
                <a:gd name="T50" fmla="*/ 0 w 1183"/>
                <a:gd name="T51" fmla="*/ 1 h 181"/>
                <a:gd name="T52" fmla="*/ 0 w 1183"/>
                <a:gd name="T53" fmla="*/ 1 h 181"/>
                <a:gd name="T54" fmla="*/ 0 w 1183"/>
                <a:gd name="T55" fmla="*/ 0 h 181"/>
                <a:gd name="T56" fmla="*/ 0 w 1183"/>
                <a:gd name="T57" fmla="*/ 0 h 181"/>
                <a:gd name="T58" fmla="*/ 0 w 1183"/>
                <a:gd name="T59" fmla="*/ 0 h 181"/>
                <a:gd name="T60" fmla="*/ 0 w 1183"/>
                <a:gd name="T61" fmla="*/ 0 h 181"/>
                <a:gd name="T62" fmla="*/ 0 w 1183"/>
                <a:gd name="T63" fmla="*/ 0 h 181"/>
                <a:gd name="T64" fmla="*/ 0 w 1183"/>
                <a:gd name="T65" fmla="*/ 0 h 181"/>
                <a:gd name="T66" fmla="*/ 0 w 1183"/>
                <a:gd name="T67" fmla="*/ 0 h 181"/>
                <a:gd name="T68" fmla="*/ 0 w 1183"/>
                <a:gd name="T69" fmla="*/ 0 h 181"/>
                <a:gd name="T70" fmla="*/ 0 w 1183"/>
                <a:gd name="T71" fmla="*/ 1 h 181"/>
                <a:gd name="T72" fmla="*/ 0 w 1183"/>
                <a:gd name="T73" fmla="*/ 1 h 181"/>
                <a:gd name="T74" fmla="*/ 0 w 1183"/>
                <a:gd name="T75" fmla="*/ 1 h 181"/>
                <a:gd name="T76" fmla="*/ 0 w 1183"/>
                <a:gd name="T77" fmla="*/ 1 h 181"/>
                <a:gd name="T78" fmla="*/ 0 w 1183"/>
                <a:gd name="T79" fmla="*/ 1 h 181"/>
                <a:gd name="T80" fmla="*/ 0 w 1183"/>
                <a:gd name="T81" fmla="*/ 1 h 181"/>
                <a:gd name="T82" fmla="*/ 0 w 1183"/>
                <a:gd name="T83" fmla="*/ 1 h 181"/>
                <a:gd name="T84" fmla="*/ 0 w 1183"/>
                <a:gd name="T85" fmla="*/ 1 h 181"/>
                <a:gd name="T86" fmla="*/ 0 w 1183"/>
                <a:gd name="T87" fmla="*/ 1 h 181"/>
                <a:gd name="T88" fmla="*/ 1 w 1183"/>
                <a:gd name="T89" fmla="*/ 1 h 181"/>
                <a:gd name="T90" fmla="*/ 1 w 1183"/>
                <a:gd name="T91" fmla="*/ 1 h 181"/>
                <a:gd name="T92" fmla="*/ 1 w 1183"/>
                <a:gd name="T93" fmla="*/ 1 h 181"/>
                <a:gd name="T94" fmla="*/ 1 w 1183"/>
                <a:gd name="T95" fmla="*/ 1 h 181"/>
                <a:gd name="T96" fmla="*/ 1 w 1183"/>
                <a:gd name="T97" fmla="*/ 1 h 181"/>
                <a:gd name="T98" fmla="*/ 1 w 1183"/>
                <a:gd name="T99" fmla="*/ 1 h 181"/>
                <a:gd name="T100" fmla="*/ 1 w 1183"/>
                <a:gd name="T101" fmla="*/ 1 h 181"/>
                <a:gd name="T102" fmla="*/ 1 w 1183"/>
                <a:gd name="T103" fmla="*/ 1 h 181"/>
                <a:gd name="T104" fmla="*/ 1 w 1183"/>
                <a:gd name="T105" fmla="*/ 1 h 181"/>
                <a:gd name="T106" fmla="*/ 1 w 1183"/>
                <a:gd name="T107" fmla="*/ 1 h 181"/>
                <a:gd name="T108" fmla="*/ 1 w 1183"/>
                <a:gd name="T109" fmla="*/ 1 h 181"/>
                <a:gd name="T110" fmla="*/ 1 w 1183"/>
                <a:gd name="T111" fmla="*/ 1 h 181"/>
                <a:gd name="T112" fmla="*/ 1 w 1183"/>
                <a:gd name="T113" fmla="*/ 1 h 181"/>
                <a:gd name="T114" fmla="*/ 1 w 1183"/>
                <a:gd name="T115" fmla="*/ 0 h 181"/>
                <a:gd name="T116" fmla="*/ 1 w 1183"/>
                <a:gd name="T117" fmla="*/ 0 h 181"/>
                <a:gd name="T118" fmla="*/ 1 w 1183"/>
                <a:gd name="T119" fmla="*/ 0 h 181"/>
                <a:gd name="T120" fmla="*/ 1 w 1183"/>
                <a:gd name="T121" fmla="*/ 0 h 181"/>
                <a:gd name="T122" fmla="*/ 1 w 1183"/>
                <a:gd name="T123" fmla="*/ 0 h 181"/>
                <a:gd name="T124" fmla="*/ 1 w 1183"/>
                <a:gd name="T125" fmla="*/ 0 h 18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183"/>
                <a:gd name="T190" fmla="*/ 0 h 181"/>
                <a:gd name="T191" fmla="*/ 1183 w 1183"/>
                <a:gd name="T192" fmla="*/ 181 h 18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183" h="181">
                  <a:moveTo>
                    <a:pt x="1172" y="0"/>
                  </a:moveTo>
                  <a:lnTo>
                    <a:pt x="1172" y="22"/>
                  </a:lnTo>
                  <a:lnTo>
                    <a:pt x="1165" y="40"/>
                  </a:lnTo>
                  <a:lnTo>
                    <a:pt x="1154" y="57"/>
                  </a:lnTo>
                  <a:lnTo>
                    <a:pt x="1136" y="75"/>
                  </a:lnTo>
                  <a:lnTo>
                    <a:pt x="1114" y="88"/>
                  </a:lnTo>
                  <a:lnTo>
                    <a:pt x="1089" y="103"/>
                  </a:lnTo>
                  <a:lnTo>
                    <a:pt x="1055" y="116"/>
                  </a:lnTo>
                  <a:lnTo>
                    <a:pt x="1022" y="127"/>
                  </a:lnTo>
                  <a:lnTo>
                    <a:pt x="982" y="138"/>
                  </a:lnTo>
                  <a:lnTo>
                    <a:pt x="939" y="146"/>
                  </a:lnTo>
                  <a:lnTo>
                    <a:pt x="896" y="153"/>
                  </a:lnTo>
                  <a:lnTo>
                    <a:pt x="844" y="159"/>
                  </a:lnTo>
                  <a:lnTo>
                    <a:pt x="797" y="164"/>
                  </a:lnTo>
                  <a:lnTo>
                    <a:pt x="746" y="170"/>
                  </a:lnTo>
                  <a:lnTo>
                    <a:pt x="692" y="173"/>
                  </a:lnTo>
                  <a:lnTo>
                    <a:pt x="637" y="173"/>
                  </a:lnTo>
                  <a:lnTo>
                    <a:pt x="531" y="173"/>
                  </a:lnTo>
                  <a:lnTo>
                    <a:pt x="426" y="164"/>
                  </a:lnTo>
                  <a:lnTo>
                    <a:pt x="374" y="159"/>
                  </a:lnTo>
                  <a:lnTo>
                    <a:pt x="324" y="153"/>
                  </a:lnTo>
                  <a:lnTo>
                    <a:pt x="277" y="146"/>
                  </a:lnTo>
                  <a:lnTo>
                    <a:pt x="233" y="135"/>
                  </a:lnTo>
                  <a:lnTo>
                    <a:pt x="189" y="124"/>
                  </a:lnTo>
                  <a:lnTo>
                    <a:pt x="153" y="114"/>
                  </a:lnTo>
                  <a:lnTo>
                    <a:pt x="117" y="100"/>
                  </a:lnTo>
                  <a:lnTo>
                    <a:pt x="87" y="88"/>
                  </a:lnTo>
                  <a:lnTo>
                    <a:pt x="58" y="73"/>
                  </a:lnTo>
                  <a:lnTo>
                    <a:pt x="39" y="57"/>
                  </a:lnTo>
                  <a:lnTo>
                    <a:pt x="22" y="40"/>
                  </a:lnTo>
                  <a:lnTo>
                    <a:pt x="15" y="22"/>
                  </a:lnTo>
                  <a:lnTo>
                    <a:pt x="0" y="25"/>
                  </a:lnTo>
                  <a:lnTo>
                    <a:pt x="11" y="42"/>
                  </a:lnTo>
                  <a:lnTo>
                    <a:pt x="29" y="62"/>
                  </a:lnTo>
                  <a:lnTo>
                    <a:pt x="51" y="81"/>
                  </a:lnTo>
                  <a:lnTo>
                    <a:pt x="80" y="95"/>
                  </a:lnTo>
                  <a:lnTo>
                    <a:pt x="110" y="109"/>
                  </a:lnTo>
                  <a:lnTo>
                    <a:pt x="146" y="122"/>
                  </a:lnTo>
                  <a:lnTo>
                    <a:pt x="186" y="133"/>
                  </a:lnTo>
                  <a:lnTo>
                    <a:pt x="229" y="143"/>
                  </a:lnTo>
                  <a:lnTo>
                    <a:pt x="273" y="153"/>
                  </a:lnTo>
                  <a:lnTo>
                    <a:pt x="321" y="162"/>
                  </a:lnTo>
                  <a:lnTo>
                    <a:pt x="371" y="168"/>
                  </a:lnTo>
                  <a:lnTo>
                    <a:pt x="422" y="173"/>
                  </a:lnTo>
                  <a:lnTo>
                    <a:pt x="531" y="181"/>
                  </a:lnTo>
                  <a:lnTo>
                    <a:pt x="637" y="181"/>
                  </a:lnTo>
                  <a:lnTo>
                    <a:pt x="692" y="181"/>
                  </a:lnTo>
                  <a:lnTo>
                    <a:pt x="746" y="177"/>
                  </a:lnTo>
                  <a:lnTo>
                    <a:pt x="797" y="175"/>
                  </a:lnTo>
                  <a:lnTo>
                    <a:pt x="848" y="170"/>
                  </a:lnTo>
                  <a:lnTo>
                    <a:pt x="896" y="162"/>
                  </a:lnTo>
                  <a:lnTo>
                    <a:pt x="943" y="153"/>
                  </a:lnTo>
                  <a:lnTo>
                    <a:pt x="987" y="146"/>
                  </a:lnTo>
                  <a:lnTo>
                    <a:pt x="1027" y="135"/>
                  </a:lnTo>
                  <a:lnTo>
                    <a:pt x="1063" y="122"/>
                  </a:lnTo>
                  <a:lnTo>
                    <a:pt x="1095" y="109"/>
                  </a:lnTo>
                  <a:lnTo>
                    <a:pt x="1121" y="95"/>
                  </a:lnTo>
                  <a:lnTo>
                    <a:pt x="1146" y="81"/>
                  </a:lnTo>
                  <a:lnTo>
                    <a:pt x="1165" y="62"/>
                  </a:lnTo>
                  <a:lnTo>
                    <a:pt x="1176" y="42"/>
                  </a:lnTo>
                  <a:lnTo>
                    <a:pt x="1183" y="22"/>
                  </a:lnTo>
                  <a:lnTo>
                    <a:pt x="1183" y="0"/>
                  </a:lnTo>
                  <a:lnTo>
                    <a:pt x="1172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44" name="Freeform 127"/>
            <p:cNvSpPr>
              <a:spLocks/>
            </p:cNvSpPr>
            <p:nvPr/>
          </p:nvSpPr>
          <p:spPr bwMode="auto">
            <a:xfrm>
              <a:off x="1884" y="1837"/>
              <a:ext cx="2" cy="1"/>
            </a:xfrm>
            <a:custGeom>
              <a:avLst/>
              <a:gdLst>
                <a:gd name="T0" fmla="*/ 0 w 11"/>
                <a:gd name="T1" fmla="*/ 0 h 6"/>
                <a:gd name="T2" fmla="*/ 0 w 11"/>
                <a:gd name="T3" fmla="*/ 0 h 6"/>
                <a:gd name="T4" fmla="*/ 0 w 11"/>
                <a:gd name="T5" fmla="*/ 0 h 6"/>
                <a:gd name="T6" fmla="*/ 0 w 11"/>
                <a:gd name="T7" fmla="*/ 0 h 6"/>
                <a:gd name="T8" fmla="*/ 0 w 11"/>
                <a:gd name="T9" fmla="*/ 0 h 6"/>
                <a:gd name="T10" fmla="*/ 0 w 11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"/>
                <a:gd name="T19" fmla="*/ 0 h 6"/>
                <a:gd name="T20" fmla="*/ 11 w 11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" h="6">
                  <a:moveTo>
                    <a:pt x="11" y="6"/>
                  </a:moveTo>
                  <a:lnTo>
                    <a:pt x="7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11" y="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45" name="Freeform 128"/>
            <p:cNvSpPr>
              <a:spLocks/>
            </p:cNvSpPr>
            <p:nvPr/>
          </p:nvSpPr>
          <p:spPr bwMode="auto">
            <a:xfrm>
              <a:off x="2066" y="1995"/>
              <a:ext cx="249" cy="253"/>
            </a:xfrm>
            <a:custGeom>
              <a:avLst/>
              <a:gdLst>
                <a:gd name="T0" fmla="*/ 0 w 1492"/>
                <a:gd name="T1" fmla="*/ 3 h 1010"/>
                <a:gd name="T2" fmla="*/ 0 w 1492"/>
                <a:gd name="T3" fmla="*/ 3 h 1010"/>
                <a:gd name="T4" fmla="*/ 0 w 1492"/>
                <a:gd name="T5" fmla="*/ 3 h 1010"/>
                <a:gd name="T6" fmla="*/ 0 w 1492"/>
                <a:gd name="T7" fmla="*/ 3 h 1010"/>
                <a:gd name="T8" fmla="*/ 0 w 1492"/>
                <a:gd name="T9" fmla="*/ 4 h 1010"/>
                <a:gd name="T10" fmla="*/ 0 w 1492"/>
                <a:gd name="T11" fmla="*/ 4 h 1010"/>
                <a:gd name="T12" fmla="*/ 0 w 1492"/>
                <a:gd name="T13" fmla="*/ 4 h 1010"/>
                <a:gd name="T14" fmla="*/ 1 w 1492"/>
                <a:gd name="T15" fmla="*/ 4 h 1010"/>
                <a:gd name="T16" fmla="*/ 1 w 1492"/>
                <a:gd name="T17" fmla="*/ 4 h 1010"/>
                <a:gd name="T18" fmla="*/ 1 w 1492"/>
                <a:gd name="T19" fmla="*/ 4 h 1010"/>
                <a:gd name="T20" fmla="*/ 1 w 1492"/>
                <a:gd name="T21" fmla="*/ 4 h 1010"/>
                <a:gd name="T22" fmla="*/ 1 w 1492"/>
                <a:gd name="T23" fmla="*/ 4 h 1010"/>
                <a:gd name="T24" fmla="*/ 1 w 1492"/>
                <a:gd name="T25" fmla="*/ 4 h 1010"/>
                <a:gd name="T26" fmla="*/ 1 w 1492"/>
                <a:gd name="T27" fmla="*/ 4 h 1010"/>
                <a:gd name="T28" fmla="*/ 1 w 1492"/>
                <a:gd name="T29" fmla="*/ 4 h 1010"/>
                <a:gd name="T30" fmla="*/ 1 w 1492"/>
                <a:gd name="T31" fmla="*/ 4 h 1010"/>
                <a:gd name="T32" fmla="*/ 1 w 1492"/>
                <a:gd name="T33" fmla="*/ 4 h 1010"/>
                <a:gd name="T34" fmla="*/ 1 w 1492"/>
                <a:gd name="T35" fmla="*/ 3 h 1010"/>
                <a:gd name="T36" fmla="*/ 1 w 1492"/>
                <a:gd name="T37" fmla="*/ 3 h 1010"/>
                <a:gd name="T38" fmla="*/ 1 w 1492"/>
                <a:gd name="T39" fmla="*/ 2 h 1010"/>
                <a:gd name="T40" fmla="*/ 1 w 1492"/>
                <a:gd name="T41" fmla="*/ 2 h 1010"/>
                <a:gd name="T42" fmla="*/ 1 w 1492"/>
                <a:gd name="T43" fmla="*/ 1 h 1010"/>
                <a:gd name="T44" fmla="*/ 1 w 1492"/>
                <a:gd name="T45" fmla="*/ 1 h 1010"/>
                <a:gd name="T46" fmla="*/ 1 w 1492"/>
                <a:gd name="T47" fmla="*/ 1 h 1010"/>
                <a:gd name="T48" fmla="*/ 1 w 1492"/>
                <a:gd name="T49" fmla="*/ 1 h 1010"/>
                <a:gd name="T50" fmla="*/ 1 w 1492"/>
                <a:gd name="T51" fmla="*/ 1 h 1010"/>
                <a:gd name="T52" fmla="*/ 1 w 1492"/>
                <a:gd name="T53" fmla="*/ 1 h 1010"/>
                <a:gd name="T54" fmla="*/ 1 w 1492"/>
                <a:gd name="T55" fmla="*/ 0 h 1010"/>
                <a:gd name="T56" fmla="*/ 1 w 1492"/>
                <a:gd name="T57" fmla="*/ 0 h 1010"/>
                <a:gd name="T58" fmla="*/ 1 w 1492"/>
                <a:gd name="T59" fmla="*/ 0 h 1010"/>
                <a:gd name="T60" fmla="*/ 1 w 1492"/>
                <a:gd name="T61" fmla="*/ 0 h 1010"/>
                <a:gd name="T62" fmla="*/ 1 w 1492"/>
                <a:gd name="T63" fmla="*/ 0 h 1010"/>
                <a:gd name="T64" fmla="*/ 0 w 1492"/>
                <a:gd name="T65" fmla="*/ 0 h 1010"/>
                <a:gd name="T66" fmla="*/ 0 w 1492"/>
                <a:gd name="T67" fmla="*/ 0 h 1010"/>
                <a:gd name="T68" fmla="*/ 0 w 1492"/>
                <a:gd name="T69" fmla="*/ 1 h 1010"/>
                <a:gd name="T70" fmla="*/ 0 w 1492"/>
                <a:gd name="T71" fmla="*/ 1 h 1010"/>
                <a:gd name="T72" fmla="*/ 0 w 1492"/>
                <a:gd name="T73" fmla="*/ 2 h 1010"/>
                <a:gd name="T74" fmla="*/ 0 w 1492"/>
                <a:gd name="T75" fmla="*/ 2 h 10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92"/>
                <a:gd name="T115" fmla="*/ 0 h 1010"/>
                <a:gd name="T116" fmla="*/ 1492 w 1492"/>
                <a:gd name="T117" fmla="*/ 1010 h 10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92" h="1010">
                  <a:moveTo>
                    <a:pt x="3" y="674"/>
                  </a:moveTo>
                  <a:lnTo>
                    <a:pt x="0" y="698"/>
                  </a:lnTo>
                  <a:lnTo>
                    <a:pt x="0" y="722"/>
                  </a:lnTo>
                  <a:lnTo>
                    <a:pt x="10" y="746"/>
                  </a:lnTo>
                  <a:lnTo>
                    <a:pt x="29" y="767"/>
                  </a:lnTo>
                  <a:lnTo>
                    <a:pt x="51" y="789"/>
                  </a:lnTo>
                  <a:lnTo>
                    <a:pt x="79" y="810"/>
                  </a:lnTo>
                  <a:lnTo>
                    <a:pt x="117" y="832"/>
                  </a:lnTo>
                  <a:lnTo>
                    <a:pt x="159" y="850"/>
                  </a:lnTo>
                  <a:lnTo>
                    <a:pt x="203" y="869"/>
                  </a:lnTo>
                  <a:lnTo>
                    <a:pt x="255" y="887"/>
                  </a:lnTo>
                  <a:lnTo>
                    <a:pt x="309" y="903"/>
                  </a:lnTo>
                  <a:lnTo>
                    <a:pt x="367" y="920"/>
                  </a:lnTo>
                  <a:lnTo>
                    <a:pt x="425" y="935"/>
                  </a:lnTo>
                  <a:lnTo>
                    <a:pt x="487" y="948"/>
                  </a:lnTo>
                  <a:lnTo>
                    <a:pt x="549" y="962"/>
                  </a:lnTo>
                  <a:lnTo>
                    <a:pt x="615" y="973"/>
                  </a:lnTo>
                  <a:lnTo>
                    <a:pt x="677" y="983"/>
                  </a:lnTo>
                  <a:lnTo>
                    <a:pt x="742" y="992"/>
                  </a:lnTo>
                  <a:lnTo>
                    <a:pt x="804" y="997"/>
                  </a:lnTo>
                  <a:lnTo>
                    <a:pt x="867" y="1002"/>
                  </a:lnTo>
                  <a:lnTo>
                    <a:pt x="927" y="1007"/>
                  </a:lnTo>
                  <a:lnTo>
                    <a:pt x="986" y="1010"/>
                  </a:lnTo>
                  <a:lnTo>
                    <a:pt x="1041" y="1010"/>
                  </a:lnTo>
                  <a:lnTo>
                    <a:pt x="1091" y="1007"/>
                  </a:lnTo>
                  <a:lnTo>
                    <a:pt x="1138" y="1005"/>
                  </a:lnTo>
                  <a:lnTo>
                    <a:pt x="1183" y="999"/>
                  </a:lnTo>
                  <a:lnTo>
                    <a:pt x="1219" y="994"/>
                  </a:lnTo>
                  <a:lnTo>
                    <a:pt x="1252" y="983"/>
                  </a:lnTo>
                  <a:lnTo>
                    <a:pt x="1281" y="973"/>
                  </a:lnTo>
                  <a:lnTo>
                    <a:pt x="1299" y="959"/>
                  </a:lnTo>
                  <a:lnTo>
                    <a:pt x="1313" y="944"/>
                  </a:lnTo>
                  <a:lnTo>
                    <a:pt x="1316" y="925"/>
                  </a:lnTo>
                  <a:lnTo>
                    <a:pt x="1321" y="887"/>
                  </a:lnTo>
                  <a:lnTo>
                    <a:pt x="1328" y="847"/>
                  </a:lnTo>
                  <a:lnTo>
                    <a:pt x="1335" y="808"/>
                  </a:lnTo>
                  <a:lnTo>
                    <a:pt x="1347" y="765"/>
                  </a:lnTo>
                  <a:lnTo>
                    <a:pt x="1375" y="679"/>
                  </a:lnTo>
                  <a:lnTo>
                    <a:pt x="1404" y="594"/>
                  </a:lnTo>
                  <a:lnTo>
                    <a:pt x="1437" y="508"/>
                  </a:lnTo>
                  <a:lnTo>
                    <a:pt x="1463" y="421"/>
                  </a:lnTo>
                  <a:lnTo>
                    <a:pt x="1473" y="381"/>
                  </a:lnTo>
                  <a:lnTo>
                    <a:pt x="1485" y="338"/>
                  </a:lnTo>
                  <a:lnTo>
                    <a:pt x="1489" y="298"/>
                  </a:lnTo>
                  <a:lnTo>
                    <a:pt x="1492" y="258"/>
                  </a:lnTo>
                  <a:lnTo>
                    <a:pt x="1492" y="243"/>
                  </a:lnTo>
                  <a:lnTo>
                    <a:pt x="1485" y="226"/>
                  </a:lnTo>
                  <a:lnTo>
                    <a:pt x="1470" y="210"/>
                  </a:lnTo>
                  <a:lnTo>
                    <a:pt x="1455" y="195"/>
                  </a:lnTo>
                  <a:lnTo>
                    <a:pt x="1434" y="178"/>
                  </a:lnTo>
                  <a:lnTo>
                    <a:pt x="1408" y="162"/>
                  </a:lnTo>
                  <a:lnTo>
                    <a:pt x="1378" y="149"/>
                  </a:lnTo>
                  <a:lnTo>
                    <a:pt x="1347" y="133"/>
                  </a:lnTo>
                  <a:lnTo>
                    <a:pt x="1277" y="107"/>
                  </a:lnTo>
                  <a:lnTo>
                    <a:pt x="1193" y="79"/>
                  </a:lnTo>
                  <a:lnTo>
                    <a:pt x="1107" y="59"/>
                  </a:lnTo>
                  <a:lnTo>
                    <a:pt x="1015" y="39"/>
                  </a:lnTo>
                  <a:lnTo>
                    <a:pt x="920" y="24"/>
                  </a:lnTo>
                  <a:lnTo>
                    <a:pt x="826" y="11"/>
                  </a:lnTo>
                  <a:lnTo>
                    <a:pt x="739" y="2"/>
                  </a:lnTo>
                  <a:lnTo>
                    <a:pt x="654" y="0"/>
                  </a:lnTo>
                  <a:lnTo>
                    <a:pt x="618" y="2"/>
                  </a:lnTo>
                  <a:lnTo>
                    <a:pt x="582" y="5"/>
                  </a:lnTo>
                  <a:lnTo>
                    <a:pt x="549" y="8"/>
                  </a:lnTo>
                  <a:lnTo>
                    <a:pt x="520" y="13"/>
                  </a:lnTo>
                  <a:lnTo>
                    <a:pt x="495" y="21"/>
                  </a:lnTo>
                  <a:lnTo>
                    <a:pt x="473" y="29"/>
                  </a:lnTo>
                  <a:lnTo>
                    <a:pt x="454" y="39"/>
                  </a:lnTo>
                  <a:lnTo>
                    <a:pt x="440" y="50"/>
                  </a:lnTo>
                  <a:lnTo>
                    <a:pt x="382" y="120"/>
                  </a:lnTo>
                  <a:lnTo>
                    <a:pt x="321" y="189"/>
                  </a:lnTo>
                  <a:lnTo>
                    <a:pt x="261" y="261"/>
                  </a:lnTo>
                  <a:lnTo>
                    <a:pt x="207" y="338"/>
                  </a:lnTo>
                  <a:lnTo>
                    <a:pt x="153" y="416"/>
                  </a:lnTo>
                  <a:lnTo>
                    <a:pt x="98" y="498"/>
                  </a:lnTo>
                  <a:lnTo>
                    <a:pt x="51" y="583"/>
                  </a:lnTo>
                  <a:lnTo>
                    <a:pt x="3" y="674"/>
                  </a:lnTo>
                  <a:close/>
                </a:path>
              </a:pathLst>
            </a:custGeom>
            <a:solidFill>
              <a:srgbClr val="EC91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46" name="Freeform 129"/>
            <p:cNvSpPr>
              <a:spLocks/>
            </p:cNvSpPr>
            <p:nvPr/>
          </p:nvSpPr>
          <p:spPr bwMode="auto">
            <a:xfrm>
              <a:off x="2065" y="2163"/>
              <a:ext cx="222" cy="85"/>
            </a:xfrm>
            <a:custGeom>
              <a:avLst/>
              <a:gdLst>
                <a:gd name="T0" fmla="*/ 1 w 1328"/>
                <a:gd name="T1" fmla="*/ 1 h 338"/>
                <a:gd name="T2" fmla="*/ 1 w 1328"/>
                <a:gd name="T3" fmla="*/ 1 h 338"/>
                <a:gd name="T4" fmla="*/ 1 w 1328"/>
                <a:gd name="T5" fmla="*/ 1 h 338"/>
                <a:gd name="T6" fmla="*/ 1 w 1328"/>
                <a:gd name="T7" fmla="*/ 1 h 338"/>
                <a:gd name="T8" fmla="*/ 1 w 1328"/>
                <a:gd name="T9" fmla="*/ 1 h 338"/>
                <a:gd name="T10" fmla="*/ 1 w 1328"/>
                <a:gd name="T11" fmla="*/ 1 h 338"/>
                <a:gd name="T12" fmla="*/ 1 w 1328"/>
                <a:gd name="T13" fmla="*/ 1 h 338"/>
                <a:gd name="T14" fmla="*/ 1 w 1328"/>
                <a:gd name="T15" fmla="*/ 1 h 338"/>
                <a:gd name="T16" fmla="*/ 1 w 1328"/>
                <a:gd name="T17" fmla="*/ 1 h 338"/>
                <a:gd name="T18" fmla="*/ 1 w 1328"/>
                <a:gd name="T19" fmla="*/ 1 h 338"/>
                <a:gd name="T20" fmla="*/ 0 w 1328"/>
                <a:gd name="T21" fmla="*/ 1 h 338"/>
                <a:gd name="T22" fmla="*/ 0 w 1328"/>
                <a:gd name="T23" fmla="*/ 1 h 338"/>
                <a:gd name="T24" fmla="*/ 0 w 1328"/>
                <a:gd name="T25" fmla="*/ 1 h 338"/>
                <a:gd name="T26" fmla="*/ 0 w 1328"/>
                <a:gd name="T27" fmla="*/ 1 h 338"/>
                <a:gd name="T28" fmla="*/ 0 w 1328"/>
                <a:gd name="T29" fmla="*/ 1 h 338"/>
                <a:gd name="T30" fmla="*/ 0 w 1328"/>
                <a:gd name="T31" fmla="*/ 0 h 338"/>
                <a:gd name="T32" fmla="*/ 0 w 1328"/>
                <a:gd name="T33" fmla="*/ 0 h 338"/>
                <a:gd name="T34" fmla="*/ 0 w 1328"/>
                <a:gd name="T35" fmla="*/ 0 h 338"/>
                <a:gd name="T36" fmla="*/ 0 w 1328"/>
                <a:gd name="T37" fmla="*/ 0 h 338"/>
                <a:gd name="T38" fmla="*/ 0 w 1328"/>
                <a:gd name="T39" fmla="*/ 0 h 338"/>
                <a:gd name="T40" fmla="*/ 0 w 1328"/>
                <a:gd name="T41" fmla="*/ 0 h 338"/>
                <a:gd name="T42" fmla="*/ 0 w 1328"/>
                <a:gd name="T43" fmla="*/ 1 h 338"/>
                <a:gd name="T44" fmla="*/ 0 w 1328"/>
                <a:gd name="T45" fmla="*/ 1 h 338"/>
                <a:gd name="T46" fmla="*/ 0 w 1328"/>
                <a:gd name="T47" fmla="*/ 1 h 338"/>
                <a:gd name="T48" fmla="*/ 0 w 1328"/>
                <a:gd name="T49" fmla="*/ 1 h 338"/>
                <a:gd name="T50" fmla="*/ 0 w 1328"/>
                <a:gd name="T51" fmla="*/ 1 h 338"/>
                <a:gd name="T52" fmla="*/ 0 w 1328"/>
                <a:gd name="T53" fmla="*/ 1 h 338"/>
                <a:gd name="T54" fmla="*/ 1 w 1328"/>
                <a:gd name="T55" fmla="*/ 1 h 338"/>
                <a:gd name="T56" fmla="*/ 1 w 1328"/>
                <a:gd name="T57" fmla="*/ 1 h 338"/>
                <a:gd name="T58" fmla="*/ 1 w 1328"/>
                <a:gd name="T59" fmla="*/ 1 h 338"/>
                <a:gd name="T60" fmla="*/ 1 w 1328"/>
                <a:gd name="T61" fmla="*/ 1 h 338"/>
                <a:gd name="T62" fmla="*/ 1 w 1328"/>
                <a:gd name="T63" fmla="*/ 1 h 338"/>
                <a:gd name="T64" fmla="*/ 1 w 1328"/>
                <a:gd name="T65" fmla="*/ 1 h 338"/>
                <a:gd name="T66" fmla="*/ 1 w 1328"/>
                <a:gd name="T67" fmla="*/ 1 h 338"/>
                <a:gd name="T68" fmla="*/ 1 w 1328"/>
                <a:gd name="T69" fmla="*/ 1 h 338"/>
                <a:gd name="T70" fmla="*/ 1 w 1328"/>
                <a:gd name="T71" fmla="*/ 1 h 338"/>
                <a:gd name="T72" fmla="*/ 1 w 1328"/>
                <a:gd name="T73" fmla="*/ 1 h 33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328"/>
                <a:gd name="T112" fmla="*/ 0 h 338"/>
                <a:gd name="T113" fmla="*/ 1328 w 1328"/>
                <a:gd name="T114" fmla="*/ 338 h 33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328" h="338">
                  <a:moveTo>
                    <a:pt x="1320" y="251"/>
                  </a:moveTo>
                  <a:lnTo>
                    <a:pt x="1318" y="259"/>
                  </a:lnTo>
                  <a:lnTo>
                    <a:pt x="1313" y="266"/>
                  </a:lnTo>
                  <a:lnTo>
                    <a:pt x="1309" y="274"/>
                  </a:lnTo>
                  <a:lnTo>
                    <a:pt x="1302" y="283"/>
                  </a:lnTo>
                  <a:lnTo>
                    <a:pt x="1284" y="294"/>
                  </a:lnTo>
                  <a:lnTo>
                    <a:pt x="1259" y="307"/>
                  </a:lnTo>
                  <a:lnTo>
                    <a:pt x="1226" y="314"/>
                  </a:lnTo>
                  <a:lnTo>
                    <a:pt x="1190" y="323"/>
                  </a:lnTo>
                  <a:lnTo>
                    <a:pt x="1145" y="328"/>
                  </a:lnTo>
                  <a:lnTo>
                    <a:pt x="1098" y="331"/>
                  </a:lnTo>
                  <a:lnTo>
                    <a:pt x="1048" y="331"/>
                  </a:lnTo>
                  <a:lnTo>
                    <a:pt x="993" y="331"/>
                  </a:lnTo>
                  <a:lnTo>
                    <a:pt x="934" y="328"/>
                  </a:lnTo>
                  <a:lnTo>
                    <a:pt x="874" y="325"/>
                  </a:lnTo>
                  <a:lnTo>
                    <a:pt x="811" y="320"/>
                  </a:lnTo>
                  <a:lnTo>
                    <a:pt x="749" y="312"/>
                  </a:lnTo>
                  <a:lnTo>
                    <a:pt x="684" y="305"/>
                  </a:lnTo>
                  <a:lnTo>
                    <a:pt x="622" y="294"/>
                  </a:lnTo>
                  <a:lnTo>
                    <a:pt x="556" y="283"/>
                  </a:lnTo>
                  <a:lnTo>
                    <a:pt x="494" y="270"/>
                  </a:lnTo>
                  <a:lnTo>
                    <a:pt x="432" y="256"/>
                  </a:lnTo>
                  <a:lnTo>
                    <a:pt x="374" y="242"/>
                  </a:lnTo>
                  <a:lnTo>
                    <a:pt x="316" y="226"/>
                  </a:lnTo>
                  <a:lnTo>
                    <a:pt x="266" y="208"/>
                  </a:lnTo>
                  <a:lnTo>
                    <a:pt x="214" y="192"/>
                  </a:lnTo>
                  <a:lnTo>
                    <a:pt x="166" y="173"/>
                  </a:lnTo>
                  <a:lnTo>
                    <a:pt x="126" y="152"/>
                  </a:lnTo>
                  <a:lnTo>
                    <a:pt x="90" y="134"/>
                  </a:lnTo>
                  <a:lnTo>
                    <a:pt x="62" y="112"/>
                  </a:lnTo>
                  <a:lnTo>
                    <a:pt x="39" y="91"/>
                  </a:lnTo>
                  <a:lnTo>
                    <a:pt x="22" y="69"/>
                  </a:lnTo>
                  <a:lnTo>
                    <a:pt x="10" y="48"/>
                  </a:lnTo>
                  <a:lnTo>
                    <a:pt x="10" y="38"/>
                  </a:lnTo>
                  <a:lnTo>
                    <a:pt x="10" y="24"/>
                  </a:lnTo>
                  <a:lnTo>
                    <a:pt x="14" y="14"/>
                  </a:lnTo>
                  <a:lnTo>
                    <a:pt x="17" y="3"/>
                  </a:lnTo>
                  <a:lnTo>
                    <a:pt x="7" y="0"/>
                  </a:lnTo>
                  <a:lnTo>
                    <a:pt x="3" y="14"/>
                  </a:lnTo>
                  <a:lnTo>
                    <a:pt x="0" y="24"/>
                  </a:lnTo>
                  <a:lnTo>
                    <a:pt x="0" y="38"/>
                  </a:lnTo>
                  <a:lnTo>
                    <a:pt x="3" y="51"/>
                  </a:lnTo>
                  <a:lnTo>
                    <a:pt x="14" y="72"/>
                  </a:lnTo>
                  <a:lnTo>
                    <a:pt x="32" y="97"/>
                  </a:lnTo>
                  <a:lnTo>
                    <a:pt x="53" y="117"/>
                  </a:lnTo>
                  <a:lnTo>
                    <a:pt x="86" y="139"/>
                  </a:lnTo>
                  <a:lnTo>
                    <a:pt x="124" y="160"/>
                  </a:lnTo>
                  <a:lnTo>
                    <a:pt x="164" y="182"/>
                  </a:lnTo>
                  <a:lnTo>
                    <a:pt x="210" y="200"/>
                  </a:lnTo>
                  <a:lnTo>
                    <a:pt x="262" y="216"/>
                  </a:lnTo>
                  <a:lnTo>
                    <a:pt x="316" y="235"/>
                  </a:lnTo>
                  <a:lnTo>
                    <a:pt x="370" y="251"/>
                  </a:lnTo>
                  <a:lnTo>
                    <a:pt x="432" y="264"/>
                  </a:lnTo>
                  <a:lnTo>
                    <a:pt x="490" y="280"/>
                  </a:lnTo>
                  <a:lnTo>
                    <a:pt x="556" y="290"/>
                  </a:lnTo>
                  <a:lnTo>
                    <a:pt x="618" y="305"/>
                  </a:lnTo>
                  <a:lnTo>
                    <a:pt x="684" y="312"/>
                  </a:lnTo>
                  <a:lnTo>
                    <a:pt x="749" y="320"/>
                  </a:lnTo>
                  <a:lnTo>
                    <a:pt x="811" y="328"/>
                  </a:lnTo>
                  <a:lnTo>
                    <a:pt x="874" y="333"/>
                  </a:lnTo>
                  <a:lnTo>
                    <a:pt x="934" y="336"/>
                  </a:lnTo>
                  <a:lnTo>
                    <a:pt x="993" y="338"/>
                  </a:lnTo>
                  <a:lnTo>
                    <a:pt x="1048" y="338"/>
                  </a:lnTo>
                  <a:lnTo>
                    <a:pt x="1098" y="338"/>
                  </a:lnTo>
                  <a:lnTo>
                    <a:pt x="1145" y="336"/>
                  </a:lnTo>
                  <a:lnTo>
                    <a:pt x="1190" y="331"/>
                  </a:lnTo>
                  <a:lnTo>
                    <a:pt x="1230" y="323"/>
                  </a:lnTo>
                  <a:lnTo>
                    <a:pt x="1262" y="314"/>
                  </a:lnTo>
                  <a:lnTo>
                    <a:pt x="1288" y="301"/>
                  </a:lnTo>
                  <a:lnTo>
                    <a:pt x="1309" y="288"/>
                  </a:lnTo>
                  <a:lnTo>
                    <a:pt x="1318" y="280"/>
                  </a:lnTo>
                  <a:lnTo>
                    <a:pt x="1323" y="272"/>
                  </a:lnTo>
                  <a:lnTo>
                    <a:pt x="1328" y="261"/>
                  </a:lnTo>
                  <a:lnTo>
                    <a:pt x="1328" y="251"/>
                  </a:lnTo>
                  <a:lnTo>
                    <a:pt x="1320" y="25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47" name="Freeform 130"/>
            <p:cNvSpPr>
              <a:spLocks/>
            </p:cNvSpPr>
            <p:nvPr/>
          </p:nvSpPr>
          <p:spPr bwMode="auto">
            <a:xfrm>
              <a:off x="2286" y="2059"/>
              <a:ext cx="30" cy="167"/>
            </a:xfrm>
            <a:custGeom>
              <a:avLst/>
              <a:gdLst>
                <a:gd name="T0" fmla="*/ 0 w 185"/>
                <a:gd name="T1" fmla="*/ 0 h 667"/>
                <a:gd name="T2" fmla="*/ 0 w 185"/>
                <a:gd name="T3" fmla="*/ 0 h 667"/>
                <a:gd name="T4" fmla="*/ 0 w 185"/>
                <a:gd name="T5" fmla="*/ 0 h 667"/>
                <a:gd name="T6" fmla="*/ 0 w 185"/>
                <a:gd name="T7" fmla="*/ 1 h 667"/>
                <a:gd name="T8" fmla="*/ 0 w 185"/>
                <a:gd name="T9" fmla="*/ 1 h 667"/>
                <a:gd name="T10" fmla="*/ 0 w 185"/>
                <a:gd name="T11" fmla="*/ 1 h 667"/>
                <a:gd name="T12" fmla="*/ 0 w 185"/>
                <a:gd name="T13" fmla="*/ 1 h 667"/>
                <a:gd name="T14" fmla="*/ 0 w 185"/>
                <a:gd name="T15" fmla="*/ 2 h 667"/>
                <a:gd name="T16" fmla="*/ 0 w 185"/>
                <a:gd name="T17" fmla="*/ 2 h 667"/>
                <a:gd name="T18" fmla="*/ 0 w 185"/>
                <a:gd name="T19" fmla="*/ 2 h 667"/>
                <a:gd name="T20" fmla="*/ 0 w 185"/>
                <a:gd name="T21" fmla="*/ 2 h 667"/>
                <a:gd name="T22" fmla="*/ 0 w 185"/>
                <a:gd name="T23" fmla="*/ 3 h 667"/>
                <a:gd name="T24" fmla="*/ 0 w 185"/>
                <a:gd name="T25" fmla="*/ 3 h 667"/>
                <a:gd name="T26" fmla="*/ 0 w 185"/>
                <a:gd name="T27" fmla="*/ 3 h 667"/>
                <a:gd name="T28" fmla="*/ 0 w 185"/>
                <a:gd name="T29" fmla="*/ 3 h 667"/>
                <a:gd name="T30" fmla="*/ 0 w 185"/>
                <a:gd name="T31" fmla="*/ 2 h 667"/>
                <a:gd name="T32" fmla="*/ 0 w 185"/>
                <a:gd name="T33" fmla="*/ 2 h 667"/>
                <a:gd name="T34" fmla="*/ 0 w 185"/>
                <a:gd name="T35" fmla="*/ 2 h 667"/>
                <a:gd name="T36" fmla="*/ 0 w 185"/>
                <a:gd name="T37" fmla="*/ 2 h 667"/>
                <a:gd name="T38" fmla="*/ 0 w 185"/>
                <a:gd name="T39" fmla="*/ 1 h 667"/>
                <a:gd name="T40" fmla="*/ 0 w 185"/>
                <a:gd name="T41" fmla="*/ 1 h 667"/>
                <a:gd name="T42" fmla="*/ 0 w 185"/>
                <a:gd name="T43" fmla="*/ 1 h 667"/>
                <a:gd name="T44" fmla="*/ 0 w 185"/>
                <a:gd name="T45" fmla="*/ 1 h 667"/>
                <a:gd name="T46" fmla="*/ 0 w 185"/>
                <a:gd name="T47" fmla="*/ 0 h 667"/>
                <a:gd name="T48" fmla="*/ 0 w 185"/>
                <a:gd name="T49" fmla="*/ 0 h 667"/>
                <a:gd name="T50" fmla="*/ 0 w 185"/>
                <a:gd name="T51" fmla="*/ 0 h 667"/>
                <a:gd name="T52" fmla="*/ 0 w 185"/>
                <a:gd name="T53" fmla="*/ 0 h 66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85"/>
                <a:gd name="T82" fmla="*/ 0 h 667"/>
                <a:gd name="T83" fmla="*/ 185 w 185"/>
                <a:gd name="T84" fmla="*/ 667 h 667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85" h="667">
                  <a:moveTo>
                    <a:pt x="175" y="0"/>
                  </a:moveTo>
                  <a:lnTo>
                    <a:pt x="171" y="40"/>
                  </a:lnTo>
                  <a:lnTo>
                    <a:pt x="163" y="80"/>
                  </a:lnTo>
                  <a:lnTo>
                    <a:pt x="156" y="120"/>
                  </a:lnTo>
                  <a:lnTo>
                    <a:pt x="145" y="163"/>
                  </a:lnTo>
                  <a:lnTo>
                    <a:pt x="120" y="248"/>
                  </a:lnTo>
                  <a:lnTo>
                    <a:pt x="88" y="336"/>
                  </a:lnTo>
                  <a:lnTo>
                    <a:pt x="59" y="421"/>
                  </a:lnTo>
                  <a:lnTo>
                    <a:pt x="28" y="507"/>
                  </a:lnTo>
                  <a:lnTo>
                    <a:pt x="19" y="546"/>
                  </a:lnTo>
                  <a:lnTo>
                    <a:pt x="8" y="589"/>
                  </a:lnTo>
                  <a:lnTo>
                    <a:pt x="4" y="629"/>
                  </a:lnTo>
                  <a:lnTo>
                    <a:pt x="0" y="667"/>
                  </a:lnTo>
                  <a:lnTo>
                    <a:pt x="8" y="667"/>
                  </a:lnTo>
                  <a:lnTo>
                    <a:pt x="12" y="629"/>
                  </a:lnTo>
                  <a:lnTo>
                    <a:pt x="19" y="589"/>
                  </a:lnTo>
                  <a:lnTo>
                    <a:pt x="28" y="550"/>
                  </a:lnTo>
                  <a:lnTo>
                    <a:pt x="41" y="509"/>
                  </a:lnTo>
                  <a:lnTo>
                    <a:pt x="66" y="424"/>
                  </a:lnTo>
                  <a:lnTo>
                    <a:pt x="98" y="338"/>
                  </a:lnTo>
                  <a:lnTo>
                    <a:pt x="127" y="250"/>
                  </a:lnTo>
                  <a:lnTo>
                    <a:pt x="156" y="165"/>
                  </a:lnTo>
                  <a:lnTo>
                    <a:pt x="166" y="123"/>
                  </a:lnTo>
                  <a:lnTo>
                    <a:pt x="175" y="80"/>
                  </a:lnTo>
                  <a:lnTo>
                    <a:pt x="182" y="40"/>
                  </a:lnTo>
                  <a:lnTo>
                    <a:pt x="185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48" name="Freeform 131"/>
            <p:cNvSpPr>
              <a:spLocks/>
            </p:cNvSpPr>
            <p:nvPr/>
          </p:nvSpPr>
          <p:spPr bwMode="auto">
            <a:xfrm>
              <a:off x="2139" y="1994"/>
              <a:ext cx="177" cy="65"/>
            </a:xfrm>
            <a:custGeom>
              <a:avLst/>
              <a:gdLst>
                <a:gd name="T0" fmla="*/ 0 w 1062"/>
                <a:gd name="T1" fmla="*/ 0 h 261"/>
                <a:gd name="T2" fmla="*/ 0 w 1062"/>
                <a:gd name="T3" fmla="*/ 0 h 261"/>
                <a:gd name="T4" fmla="*/ 0 w 1062"/>
                <a:gd name="T5" fmla="*/ 0 h 261"/>
                <a:gd name="T6" fmla="*/ 0 w 1062"/>
                <a:gd name="T7" fmla="*/ 0 h 261"/>
                <a:gd name="T8" fmla="*/ 0 w 1062"/>
                <a:gd name="T9" fmla="*/ 0 h 261"/>
                <a:gd name="T10" fmla="*/ 0 w 1062"/>
                <a:gd name="T11" fmla="*/ 0 h 261"/>
                <a:gd name="T12" fmla="*/ 0 w 1062"/>
                <a:gd name="T13" fmla="*/ 0 h 261"/>
                <a:gd name="T14" fmla="*/ 0 w 1062"/>
                <a:gd name="T15" fmla="*/ 0 h 261"/>
                <a:gd name="T16" fmla="*/ 0 w 1062"/>
                <a:gd name="T17" fmla="*/ 0 h 261"/>
                <a:gd name="T18" fmla="*/ 0 w 1062"/>
                <a:gd name="T19" fmla="*/ 0 h 261"/>
                <a:gd name="T20" fmla="*/ 0 w 1062"/>
                <a:gd name="T21" fmla="*/ 0 h 261"/>
                <a:gd name="T22" fmla="*/ 0 w 1062"/>
                <a:gd name="T23" fmla="*/ 0 h 261"/>
                <a:gd name="T24" fmla="*/ 0 w 1062"/>
                <a:gd name="T25" fmla="*/ 0 h 261"/>
                <a:gd name="T26" fmla="*/ 0 w 1062"/>
                <a:gd name="T27" fmla="*/ 0 h 261"/>
                <a:gd name="T28" fmla="*/ 0 w 1062"/>
                <a:gd name="T29" fmla="*/ 0 h 261"/>
                <a:gd name="T30" fmla="*/ 1 w 1062"/>
                <a:gd name="T31" fmla="*/ 0 h 261"/>
                <a:gd name="T32" fmla="*/ 1 w 1062"/>
                <a:gd name="T33" fmla="*/ 0 h 261"/>
                <a:gd name="T34" fmla="*/ 1 w 1062"/>
                <a:gd name="T35" fmla="*/ 0 h 261"/>
                <a:gd name="T36" fmla="*/ 1 w 1062"/>
                <a:gd name="T37" fmla="*/ 1 h 261"/>
                <a:gd name="T38" fmla="*/ 1 w 1062"/>
                <a:gd name="T39" fmla="*/ 1 h 261"/>
                <a:gd name="T40" fmla="*/ 1 w 1062"/>
                <a:gd name="T41" fmla="*/ 1 h 261"/>
                <a:gd name="T42" fmla="*/ 1 w 1062"/>
                <a:gd name="T43" fmla="*/ 1 h 261"/>
                <a:gd name="T44" fmla="*/ 1 w 1062"/>
                <a:gd name="T45" fmla="*/ 1 h 261"/>
                <a:gd name="T46" fmla="*/ 1 w 1062"/>
                <a:gd name="T47" fmla="*/ 1 h 261"/>
                <a:gd name="T48" fmla="*/ 1 w 1062"/>
                <a:gd name="T49" fmla="*/ 1 h 261"/>
                <a:gd name="T50" fmla="*/ 1 w 1062"/>
                <a:gd name="T51" fmla="*/ 1 h 261"/>
                <a:gd name="T52" fmla="*/ 1 w 1062"/>
                <a:gd name="T53" fmla="*/ 1 h 261"/>
                <a:gd name="T54" fmla="*/ 1 w 1062"/>
                <a:gd name="T55" fmla="*/ 1 h 261"/>
                <a:gd name="T56" fmla="*/ 1 w 1062"/>
                <a:gd name="T57" fmla="*/ 1 h 261"/>
                <a:gd name="T58" fmla="*/ 1 w 1062"/>
                <a:gd name="T59" fmla="*/ 1 h 261"/>
                <a:gd name="T60" fmla="*/ 1 w 1062"/>
                <a:gd name="T61" fmla="*/ 1 h 261"/>
                <a:gd name="T62" fmla="*/ 1 w 1062"/>
                <a:gd name="T63" fmla="*/ 0 h 261"/>
                <a:gd name="T64" fmla="*/ 1 w 1062"/>
                <a:gd name="T65" fmla="*/ 0 h 261"/>
                <a:gd name="T66" fmla="*/ 1 w 1062"/>
                <a:gd name="T67" fmla="*/ 0 h 261"/>
                <a:gd name="T68" fmla="*/ 1 w 1062"/>
                <a:gd name="T69" fmla="*/ 0 h 261"/>
                <a:gd name="T70" fmla="*/ 0 w 1062"/>
                <a:gd name="T71" fmla="*/ 0 h 261"/>
                <a:gd name="T72" fmla="*/ 0 w 1062"/>
                <a:gd name="T73" fmla="*/ 0 h 261"/>
                <a:gd name="T74" fmla="*/ 0 w 1062"/>
                <a:gd name="T75" fmla="*/ 0 h 261"/>
                <a:gd name="T76" fmla="*/ 0 w 1062"/>
                <a:gd name="T77" fmla="*/ 0 h 261"/>
                <a:gd name="T78" fmla="*/ 0 w 1062"/>
                <a:gd name="T79" fmla="*/ 0 h 261"/>
                <a:gd name="T80" fmla="*/ 0 w 1062"/>
                <a:gd name="T81" fmla="*/ 0 h 261"/>
                <a:gd name="T82" fmla="*/ 0 w 1062"/>
                <a:gd name="T83" fmla="*/ 0 h 261"/>
                <a:gd name="T84" fmla="*/ 0 w 1062"/>
                <a:gd name="T85" fmla="*/ 0 h 261"/>
                <a:gd name="T86" fmla="*/ 0 w 1062"/>
                <a:gd name="T87" fmla="*/ 0 h 261"/>
                <a:gd name="T88" fmla="*/ 0 w 1062"/>
                <a:gd name="T89" fmla="*/ 0 h 261"/>
                <a:gd name="T90" fmla="*/ 0 w 1062"/>
                <a:gd name="T91" fmla="*/ 0 h 261"/>
                <a:gd name="T92" fmla="*/ 0 w 1062"/>
                <a:gd name="T93" fmla="*/ 0 h 261"/>
                <a:gd name="T94" fmla="*/ 0 w 1062"/>
                <a:gd name="T95" fmla="*/ 0 h 261"/>
                <a:gd name="T96" fmla="*/ 0 w 1062"/>
                <a:gd name="T97" fmla="*/ 0 h 261"/>
                <a:gd name="T98" fmla="*/ 0 w 1062"/>
                <a:gd name="T99" fmla="*/ 0 h 261"/>
                <a:gd name="T100" fmla="*/ 0 w 1062"/>
                <a:gd name="T101" fmla="*/ 0 h 26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062"/>
                <a:gd name="T154" fmla="*/ 0 h 261"/>
                <a:gd name="T155" fmla="*/ 1062 w 1062"/>
                <a:gd name="T156" fmla="*/ 261 h 26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062" h="261">
                  <a:moveTo>
                    <a:pt x="7" y="56"/>
                  </a:moveTo>
                  <a:lnTo>
                    <a:pt x="22" y="45"/>
                  </a:lnTo>
                  <a:lnTo>
                    <a:pt x="36" y="34"/>
                  </a:lnTo>
                  <a:lnTo>
                    <a:pt x="58" y="27"/>
                  </a:lnTo>
                  <a:lnTo>
                    <a:pt x="83" y="21"/>
                  </a:lnTo>
                  <a:lnTo>
                    <a:pt x="112" y="16"/>
                  </a:lnTo>
                  <a:lnTo>
                    <a:pt x="145" y="11"/>
                  </a:lnTo>
                  <a:lnTo>
                    <a:pt x="181" y="8"/>
                  </a:lnTo>
                  <a:lnTo>
                    <a:pt x="217" y="8"/>
                  </a:lnTo>
                  <a:lnTo>
                    <a:pt x="302" y="11"/>
                  </a:lnTo>
                  <a:lnTo>
                    <a:pt x="389" y="19"/>
                  </a:lnTo>
                  <a:lnTo>
                    <a:pt x="483" y="29"/>
                  </a:lnTo>
                  <a:lnTo>
                    <a:pt x="574" y="45"/>
                  </a:lnTo>
                  <a:lnTo>
                    <a:pt x="670" y="64"/>
                  </a:lnTo>
                  <a:lnTo>
                    <a:pt x="756" y="88"/>
                  </a:lnTo>
                  <a:lnTo>
                    <a:pt x="836" y="112"/>
                  </a:lnTo>
                  <a:lnTo>
                    <a:pt x="910" y="141"/>
                  </a:lnTo>
                  <a:lnTo>
                    <a:pt x="941" y="154"/>
                  </a:lnTo>
                  <a:lnTo>
                    <a:pt x="967" y="171"/>
                  </a:lnTo>
                  <a:lnTo>
                    <a:pt x="993" y="184"/>
                  </a:lnTo>
                  <a:lnTo>
                    <a:pt x="1015" y="200"/>
                  </a:lnTo>
                  <a:lnTo>
                    <a:pt x="1029" y="216"/>
                  </a:lnTo>
                  <a:lnTo>
                    <a:pt x="1040" y="232"/>
                  </a:lnTo>
                  <a:lnTo>
                    <a:pt x="1048" y="246"/>
                  </a:lnTo>
                  <a:lnTo>
                    <a:pt x="1052" y="261"/>
                  </a:lnTo>
                  <a:lnTo>
                    <a:pt x="1062" y="261"/>
                  </a:lnTo>
                  <a:lnTo>
                    <a:pt x="1059" y="246"/>
                  </a:lnTo>
                  <a:lnTo>
                    <a:pt x="1052" y="226"/>
                  </a:lnTo>
                  <a:lnTo>
                    <a:pt x="1036" y="211"/>
                  </a:lnTo>
                  <a:lnTo>
                    <a:pt x="1022" y="194"/>
                  </a:lnTo>
                  <a:lnTo>
                    <a:pt x="1000" y="178"/>
                  </a:lnTo>
                  <a:lnTo>
                    <a:pt x="975" y="163"/>
                  </a:lnTo>
                  <a:lnTo>
                    <a:pt x="946" y="147"/>
                  </a:lnTo>
                  <a:lnTo>
                    <a:pt x="913" y="134"/>
                  </a:lnTo>
                  <a:lnTo>
                    <a:pt x="840" y="104"/>
                  </a:lnTo>
                  <a:lnTo>
                    <a:pt x="760" y="80"/>
                  </a:lnTo>
                  <a:lnTo>
                    <a:pt x="670" y="56"/>
                  </a:lnTo>
                  <a:lnTo>
                    <a:pt x="578" y="37"/>
                  </a:lnTo>
                  <a:lnTo>
                    <a:pt x="483" y="21"/>
                  </a:lnTo>
                  <a:lnTo>
                    <a:pt x="392" y="8"/>
                  </a:lnTo>
                  <a:lnTo>
                    <a:pt x="302" y="3"/>
                  </a:lnTo>
                  <a:lnTo>
                    <a:pt x="217" y="0"/>
                  </a:lnTo>
                  <a:lnTo>
                    <a:pt x="181" y="0"/>
                  </a:lnTo>
                  <a:lnTo>
                    <a:pt x="145" y="3"/>
                  </a:lnTo>
                  <a:lnTo>
                    <a:pt x="112" y="5"/>
                  </a:lnTo>
                  <a:lnTo>
                    <a:pt x="83" y="11"/>
                  </a:lnTo>
                  <a:lnTo>
                    <a:pt x="53" y="19"/>
                  </a:lnTo>
                  <a:lnTo>
                    <a:pt x="32" y="27"/>
                  </a:lnTo>
                  <a:lnTo>
                    <a:pt x="14" y="37"/>
                  </a:lnTo>
                  <a:lnTo>
                    <a:pt x="0" y="51"/>
                  </a:lnTo>
                  <a:lnTo>
                    <a:pt x="7" y="5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49" name="Freeform 132"/>
            <p:cNvSpPr>
              <a:spLocks/>
            </p:cNvSpPr>
            <p:nvPr/>
          </p:nvSpPr>
          <p:spPr bwMode="auto">
            <a:xfrm>
              <a:off x="2066" y="2007"/>
              <a:ext cx="74" cy="157"/>
            </a:xfrm>
            <a:custGeom>
              <a:avLst/>
              <a:gdLst>
                <a:gd name="T0" fmla="*/ 0 w 444"/>
                <a:gd name="T1" fmla="*/ 2 h 629"/>
                <a:gd name="T2" fmla="*/ 0 w 444"/>
                <a:gd name="T3" fmla="*/ 2 h 629"/>
                <a:gd name="T4" fmla="*/ 0 w 444"/>
                <a:gd name="T5" fmla="*/ 2 h 629"/>
                <a:gd name="T6" fmla="*/ 0 w 444"/>
                <a:gd name="T7" fmla="*/ 1 h 629"/>
                <a:gd name="T8" fmla="*/ 0 w 444"/>
                <a:gd name="T9" fmla="*/ 1 h 629"/>
                <a:gd name="T10" fmla="*/ 0 w 444"/>
                <a:gd name="T11" fmla="*/ 1 h 629"/>
                <a:gd name="T12" fmla="*/ 0 w 444"/>
                <a:gd name="T13" fmla="*/ 0 h 629"/>
                <a:gd name="T14" fmla="*/ 0 w 444"/>
                <a:gd name="T15" fmla="*/ 0 h 629"/>
                <a:gd name="T16" fmla="*/ 0 w 444"/>
                <a:gd name="T17" fmla="*/ 0 h 629"/>
                <a:gd name="T18" fmla="*/ 0 w 444"/>
                <a:gd name="T19" fmla="*/ 0 h 629"/>
                <a:gd name="T20" fmla="*/ 0 w 444"/>
                <a:gd name="T21" fmla="*/ 0 h 629"/>
                <a:gd name="T22" fmla="*/ 0 w 444"/>
                <a:gd name="T23" fmla="*/ 0 h 629"/>
                <a:gd name="T24" fmla="*/ 0 w 444"/>
                <a:gd name="T25" fmla="*/ 1 h 629"/>
                <a:gd name="T26" fmla="*/ 0 w 444"/>
                <a:gd name="T27" fmla="*/ 1 h 629"/>
                <a:gd name="T28" fmla="*/ 0 w 444"/>
                <a:gd name="T29" fmla="*/ 1 h 629"/>
                <a:gd name="T30" fmla="*/ 0 w 444"/>
                <a:gd name="T31" fmla="*/ 2 h 629"/>
                <a:gd name="T32" fmla="*/ 0 w 444"/>
                <a:gd name="T33" fmla="*/ 2 h 629"/>
                <a:gd name="T34" fmla="*/ 0 w 444"/>
                <a:gd name="T35" fmla="*/ 2 h 629"/>
                <a:gd name="T36" fmla="*/ 0 w 444"/>
                <a:gd name="T37" fmla="*/ 2 h 6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44"/>
                <a:gd name="T58" fmla="*/ 0 h 629"/>
                <a:gd name="T59" fmla="*/ 444 w 444"/>
                <a:gd name="T60" fmla="*/ 629 h 6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44" h="629">
                  <a:moveTo>
                    <a:pt x="10" y="629"/>
                  </a:moveTo>
                  <a:lnTo>
                    <a:pt x="55" y="539"/>
                  </a:lnTo>
                  <a:lnTo>
                    <a:pt x="105" y="453"/>
                  </a:lnTo>
                  <a:lnTo>
                    <a:pt x="157" y="370"/>
                  </a:lnTo>
                  <a:lnTo>
                    <a:pt x="210" y="293"/>
                  </a:lnTo>
                  <a:lnTo>
                    <a:pt x="269" y="215"/>
                  </a:lnTo>
                  <a:lnTo>
                    <a:pt x="326" y="143"/>
                  </a:lnTo>
                  <a:lnTo>
                    <a:pt x="385" y="74"/>
                  </a:lnTo>
                  <a:lnTo>
                    <a:pt x="444" y="5"/>
                  </a:lnTo>
                  <a:lnTo>
                    <a:pt x="437" y="0"/>
                  </a:lnTo>
                  <a:lnTo>
                    <a:pt x="378" y="69"/>
                  </a:lnTo>
                  <a:lnTo>
                    <a:pt x="316" y="138"/>
                  </a:lnTo>
                  <a:lnTo>
                    <a:pt x="259" y="213"/>
                  </a:lnTo>
                  <a:lnTo>
                    <a:pt x="203" y="287"/>
                  </a:lnTo>
                  <a:lnTo>
                    <a:pt x="148" y="364"/>
                  </a:lnTo>
                  <a:lnTo>
                    <a:pt x="95" y="447"/>
                  </a:lnTo>
                  <a:lnTo>
                    <a:pt x="46" y="535"/>
                  </a:lnTo>
                  <a:lnTo>
                    <a:pt x="0" y="626"/>
                  </a:lnTo>
                  <a:lnTo>
                    <a:pt x="10" y="62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50" name="Freeform 133"/>
            <p:cNvSpPr>
              <a:spLocks/>
            </p:cNvSpPr>
            <p:nvPr/>
          </p:nvSpPr>
          <p:spPr bwMode="auto">
            <a:xfrm>
              <a:off x="2138" y="2009"/>
              <a:ext cx="2" cy="1"/>
            </a:xfrm>
            <a:custGeom>
              <a:avLst/>
              <a:gdLst>
                <a:gd name="T0" fmla="*/ 0 w 12"/>
                <a:gd name="T1" fmla="*/ 0 h 6"/>
                <a:gd name="T2" fmla="*/ 0 w 12"/>
                <a:gd name="T3" fmla="*/ 0 h 6"/>
                <a:gd name="T4" fmla="*/ 0 w 12"/>
                <a:gd name="T5" fmla="*/ 0 h 6"/>
                <a:gd name="T6" fmla="*/ 0 w 12"/>
                <a:gd name="T7" fmla="*/ 0 h 6"/>
                <a:gd name="T8" fmla="*/ 0 w 12"/>
                <a:gd name="T9" fmla="*/ 0 h 6"/>
                <a:gd name="T10" fmla="*/ 0 w 12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"/>
                <a:gd name="T19" fmla="*/ 0 h 6"/>
                <a:gd name="T20" fmla="*/ 12 w 12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" h="6">
                  <a:moveTo>
                    <a:pt x="12" y="6"/>
                  </a:moveTo>
                  <a:lnTo>
                    <a:pt x="12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51" name="Freeform 134"/>
            <p:cNvSpPr>
              <a:spLocks/>
            </p:cNvSpPr>
            <p:nvPr/>
          </p:nvSpPr>
          <p:spPr bwMode="auto">
            <a:xfrm>
              <a:off x="2137" y="2009"/>
              <a:ext cx="179" cy="74"/>
            </a:xfrm>
            <a:custGeom>
              <a:avLst/>
              <a:gdLst>
                <a:gd name="T0" fmla="*/ 1 w 1071"/>
                <a:gd name="T1" fmla="*/ 1 h 297"/>
                <a:gd name="T2" fmla="*/ 1 w 1071"/>
                <a:gd name="T3" fmla="*/ 1 h 297"/>
                <a:gd name="T4" fmla="*/ 1 w 1071"/>
                <a:gd name="T5" fmla="*/ 1 h 297"/>
                <a:gd name="T6" fmla="*/ 1 w 1071"/>
                <a:gd name="T7" fmla="*/ 1 h 297"/>
                <a:gd name="T8" fmla="*/ 1 w 1071"/>
                <a:gd name="T9" fmla="*/ 1 h 297"/>
                <a:gd name="T10" fmla="*/ 1 w 1071"/>
                <a:gd name="T11" fmla="*/ 1 h 297"/>
                <a:gd name="T12" fmla="*/ 1 w 1071"/>
                <a:gd name="T13" fmla="*/ 1 h 297"/>
                <a:gd name="T14" fmla="*/ 1 w 1071"/>
                <a:gd name="T15" fmla="*/ 1 h 297"/>
                <a:gd name="T16" fmla="*/ 1 w 1071"/>
                <a:gd name="T17" fmla="*/ 1 h 297"/>
                <a:gd name="T18" fmla="*/ 1 w 1071"/>
                <a:gd name="T19" fmla="*/ 1 h 297"/>
                <a:gd name="T20" fmla="*/ 1 w 1071"/>
                <a:gd name="T21" fmla="*/ 1 h 297"/>
                <a:gd name="T22" fmla="*/ 1 w 1071"/>
                <a:gd name="T23" fmla="*/ 1 h 297"/>
                <a:gd name="T24" fmla="*/ 1 w 1071"/>
                <a:gd name="T25" fmla="*/ 1 h 297"/>
                <a:gd name="T26" fmla="*/ 1 w 1071"/>
                <a:gd name="T27" fmla="*/ 1 h 297"/>
                <a:gd name="T28" fmla="*/ 0 w 1071"/>
                <a:gd name="T29" fmla="*/ 1 h 297"/>
                <a:gd name="T30" fmla="*/ 0 w 1071"/>
                <a:gd name="T31" fmla="*/ 1 h 297"/>
                <a:gd name="T32" fmla="*/ 0 w 1071"/>
                <a:gd name="T33" fmla="*/ 1 h 297"/>
                <a:gd name="T34" fmla="*/ 0 w 1071"/>
                <a:gd name="T35" fmla="*/ 1 h 297"/>
                <a:gd name="T36" fmla="*/ 0 w 1071"/>
                <a:gd name="T37" fmla="*/ 0 h 297"/>
                <a:gd name="T38" fmla="*/ 0 w 1071"/>
                <a:gd name="T39" fmla="*/ 0 h 297"/>
                <a:gd name="T40" fmla="*/ 0 w 1071"/>
                <a:gd name="T41" fmla="*/ 0 h 297"/>
                <a:gd name="T42" fmla="*/ 0 w 1071"/>
                <a:gd name="T43" fmla="*/ 0 h 297"/>
                <a:gd name="T44" fmla="*/ 0 w 1071"/>
                <a:gd name="T45" fmla="*/ 0 h 297"/>
                <a:gd name="T46" fmla="*/ 0 w 1071"/>
                <a:gd name="T47" fmla="*/ 0 h 297"/>
                <a:gd name="T48" fmla="*/ 0 w 1071"/>
                <a:gd name="T49" fmla="*/ 0 h 297"/>
                <a:gd name="T50" fmla="*/ 0 w 1071"/>
                <a:gd name="T51" fmla="*/ 0 h 297"/>
                <a:gd name="T52" fmla="*/ 0 w 1071"/>
                <a:gd name="T53" fmla="*/ 0 h 297"/>
                <a:gd name="T54" fmla="*/ 0 w 1071"/>
                <a:gd name="T55" fmla="*/ 0 h 297"/>
                <a:gd name="T56" fmla="*/ 0 w 1071"/>
                <a:gd name="T57" fmla="*/ 0 h 297"/>
                <a:gd name="T58" fmla="*/ 0 w 1071"/>
                <a:gd name="T59" fmla="*/ 0 h 297"/>
                <a:gd name="T60" fmla="*/ 0 w 1071"/>
                <a:gd name="T61" fmla="*/ 0 h 297"/>
                <a:gd name="T62" fmla="*/ 0 w 1071"/>
                <a:gd name="T63" fmla="*/ 0 h 297"/>
                <a:gd name="T64" fmla="*/ 0 w 1071"/>
                <a:gd name="T65" fmla="*/ 0 h 297"/>
                <a:gd name="T66" fmla="*/ 0 w 1071"/>
                <a:gd name="T67" fmla="*/ 0 h 297"/>
                <a:gd name="T68" fmla="*/ 0 w 1071"/>
                <a:gd name="T69" fmla="*/ 0 h 297"/>
                <a:gd name="T70" fmla="*/ 0 w 1071"/>
                <a:gd name="T71" fmla="*/ 0 h 297"/>
                <a:gd name="T72" fmla="*/ 0 w 1071"/>
                <a:gd name="T73" fmla="*/ 0 h 297"/>
                <a:gd name="T74" fmla="*/ 0 w 1071"/>
                <a:gd name="T75" fmla="*/ 0 h 297"/>
                <a:gd name="T76" fmla="*/ 0 w 1071"/>
                <a:gd name="T77" fmla="*/ 0 h 297"/>
                <a:gd name="T78" fmla="*/ 0 w 1071"/>
                <a:gd name="T79" fmla="*/ 1 h 297"/>
                <a:gd name="T80" fmla="*/ 0 w 1071"/>
                <a:gd name="T81" fmla="*/ 1 h 297"/>
                <a:gd name="T82" fmla="*/ 0 w 1071"/>
                <a:gd name="T83" fmla="*/ 1 h 297"/>
                <a:gd name="T84" fmla="*/ 0 w 1071"/>
                <a:gd name="T85" fmla="*/ 1 h 297"/>
                <a:gd name="T86" fmla="*/ 0 w 1071"/>
                <a:gd name="T87" fmla="*/ 1 h 297"/>
                <a:gd name="T88" fmla="*/ 1 w 1071"/>
                <a:gd name="T89" fmla="*/ 1 h 297"/>
                <a:gd name="T90" fmla="*/ 1 w 1071"/>
                <a:gd name="T91" fmla="*/ 1 h 297"/>
                <a:gd name="T92" fmla="*/ 1 w 1071"/>
                <a:gd name="T93" fmla="*/ 1 h 297"/>
                <a:gd name="T94" fmla="*/ 1 w 1071"/>
                <a:gd name="T95" fmla="*/ 1 h 297"/>
                <a:gd name="T96" fmla="*/ 1 w 1071"/>
                <a:gd name="T97" fmla="*/ 1 h 297"/>
                <a:gd name="T98" fmla="*/ 1 w 1071"/>
                <a:gd name="T99" fmla="*/ 1 h 297"/>
                <a:gd name="T100" fmla="*/ 1 w 1071"/>
                <a:gd name="T101" fmla="*/ 1 h 297"/>
                <a:gd name="T102" fmla="*/ 1 w 1071"/>
                <a:gd name="T103" fmla="*/ 1 h 297"/>
                <a:gd name="T104" fmla="*/ 1 w 1071"/>
                <a:gd name="T105" fmla="*/ 1 h 297"/>
                <a:gd name="T106" fmla="*/ 1 w 1071"/>
                <a:gd name="T107" fmla="*/ 1 h 297"/>
                <a:gd name="T108" fmla="*/ 1 w 1071"/>
                <a:gd name="T109" fmla="*/ 1 h 297"/>
                <a:gd name="T110" fmla="*/ 1 w 1071"/>
                <a:gd name="T111" fmla="*/ 1 h 297"/>
                <a:gd name="T112" fmla="*/ 1 w 1071"/>
                <a:gd name="T113" fmla="*/ 1 h 297"/>
                <a:gd name="T114" fmla="*/ 1 w 1071"/>
                <a:gd name="T115" fmla="*/ 1 h 297"/>
                <a:gd name="T116" fmla="*/ 1 w 1071"/>
                <a:gd name="T117" fmla="*/ 1 h 29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071"/>
                <a:gd name="T178" fmla="*/ 0 h 297"/>
                <a:gd name="T179" fmla="*/ 1071 w 1071"/>
                <a:gd name="T180" fmla="*/ 297 h 29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071" h="297">
                  <a:moveTo>
                    <a:pt x="1064" y="225"/>
                  </a:moveTo>
                  <a:lnTo>
                    <a:pt x="1055" y="238"/>
                  </a:lnTo>
                  <a:lnTo>
                    <a:pt x="1045" y="252"/>
                  </a:lnTo>
                  <a:lnTo>
                    <a:pt x="1027" y="262"/>
                  </a:lnTo>
                  <a:lnTo>
                    <a:pt x="1005" y="273"/>
                  </a:lnTo>
                  <a:lnTo>
                    <a:pt x="979" y="278"/>
                  </a:lnTo>
                  <a:lnTo>
                    <a:pt x="950" y="283"/>
                  </a:lnTo>
                  <a:lnTo>
                    <a:pt x="914" y="286"/>
                  </a:lnTo>
                  <a:lnTo>
                    <a:pt x="874" y="289"/>
                  </a:lnTo>
                  <a:lnTo>
                    <a:pt x="834" y="289"/>
                  </a:lnTo>
                  <a:lnTo>
                    <a:pt x="789" y="286"/>
                  </a:lnTo>
                  <a:lnTo>
                    <a:pt x="743" y="283"/>
                  </a:lnTo>
                  <a:lnTo>
                    <a:pt x="696" y="278"/>
                  </a:lnTo>
                  <a:lnTo>
                    <a:pt x="597" y="264"/>
                  </a:lnTo>
                  <a:lnTo>
                    <a:pt x="495" y="246"/>
                  </a:lnTo>
                  <a:lnTo>
                    <a:pt x="397" y="225"/>
                  </a:lnTo>
                  <a:lnTo>
                    <a:pt x="302" y="199"/>
                  </a:lnTo>
                  <a:lnTo>
                    <a:pt x="259" y="182"/>
                  </a:lnTo>
                  <a:lnTo>
                    <a:pt x="215" y="168"/>
                  </a:lnTo>
                  <a:lnTo>
                    <a:pt x="176" y="153"/>
                  </a:lnTo>
                  <a:lnTo>
                    <a:pt x="139" y="136"/>
                  </a:lnTo>
                  <a:lnTo>
                    <a:pt x="105" y="120"/>
                  </a:lnTo>
                  <a:lnTo>
                    <a:pt x="77" y="102"/>
                  </a:lnTo>
                  <a:lnTo>
                    <a:pt x="55" y="86"/>
                  </a:lnTo>
                  <a:lnTo>
                    <a:pt x="34" y="70"/>
                  </a:lnTo>
                  <a:lnTo>
                    <a:pt x="22" y="54"/>
                  </a:lnTo>
                  <a:lnTo>
                    <a:pt x="12" y="35"/>
                  </a:lnTo>
                  <a:lnTo>
                    <a:pt x="12" y="19"/>
                  </a:lnTo>
                  <a:lnTo>
                    <a:pt x="15" y="6"/>
                  </a:lnTo>
                  <a:lnTo>
                    <a:pt x="3" y="0"/>
                  </a:lnTo>
                  <a:lnTo>
                    <a:pt x="0" y="19"/>
                  </a:lnTo>
                  <a:lnTo>
                    <a:pt x="3" y="37"/>
                  </a:lnTo>
                  <a:lnTo>
                    <a:pt x="12" y="57"/>
                  </a:lnTo>
                  <a:lnTo>
                    <a:pt x="26" y="76"/>
                  </a:lnTo>
                  <a:lnTo>
                    <a:pt x="48" y="94"/>
                  </a:lnTo>
                  <a:lnTo>
                    <a:pt x="74" y="110"/>
                  </a:lnTo>
                  <a:lnTo>
                    <a:pt x="102" y="126"/>
                  </a:lnTo>
                  <a:lnTo>
                    <a:pt x="136" y="145"/>
                  </a:lnTo>
                  <a:lnTo>
                    <a:pt x="172" y="160"/>
                  </a:lnTo>
                  <a:lnTo>
                    <a:pt x="212" y="177"/>
                  </a:lnTo>
                  <a:lnTo>
                    <a:pt x="255" y="190"/>
                  </a:lnTo>
                  <a:lnTo>
                    <a:pt x="299" y="206"/>
                  </a:lnTo>
                  <a:lnTo>
                    <a:pt x="393" y="232"/>
                  </a:lnTo>
                  <a:lnTo>
                    <a:pt x="495" y="254"/>
                  </a:lnTo>
                  <a:lnTo>
                    <a:pt x="597" y="273"/>
                  </a:lnTo>
                  <a:lnTo>
                    <a:pt x="696" y="286"/>
                  </a:lnTo>
                  <a:lnTo>
                    <a:pt x="743" y="291"/>
                  </a:lnTo>
                  <a:lnTo>
                    <a:pt x="789" y="297"/>
                  </a:lnTo>
                  <a:lnTo>
                    <a:pt x="834" y="297"/>
                  </a:lnTo>
                  <a:lnTo>
                    <a:pt x="877" y="297"/>
                  </a:lnTo>
                  <a:lnTo>
                    <a:pt x="914" y="297"/>
                  </a:lnTo>
                  <a:lnTo>
                    <a:pt x="950" y="291"/>
                  </a:lnTo>
                  <a:lnTo>
                    <a:pt x="983" y="286"/>
                  </a:lnTo>
                  <a:lnTo>
                    <a:pt x="1009" y="280"/>
                  </a:lnTo>
                  <a:lnTo>
                    <a:pt x="1034" y="269"/>
                  </a:lnTo>
                  <a:lnTo>
                    <a:pt x="1052" y="256"/>
                  </a:lnTo>
                  <a:lnTo>
                    <a:pt x="1064" y="243"/>
                  </a:lnTo>
                  <a:lnTo>
                    <a:pt x="1071" y="225"/>
                  </a:lnTo>
                  <a:lnTo>
                    <a:pt x="1064" y="22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52" name="Freeform 135"/>
            <p:cNvSpPr>
              <a:spLocks/>
            </p:cNvSpPr>
            <p:nvPr/>
          </p:nvSpPr>
          <p:spPr bwMode="auto">
            <a:xfrm>
              <a:off x="2315" y="2064"/>
              <a:ext cx="1" cy="1"/>
            </a:xfrm>
            <a:custGeom>
              <a:avLst/>
              <a:gdLst>
                <a:gd name="T0" fmla="*/ 0 w 7"/>
                <a:gd name="T1" fmla="*/ 0 h 4"/>
                <a:gd name="T2" fmla="*/ 0 w 7"/>
                <a:gd name="T3" fmla="*/ 0 h 4"/>
                <a:gd name="T4" fmla="*/ 0 w 7"/>
                <a:gd name="T5" fmla="*/ 0 h 4"/>
                <a:gd name="T6" fmla="*/ 0 w 7"/>
                <a:gd name="T7" fmla="*/ 0 h 4"/>
                <a:gd name="T8" fmla="*/ 0 w 7"/>
                <a:gd name="T9" fmla="*/ 0 h 4"/>
                <a:gd name="T10" fmla="*/ 0 w 7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"/>
                <a:gd name="T19" fmla="*/ 0 h 4"/>
                <a:gd name="T20" fmla="*/ 7 w 7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" h="4">
                  <a:moveTo>
                    <a:pt x="7" y="4"/>
                  </a:move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7" y="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53" name="Freeform 136"/>
            <p:cNvSpPr>
              <a:spLocks/>
            </p:cNvSpPr>
            <p:nvPr/>
          </p:nvSpPr>
          <p:spPr bwMode="auto">
            <a:xfrm>
              <a:off x="2157" y="2007"/>
              <a:ext cx="144" cy="61"/>
            </a:xfrm>
            <a:custGeom>
              <a:avLst/>
              <a:gdLst>
                <a:gd name="T0" fmla="*/ 0 w 862"/>
                <a:gd name="T1" fmla="*/ 0 h 241"/>
                <a:gd name="T2" fmla="*/ 1 w 862"/>
                <a:gd name="T3" fmla="*/ 0 h 241"/>
                <a:gd name="T4" fmla="*/ 1 w 862"/>
                <a:gd name="T5" fmla="*/ 0 h 241"/>
                <a:gd name="T6" fmla="*/ 1 w 862"/>
                <a:gd name="T7" fmla="*/ 1 h 241"/>
                <a:gd name="T8" fmla="*/ 1 w 862"/>
                <a:gd name="T9" fmla="*/ 1 h 241"/>
                <a:gd name="T10" fmla="*/ 1 w 862"/>
                <a:gd name="T11" fmla="*/ 1 h 241"/>
                <a:gd name="T12" fmla="*/ 1 w 862"/>
                <a:gd name="T13" fmla="*/ 1 h 241"/>
                <a:gd name="T14" fmla="*/ 1 w 862"/>
                <a:gd name="T15" fmla="*/ 1 h 241"/>
                <a:gd name="T16" fmla="*/ 1 w 862"/>
                <a:gd name="T17" fmla="*/ 1 h 241"/>
                <a:gd name="T18" fmla="*/ 1 w 862"/>
                <a:gd name="T19" fmla="*/ 1 h 241"/>
                <a:gd name="T20" fmla="*/ 1 w 862"/>
                <a:gd name="T21" fmla="*/ 1 h 241"/>
                <a:gd name="T22" fmla="*/ 1 w 862"/>
                <a:gd name="T23" fmla="*/ 1 h 241"/>
                <a:gd name="T24" fmla="*/ 1 w 862"/>
                <a:gd name="T25" fmla="*/ 1 h 241"/>
                <a:gd name="T26" fmla="*/ 1 w 862"/>
                <a:gd name="T27" fmla="*/ 1 h 241"/>
                <a:gd name="T28" fmla="*/ 1 w 862"/>
                <a:gd name="T29" fmla="*/ 1 h 241"/>
                <a:gd name="T30" fmla="*/ 1 w 862"/>
                <a:gd name="T31" fmla="*/ 1 h 241"/>
                <a:gd name="T32" fmla="*/ 1 w 862"/>
                <a:gd name="T33" fmla="*/ 1 h 241"/>
                <a:gd name="T34" fmla="*/ 1 w 862"/>
                <a:gd name="T35" fmla="*/ 1 h 241"/>
                <a:gd name="T36" fmla="*/ 1 w 862"/>
                <a:gd name="T37" fmla="*/ 1 h 241"/>
                <a:gd name="T38" fmla="*/ 1 w 862"/>
                <a:gd name="T39" fmla="*/ 1 h 241"/>
                <a:gd name="T40" fmla="*/ 1 w 862"/>
                <a:gd name="T41" fmla="*/ 1 h 241"/>
                <a:gd name="T42" fmla="*/ 0 w 862"/>
                <a:gd name="T43" fmla="*/ 1 h 241"/>
                <a:gd name="T44" fmla="*/ 0 w 862"/>
                <a:gd name="T45" fmla="*/ 1 h 241"/>
                <a:gd name="T46" fmla="*/ 0 w 862"/>
                <a:gd name="T47" fmla="*/ 1 h 241"/>
                <a:gd name="T48" fmla="*/ 0 w 862"/>
                <a:gd name="T49" fmla="*/ 1 h 241"/>
                <a:gd name="T50" fmla="*/ 0 w 862"/>
                <a:gd name="T51" fmla="*/ 1 h 241"/>
                <a:gd name="T52" fmla="*/ 0 w 862"/>
                <a:gd name="T53" fmla="*/ 1 h 241"/>
                <a:gd name="T54" fmla="*/ 0 w 862"/>
                <a:gd name="T55" fmla="*/ 1 h 241"/>
                <a:gd name="T56" fmla="*/ 0 w 862"/>
                <a:gd name="T57" fmla="*/ 0 h 241"/>
                <a:gd name="T58" fmla="*/ 0 w 862"/>
                <a:gd name="T59" fmla="*/ 0 h 241"/>
                <a:gd name="T60" fmla="*/ 0 w 862"/>
                <a:gd name="T61" fmla="*/ 0 h 241"/>
                <a:gd name="T62" fmla="*/ 0 w 862"/>
                <a:gd name="T63" fmla="*/ 0 h 241"/>
                <a:gd name="T64" fmla="*/ 0 w 862"/>
                <a:gd name="T65" fmla="*/ 0 h 241"/>
                <a:gd name="T66" fmla="*/ 0 w 862"/>
                <a:gd name="T67" fmla="*/ 0 h 241"/>
                <a:gd name="T68" fmla="*/ 0 w 862"/>
                <a:gd name="T69" fmla="*/ 0 h 241"/>
                <a:gd name="T70" fmla="*/ 0 w 862"/>
                <a:gd name="T71" fmla="*/ 0 h 241"/>
                <a:gd name="T72" fmla="*/ 0 w 862"/>
                <a:gd name="T73" fmla="*/ 0 h 241"/>
                <a:gd name="T74" fmla="*/ 0 w 862"/>
                <a:gd name="T75" fmla="*/ 0 h 241"/>
                <a:gd name="T76" fmla="*/ 0 w 862"/>
                <a:gd name="T77" fmla="*/ 0 h 241"/>
                <a:gd name="T78" fmla="*/ 0 w 862"/>
                <a:gd name="T79" fmla="*/ 0 h 241"/>
                <a:gd name="T80" fmla="*/ 0 w 862"/>
                <a:gd name="T81" fmla="*/ 0 h 241"/>
                <a:gd name="T82" fmla="*/ 0 w 862"/>
                <a:gd name="T83" fmla="*/ 0 h 241"/>
                <a:gd name="T84" fmla="*/ 0 w 862"/>
                <a:gd name="T85" fmla="*/ 0 h 241"/>
                <a:gd name="T86" fmla="*/ 0 w 862"/>
                <a:gd name="T87" fmla="*/ 0 h 241"/>
                <a:gd name="T88" fmla="*/ 0 w 862"/>
                <a:gd name="T89" fmla="*/ 0 h 24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862"/>
                <a:gd name="T136" fmla="*/ 0 h 241"/>
                <a:gd name="T137" fmla="*/ 862 w 862"/>
                <a:gd name="T138" fmla="*/ 241 h 241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862" h="241">
                  <a:moveTo>
                    <a:pt x="451" y="40"/>
                  </a:moveTo>
                  <a:lnTo>
                    <a:pt x="539" y="59"/>
                  </a:lnTo>
                  <a:lnTo>
                    <a:pt x="619" y="81"/>
                  </a:lnTo>
                  <a:lnTo>
                    <a:pt x="691" y="104"/>
                  </a:lnTo>
                  <a:lnTo>
                    <a:pt x="753" y="125"/>
                  </a:lnTo>
                  <a:lnTo>
                    <a:pt x="800" y="147"/>
                  </a:lnTo>
                  <a:lnTo>
                    <a:pt x="836" y="169"/>
                  </a:lnTo>
                  <a:lnTo>
                    <a:pt x="852" y="179"/>
                  </a:lnTo>
                  <a:lnTo>
                    <a:pt x="859" y="189"/>
                  </a:lnTo>
                  <a:lnTo>
                    <a:pt x="862" y="198"/>
                  </a:lnTo>
                  <a:lnTo>
                    <a:pt x="862" y="206"/>
                  </a:lnTo>
                  <a:lnTo>
                    <a:pt x="859" y="217"/>
                  </a:lnTo>
                  <a:lnTo>
                    <a:pt x="848" y="221"/>
                  </a:lnTo>
                  <a:lnTo>
                    <a:pt x="833" y="226"/>
                  </a:lnTo>
                  <a:lnTo>
                    <a:pt x="815" y="232"/>
                  </a:lnTo>
                  <a:lnTo>
                    <a:pt x="797" y="235"/>
                  </a:lnTo>
                  <a:lnTo>
                    <a:pt x="771" y="237"/>
                  </a:lnTo>
                  <a:lnTo>
                    <a:pt x="746" y="241"/>
                  </a:lnTo>
                  <a:lnTo>
                    <a:pt x="713" y="241"/>
                  </a:lnTo>
                  <a:lnTo>
                    <a:pt x="648" y="235"/>
                  </a:lnTo>
                  <a:lnTo>
                    <a:pt x="568" y="226"/>
                  </a:lnTo>
                  <a:lnTo>
                    <a:pt x="487" y="213"/>
                  </a:lnTo>
                  <a:lnTo>
                    <a:pt x="397" y="198"/>
                  </a:lnTo>
                  <a:lnTo>
                    <a:pt x="313" y="176"/>
                  </a:lnTo>
                  <a:lnTo>
                    <a:pt x="233" y="158"/>
                  </a:lnTo>
                  <a:lnTo>
                    <a:pt x="164" y="136"/>
                  </a:lnTo>
                  <a:lnTo>
                    <a:pt x="105" y="115"/>
                  </a:lnTo>
                  <a:lnTo>
                    <a:pt x="55" y="94"/>
                  </a:lnTo>
                  <a:lnTo>
                    <a:pt x="22" y="72"/>
                  </a:lnTo>
                  <a:lnTo>
                    <a:pt x="11" y="64"/>
                  </a:lnTo>
                  <a:lnTo>
                    <a:pt x="4" y="53"/>
                  </a:lnTo>
                  <a:lnTo>
                    <a:pt x="0" y="42"/>
                  </a:lnTo>
                  <a:lnTo>
                    <a:pt x="0" y="35"/>
                  </a:lnTo>
                  <a:lnTo>
                    <a:pt x="4" y="27"/>
                  </a:lnTo>
                  <a:lnTo>
                    <a:pt x="14" y="20"/>
                  </a:lnTo>
                  <a:lnTo>
                    <a:pt x="25" y="14"/>
                  </a:lnTo>
                  <a:lnTo>
                    <a:pt x="43" y="9"/>
                  </a:lnTo>
                  <a:lnTo>
                    <a:pt x="62" y="5"/>
                  </a:lnTo>
                  <a:lnTo>
                    <a:pt x="87" y="3"/>
                  </a:lnTo>
                  <a:lnTo>
                    <a:pt x="112" y="0"/>
                  </a:lnTo>
                  <a:lnTo>
                    <a:pt x="142" y="0"/>
                  </a:lnTo>
                  <a:lnTo>
                    <a:pt x="207" y="3"/>
                  </a:lnTo>
                  <a:lnTo>
                    <a:pt x="284" y="11"/>
                  </a:lnTo>
                  <a:lnTo>
                    <a:pt x="364" y="22"/>
                  </a:lnTo>
                  <a:lnTo>
                    <a:pt x="451" y="40"/>
                  </a:lnTo>
                  <a:close/>
                </a:path>
              </a:pathLst>
            </a:custGeom>
            <a:solidFill>
              <a:srgbClr val="B4C1D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54" name="Freeform 137"/>
            <p:cNvSpPr>
              <a:spLocks/>
            </p:cNvSpPr>
            <p:nvPr/>
          </p:nvSpPr>
          <p:spPr bwMode="auto">
            <a:xfrm>
              <a:off x="2232" y="2016"/>
              <a:ext cx="69" cy="43"/>
            </a:xfrm>
            <a:custGeom>
              <a:avLst/>
              <a:gdLst>
                <a:gd name="T0" fmla="*/ 0 w 415"/>
                <a:gd name="T1" fmla="*/ 1 h 172"/>
                <a:gd name="T2" fmla="*/ 0 w 415"/>
                <a:gd name="T3" fmla="*/ 1 h 172"/>
                <a:gd name="T4" fmla="*/ 0 w 415"/>
                <a:gd name="T5" fmla="*/ 1 h 172"/>
                <a:gd name="T6" fmla="*/ 0 w 415"/>
                <a:gd name="T7" fmla="*/ 1 h 172"/>
                <a:gd name="T8" fmla="*/ 0 w 415"/>
                <a:gd name="T9" fmla="*/ 1 h 172"/>
                <a:gd name="T10" fmla="*/ 0 w 415"/>
                <a:gd name="T11" fmla="*/ 1 h 172"/>
                <a:gd name="T12" fmla="*/ 0 w 415"/>
                <a:gd name="T13" fmla="*/ 0 h 172"/>
                <a:gd name="T14" fmla="*/ 0 w 415"/>
                <a:gd name="T15" fmla="*/ 0 h 172"/>
                <a:gd name="T16" fmla="*/ 0 w 415"/>
                <a:gd name="T17" fmla="*/ 0 h 172"/>
                <a:gd name="T18" fmla="*/ 0 w 415"/>
                <a:gd name="T19" fmla="*/ 0 h 172"/>
                <a:gd name="T20" fmla="*/ 0 w 415"/>
                <a:gd name="T21" fmla="*/ 0 h 172"/>
                <a:gd name="T22" fmla="*/ 0 w 415"/>
                <a:gd name="T23" fmla="*/ 0 h 172"/>
                <a:gd name="T24" fmla="*/ 0 w 415"/>
                <a:gd name="T25" fmla="*/ 0 h 172"/>
                <a:gd name="T26" fmla="*/ 0 w 415"/>
                <a:gd name="T27" fmla="*/ 0 h 172"/>
                <a:gd name="T28" fmla="*/ 0 w 415"/>
                <a:gd name="T29" fmla="*/ 0 h 172"/>
                <a:gd name="T30" fmla="*/ 0 w 415"/>
                <a:gd name="T31" fmla="*/ 0 h 172"/>
                <a:gd name="T32" fmla="*/ 0 w 415"/>
                <a:gd name="T33" fmla="*/ 1 h 172"/>
                <a:gd name="T34" fmla="*/ 0 w 415"/>
                <a:gd name="T35" fmla="*/ 1 h 172"/>
                <a:gd name="T36" fmla="*/ 0 w 415"/>
                <a:gd name="T37" fmla="*/ 1 h 172"/>
                <a:gd name="T38" fmla="*/ 0 w 415"/>
                <a:gd name="T39" fmla="*/ 1 h 172"/>
                <a:gd name="T40" fmla="*/ 0 w 415"/>
                <a:gd name="T41" fmla="*/ 1 h 172"/>
                <a:gd name="T42" fmla="*/ 0 w 415"/>
                <a:gd name="T43" fmla="*/ 1 h 172"/>
                <a:gd name="T44" fmla="*/ 0 w 415"/>
                <a:gd name="T45" fmla="*/ 1 h 17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15"/>
                <a:gd name="T70" fmla="*/ 0 h 172"/>
                <a:gd name="T71" fmla="*/ 415 w 415"/>
                <a:gd name="T72" fmla="*/ 172 h 17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15" h="172">
                  <a:moveTo>
                    <a:pt x="415" y="172"/>
                  </a:moveTo>
                  <a:lnTo>
                    <a:pt x="415" y="162"/>
                  </a:lnTo>
                  <a:lnTo>
                    <a:pt x="411" y="151"/>
                  </a:lnTo>
                  <a:lnTo>
                    <a:pt x="404" y="140"/>
                  </a:lnTo>
                  <a:lnTo>
                    <a:pt x="390" y="129"/>
                  </a:lnTo>
                  <a:lnTo>
                    <a:pt x="354" y="109"/>
                  </a:lnTo>
                  <a:lnTo>
                    <a:pt x="302" y="85"/>
                  </a:lnTo>
                  <a:lnTo>
                    <a:pt x="240" y="64"/>
                  </a:lnTo>
                  <a:lnTo>
                    <a:pt x="168" y="42"/>
                  </a:lnTo>
                  <a:lnTo>
                    <a:pt x="88" y="22"/>
                  </a:lnTo>
                  <a:lnTo>
                    <a:pt x="0" y="0"/>
                  </a:lnTo>
                  <a:lnTo>
                    <a:pt x="0" y="8"/>
                  </a:lnTo>
                  <a:lnTo>
                    <a:pt x="88" y="29"/>
                  </a:lnTo>
                  <a:lnTo>
                    <a:pt x="168" y="51"/>
                  </a:lnTo>
                  <a:lnTo>
                    <a:pt x="237" y="72"/>
                  </a:lnTo>
                  <a:lnTo>
                    <a:pt x="299" y="92"/>
                  </a:lnTo>
                  <a:lnTo>
                    <a:pt x="349" y="114"/>
                  </a:lnTo>
                  <a:lnTo>
                    <a:pt x="385" y="135"/>
                  </a:lnTo>
                  <a:lnTo>
                    <a:pt x="397" y="146"/>
                  </a:lnTo>
                  <a:lnTo>
                    <a:pt x="404" y="153"/>
                  </a:lnTo>
                  <a:lnTo>
                    <a:pt x="408" y="162"/>
                  </a:lnTo>
                  <a:lnTo>
                    <a:pt x="408" y="170"/>
                  </a:lnTo>
                  <a:lnTo>
                    <a:pt x="415" y="17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55" name="Freeform 138"/>
            <p:cNvSpPr>
              <a:spLocks/>
            </p:cNvSpPr>
            <p:nvPr/>
          </p:nvSpPr>
          <p:spPr bwMode="auto">
            <a:xfrm>
              <a:off x="2223" y="2056"/>
              <a:ext cx="78" cy="12"/>
            </a:xfrm>
            <a:custGeom>
              <a:avLst/>
              <a:gdLst>
                <a:gd name="T0" fmla="*/ 0 w 469"/>
                <a:gd name="T1" fmla="*/ 0 h 50"/>
                <a:gd name="T2" fmla="*/ 0 w 469"/>
                <a:gd name="T3" fmla="*/ 0 h 50"/>
                <a:gd name="T4" fmla="*/ 0 w 469"/>
                <a:gd name="T5" fmla="*/ 0 h 50"/>
                <a:gd name="T6" fmla="*/ 0 w 469"/>
                <a:gd name="T7" fmla="*/ 0 h 50"/>
                <a:gd name="T8" fmla="*/ 0 w 469"/>
                <a:gd name="T9" fmla="*/ 0 h 50"/>
                <a:gd name="T10" fmla="*/ 0 w 469"/>
                <a:gd name="T11" fmla="*/ 0 h 50"/>
                <a:gd name="T12" fmla="*/ 0 w 469"/>
                <a:gd name="T13" fmla="*/ 0 h 50"/>
                <a:gd name="T14" fmla="*/ 0 w 469"/>
                <a:gd name="T15" fmla="*/ 0 h 50"/>
                <a:gd name="T16" fmla="*/ 0 w 469"/>
                <a:gd name="T17" fmla="*/ 0 h 50"/>
                <a:gd name="T18" fmla="*/ 0 w 469"/>
                <a:gd name="T19" fmla="*/ 0 h 50"/>
                <a:gd name="T20" fmla="*/ 0 w 469"/>
                <a:gd name="T21" fmla="*/ 0 h 50"/>
                <a:gd name="T22" fmla="*/ 0 w 469"/>
                <a:gd name="T23" fmla="*/ 0 h 50"/>
                <a:gd name="T24" fmla="*/ 0 w 469"/>
                <a:gd name="T25" fmla="*/ 0 h 50"/>
                <a:gd name="T26" fmla="*/ 0 w 469"/>
                <a:gd name="T27" fmla="*/ 0 h 50"/>
                <a:gd name="T28" fmla="*/ 0 w 469"/>
                <a:gd name="T29" fmla="*/ 0 h 50"/>
                <a:gd name="T30" fmla="*/ 0 w 469"/>
                <a:gd name="T31" fmla="*/ 0 h 50"/>
                <a:gd name="T32" fmla="*/ 0 w 469"/>
                <a:gd name="T33" fmla="*/ 0 h 50"/>
                <a:gd name="T34" fmla="*/ 0 w 469"/>
                <a:gd name="T35" fmla="*/ 0 h 50"/>
                <a:gd name="T36" fmla="*/ 0 w 469"/>
                <a:gd name="T37" fmla="*/ 0 h 50"/>
                <a:gd name="T38" fmla="*/ 0 w 469"/>
                <a:gd name="T39" fmla="*/ 0 h 50"/>
                <a:gd name="T40" fmla="*/ 0 w 469"/>
                <a:gd name="T41" fmla="*/ 0 h 50"/>
                <a:gd name="T42" fmla="*/ 0 w 469"/>
                <a:gd name="T43" fmla="*/ 0 h 50"/>
                <a:gd name="T44" fmla="*/ 0 w 469"/>
                <a:gd name="T45" fmla="*/ 0 h 50"/>
                <a:gd name="T46" fmla="*/ 0 w 469"/>
                <a:gd name="T47" fmla="*/ 0 h 50"/>
                <a:gd name="T48" fmla="*/ 0 w 469"/>
                <a:gd name="T49" fmla="*/ 0 h 50"/>
                <a:gd name="T50" fmla="*/ 0 w 469"/>
                <a:gd name="T51" fmla="*/ 0 h 50"/>
                <a:gd name="T52" fmla="*/ 0 w 469"/>
                <a:gd name="T53" fmla="*/ 0 h 5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69"/>
                <a:gd name="T82" fmla="*/ 0 h 50"/>
                <a:gd name="T83" fmla="*/ 469 w 469"/>
                <a:gd name="T84" fmla="*/ 50 h 5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69" h="50">
                  <a:moveTo>
                    <a:pt x="0" y="7"/>
                  </a:moveTo>
                  <a:lnTo>
                    <a:pt x="87" y="26"/>
                  </a:lnTo>
                  <a:lnTo>
                    <a:pt x="171" y="39"/>
                  </a:lnTo>
                  <a:lnTo>
                    <a:pt x="247" y="48"/>
                  </a:lnTo>
                  <a:lnTo>
                    <a:pt x="316" y="50"/>
                  </a:lnTo>
                  <a:lnTo>
                    <a:pt x="349" y="50"/>
                  </a:lnTo>
                  <a:lnTo>
                    <a:pt x="374" y="50"/>
                  </a:lnTo>
                  <a:lnTo>
                    <a:pt x="400" y="48"/>
                  </a:lnTo>
                  <a:lnTo>
                    <a:pt x="422" y="42"/>
                  </a:lnTo>
                  <a:lnTo>
                    <a:pt x="439" y="39"/>
                  </a:lnTo>
                  <a:lnTo>
                    <a:pt x="455" y="31"/>
                  </a:lnTo>
                  <a:lnTo>
                    <a:pt x="462" y="26"/>
                  </a:lnTo>
                  <a:lnTo>
                    <a:pt x="469" y="15"/>
                  </a:lnTo>
                  <a:lnTo>
                    <a:pt x="462" y="13"/>
                  </a:lnTo>
                  <a:lnTo>
                    <a:pt x="458" y="20"/>
                  </a:lnTo>
                  <a:lnTo>
                    <a:pt x="448" y="26"/>
                  </a:lnTo>
                  <a:lnTo>
                    <a:pt x="436" y="31"/>
                  </a:lnTo>
                  <a:lnTo>
                    <a:pt x="418" y="37"/>
                  </a:lnTo>
                  <a:lnTo>
                    <a:pt x="400" y="39"/>
                  </a:lnTo>
                  <a:lnTo>
                    <a:pt x="374" y="42"/>
                  </a:lnTo>
                  <a:lnTo>
                    <a:pt x="349" y="42"/>
                  </a:lnTo>
                  <a:lnTo>
                    <a:pt x="316" y="42"/>
                  </a:lnTo>
                  <a:lnTo>
                    <a:pt x="251" y="39"/>
                  </a:lnTo>
                  <a:lnTo>
                    <a:pt x="174" y="31"/>
                  </a:lnTo>
                  <a:lnTo>
                    <a:pt x="90" y="18"/>
                  </a:lnTo>
                  <a:lnTo>
                    <a:pt x="4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56" name="Freeform 139"/>
            <p:cNvSpPr>
              <a:spLocks/>
            </p:cNvSpPr>
            <p:nvPr/>
          </p:nvSpPr>
          <p:spPr bwMode="auto">
            <a:xfrm>
              <a:off x="2156" y="2016"/>
              <a:ext cx="68" cy="42"/>
            </a:xfrm>
            <a:custGeom>
              <a:avLst/>
              <a:gdLst>
                <a:gd name="T0" fmla="*/ 0 w 408"/>
                <a:gd name="T1" fmla="*/ 0 h 164"/>
                <a:gd name="T2" fmla="*/ 0 w 408"/>
                <a:gd name="T3" fmla="*/ 0 h 164"/>
                <a:gd name="T4" fmla="*/ 0 w 408"/>
                <a:gd name="T5" fmla="*/ 0 h 164"/>
                <a:gd name="T6" fmla="*/ 0 w 408"/>
                <a:gd name="T7" fmla="*/ 0 h 164"/>
                <a:gd name="T8" fmla="*/ 0 w 408"/>
                <a:gd name="T9" fmla="*/ 0 h 164"/>
                <a:gd name="T10" fmla="*/ 0 w 408"/>
                <a:gd name="T11" fmla="*/ 0 h 164"/>
                <a:gd name="T12" fmla="*/ 0 w 408"/>
                <a:gd name="T13" fmla="*/ 0 h 164"/>
                <a:gd name="T14" fmla="*/ 0 w 408"/>
                <a:gd name="T15" fmla="*/ 1 h 164"/>
                <a:gd name="T16" fmla="*/ 0 w 408"/>
                <a:gd name="T17" fmla="*/ 1 h 164"/>
                <a:gd name="T18" fmla="*/ 0 w 408"/>
                <a:gd name="T19" fmla="*/ 1 h 164"/>
                <a:gd name="T20" fmla="*/ 0 w 408"/>
                <a:gd name="T21" fmla="*/ 1 h 164"/>
                <a:gd name="T22" fmla="*/ 0 w 408"/>
                <a:gd name="T23" fmla="*/ 1 h 164"/>
                <a:gd name="T24" fmla="*/ 0 w 408"/>
                <a:gd name="T25" fmla="*/ 1 h 164"/>
                <a:gd name="T26" fmla="*/ 0 w 408"/>
                <a:gd name="T27" fmla="*/ 1 h 164"/>
                <a:gd name="T28" fmla="*/ 0 w 408"/>
                <a:gd name="T29" fmla="*/ 1 h 164"/>
                <a:gd name="T30" fmla="*/ 0 w 408"/>
                <a:gd name="T31" fmla="*/ 0 h 164"/>
                <a:gd name="T32" fmla="*/ 0 w 408"/>
                <a:gd name="T33" fmla="*/ 0 h 164"/>
                <a:gd name="T34" fmla="*/ 0 w 408"/>
                <a:gd name="T35" fmla="*/ 0 h 164"/>
                <a:gd name="T36" fmla="*/ 0 w 408"/>
                <a:gd name="T37" fmla="*/ 0 h 164"/>
                <a:gd name="T38" fmla="*/ 0 w 408"/>
                <a:gd name="T39" fmla="*/ 0 h 164"/>
                <a:gd name="T40" fmla="*/ 0 w 408"/>
                <a:gd name="T41" fmla="*/ 0 h 164"/>
                <a:gd name="T42" fmla="*/ 0 w 408"/>
                <a:gd name="T43" fmla="*/ 0 h 164"/>
                <a:gd name="T44" fmla="*/ 0 w 408"/>
                <a:gd name="T45" fmla="*/ 0 h 16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08"/>
                <a:gd name="T70" fmla="*/ 0 h 164"/>
                <a:gd name="T71" fmla="*/ 408 w 408"/>
                <a:gd name="T72" fmla="*/ 164 h 16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08" h="164">
                  <a:moveTo>
                    <a:pt x="4" y="0"/>
                  </a:moveTo>
                  <a:lnTo>
                    <a:pt x="0" y="11"/>
                  </a:lnTo>
                  <a:lnTo>
                    <a:pt x="7" y="22"/>
                  </a:lnTo>
                  <a:lnTo>
                    <a:pt x="14" y="31"/>
                  </a:lnTo>
                  <a:lnTo>
                    <a:pt x="26" y="40"/>
                  </a:lnTo>
                  <a:lnTo>
                    <a:pt x="62" y="61"/>
                  </a:lnTo>
                  <a:lnTo>
                    <a:pt x="109" y="82"/>
                  </a:lnTo>
                  <a:lnTo>
                    <a:pt x="168" y="103"/>
                  </a:lnTo>
                  <a:lnTo>
                    <a:pt x="240" y="124"/>
                  </a:lnTo>
                  <a:lnTo>
                    <a:pt x="316" y="146"/>
                  </a:lnTo>
                  <a:lnTo>
                    <a:pt x="404" y="164"/>
                  </a:lnTo>
                  <a:lnTo>
                    <a:pt x="408" y="157"/>
                  </a:lnTo>
                  <a:lnTo>
                    <a:pt x="320" y="137"/>
                  </a:lnTo>
                  <a:lnTo>
                    <a:pt x="240" y="116"/>
                  </a:lnTo>
                  <a:lnTo>
                    <a:pt x="171" y="95"/>
                  </a:lnTo>
                  <a:lnTo>
                    <a:pt x="112" y="75"/>
                  </a:lnTo>
                  <a:lnTo>
                    <a:pt x="66" y="55"/>
                  </a:lnTo>
                  <a:lnTo>
                    <a:pt x="32" y="35"/>
                  </a:lnTo>
                  <a:lnTo>
                    <a:pt x="21" y="24"/>
                  </a:lnTo>
                  <a:lnTo>
                    <a:pt x="14" y="16"/>
                  </a:lnTo>
                  <a:lnTo>
                    <a:pt x="11" y="8"/>
                  </a:lnTo>
                  <a:lnTo>
                    <a:pt x="11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57" name="Freeform 140"/>
            <p:cNvSpPr>
              <a:spLocks/>
            </p:cNvSpPr>
            <p:nvPr/>
          </p:nvSpPr>
          <p:spPr bwMode="auto">
            <a:xfrm>
              <a:off x="2156" y="2006"/>
              <a:ext cx="76" cy="12"/>
            </a:xfrm>
            <a:custGeom>
              <a:avLst/>
              <a:gdLst>
                <a:gd name="T0" fmla="*/ 0 w 454"/>
                <a:gd name="T1" fmla="*/ 0 h 47"/>
                <a:gd name="T2" fmla="*/ 0 w 454"/>
                <a:gd name="T3" fmla="*/ 0 h 47"/>
                <a:gd name="T4" fmla="*/ 0 w 454"/>
                <a:gd name="T5" fmla="*/ 0 h 47"/>
                <a:gd name="T6" fmla="*/ 0 w 454"/>
                <a:gd name="T7" fmla="*/ 0 h 47"/>
                <a:gd name="T8" fmla="*/ 0 w 454"/>
                <a:gd name="T9" fmla="*/ 0 h 47"/>
                <a:gd name="T10" fmla="*/ 0 w 454"/>
                <a:gd name="T11" fmla="*/ 0 h 47"/>
                <a:gd name="T12" fmla="*/ 0 w 454"/>
                <a:gd name="T13" fmla="*/ 0 h 47"/>
                <a:gd name="T14" fmla="*/ 0 w 454"/>
                <a:gd name="T15" fmla="*/ 0 h 47"/>
                <a:gd name="T16" fmla="*/ 0 w 454"/>
                <a:gd name="T17" fmla="*/ 0 h 47"/>
                <a:gd name="T18" fmla="*/ 0 w 454"/>
                <a:gd name="T19" fmla="*/ 0 h 47"/>
                <a:gd name="T20" fmla="*/ 0 w 454"/>
                <a:gd name="T21" fmla="*/ 0 h 47"/>
                <a:gd name="T22" fmla="*/ 0 w 454"/>
                <a:gd name="T23" fmla="*/ 0 h 47"/>
                <a:gd name="T24" fmla="*/ 0 w 454"/>
                <a:gd name="T25" fmla="*/ 0 h 47"/>
                <a:gd name="T26" fmla="*/ 0 w 454"/>
                <a:gd name="T27" fmla="*/ 0 h 47"/>
                <a:gd name="T28" fmla="*/ 0 w 454"/>
                <a:gd name="T29" fmla="*/ 0 h 47"/>
                <a:gd name="T30" fmla="*/ 0 w 454"/>
                <a:gd name="T31" fmla="*/ 0 h 47"/>
                <a:gd name="T32" fmla="*/ 0 w 454"/>
                <a:gd name="T33" fmla="*/ 0 h 47"/>
                <a:gd name="T34" fmla="*/ 0 w 454"/>
                <a:gd name="T35" fmla="*/ 0 h 47"/>
                <a:gd name="T36" fmla="*/ 0 w 454"/>
                <a:gd name="T37" fmla="*/ 0 h 47"/>
                <a:gd name="T38" fmla="*/ 0 w 454"/>
                <a:gd name="T39" fmla="*/ 0 h 47"/>
                <a:gd name="T40" fmla="*/ 0 w 454"/>
                <a:gd name="T41" fmla="*/ 0 h 47"/>
                <a:gd name="T42" fmla="*/ 0 w 454"/>
                <a:gd name="T43" fmla="*/ 0 h 47"/>
                <a:gd name="T44" fmla="*/ 0 w 454"/>
                <a:gd name="T45" fmla="*/ 0 h 47"/>
                <a:gd name="T46" fmla="*/ 0 w 454"/>
                <a:gd name="T47" fmla="*/ 0 h 47"/>
                <a:gd name="T48" fmla="*/ 0 w 454"/>
                <a:gd name="T49" fmla="*/ 0 h 47"/>
                <a:gd name="T50" fmla="*/ 0 w 454"/>
                <a:gd name="T51" fmla="*/ 0 h 47"/>
                <a:gd name="T52" fmla="*/ 0 w 454"/>
                <a:gd name="T53" fmla="*/ 0 h 4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54"/>
                <a:gd name="T82" fmla="*/ 0 h 47"/>
                <a:gd name="T83" fmla="*/ 454 w 454"/>
                <a:gd name="T84" fmla="*/ 47 h 47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54" h="47">
                  <a:moveTo>
                    <a:pt x="454" y="40"/>
                  </a:moveTo>
                  <a:lnTo>
                    <a:pt x="367" y="25"/>
                  </a:lnTo>
                  <a:lnTo>
                    <a:pt x="287" y="10"/>
                  </a:lnTo>
                  <a:lnTo>
                    <a:pt x="210" y="3"/>
                  </a:lnTo>
                  <a:lnTo>
                    <a:pt x="145" y="0"/>
                  </a:lnTo>
                  <a:lnTo>
                    <a:pt x="115" y="3"/>
                  </a:lnTo>
                  <a:lnTo>
                    <a:pt x="90" y="3"/>
                  </a:lnTo>
                  <a:lnTo>
                    <a:pt x="65" y="5"/>
                  </a:lnTo>
                  <a:lnTo>
                    <a:pt x="46" y="10"/>
                  </a:lnTo>
                  <a:lnTo>
                    <a:pt x="28" y="14"/>
                  </a:lnTo>
                  <a:lnTo>
                    <a:pt x="14" y="21"/>
                  </a:lnTo>
                  <a:lnTo>
                    <a:pt x="3" y="29"/>
                  </a:lnTo>
                  <a:lnTo>
                    <a:pt x="0" y="40"/>
                  </a:lnTo>
                  <a:lnTo>
                    <a:pt x="7" y="40"/>
                  </a:lnTo>
                  <a:lnTo>
                    <a:pt x="10" y="34"/>
                  </a:lnTo>
                  <a:lnTo>
                    <a:pt x="17" y="27"/>
                  </a:lnTo>
                  <a:lnTo>
                    <a:pt x="32" y="21"/>
                  </a:lnTo>
                  <a:lnTo>
                    <a:pt x="46" y="16"/>
                  </a:lnTo>
                  <a:lnTo>
                    <a:pt x="69" y="14"/>
                  </a:lnTo>
                  <a:lnTo>
                    <a:pt x="90" y="10"/>
                  </a:lnTo>
                  <a:lnTo>
                    <a:pt x="115" y="10"/>
                  </a:lnTo>
                  <a:lnTo>
                    <a:pt x="145" y="8"/>
                  </a:lnTo>
                  <a:lnTo>
                    <a:pt x="210" y="10"/>
                  </a:lnTo>
                  <a:lnTo>
                    <a:pt x="287" y="19"/>
                  </a:lnTo>
                  <a:lnTo>
                    <a:pt x="367" y="32"/>
                  </a:lnTo>
                  <a:lnTo>
                    <a:pt x="454" y="47"/>
                  </a:lnTo>
                  <a:lnTo>
                    <a:pt x="454" y="4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32958" name="Freeform 141"/>
            <p:cNvSpPr>
              <a:spLocks/>
            </p:cNvSpPr>
            <p:nvPr/>
          </p:nvSpPr>
          <p:spPr bwMode="auto">
            <a:xfrm>
              <a:off x="2182" y="2010"/>
              <a:ext cx="99" cy="47"/>
            </a:xfrm>
            <a:custGeom>
              <a:avLst/>
              <a:gdLst>
                <a:gd name="T0" fmla="*/ 0 w 594"/>
                <a:gd name="T1" fmla="*/ 0 h 188"/>
                <a:gd name="T2" fmla="*/ 0 w 594"/>
                <a:gd name="T3" fmla="*/ 0 h 188"/>
                <a:gd name="T4" fmla="*/ 0 w 594"/>
                <a:gd name="T5" fmla="*/ 0 h 188"/>
                <a:gd name="T6" fmla="*/ 0 w 594"/>
                <a:gd name="T7" fmla="*/ 0 h 188"/>
                <a:gd name="T8" fmla="*/ 0 w 594"/>
                <a:gd name="T9" fmla="*/ 0 h 188"/>
                <a:gd name="T10" fmla="*/ 0 w 594"/>
                <a:gd name="T11" fmla="*/ 0 h 188"/>
                <a:gd name="T12" fmla="*/ 0 w 594"/>
                <a:gd name="T13" fmla="*/ 0 h 188"/>
                <a:gd name="T14" fmla="*/ 0 w 594"/>
                <a:gd name="T15" fmla="*/ 0 h 188"/>
                <a:gd name="T16" fmla="*/ 0 w 594"/>
                <a:gd name="T17" fmla="*/ 0 h 188"/>
                <a:gd name="T18" fmla="*/ 0 w 594"/>
                <a:gd name="T19" fmla="*/ 0 h 188"/>
                <a:gd name="T20" fmla="*/ 0 w 594"/>
                <a:gd name="T21" fmla="*/ 0 h 188"/>
                <a:gd name="T22" fmla="*/ 0 w 594"/>
                <a:gd name="T23" fmla="*/ 0 h 188"/>
                <a:gd name="T24" fmla="*/ 0 w 594"/>
                <a:gd name="T25" fmla="*/ 0 h 188"/>
                <a:gd name="T26" fmla="*/ 0 w 594"/>
                <a:gd name="T27" fmla="*/ 1 h 188"/>
                <a:gd name="T28" fmla="*/ 0 w 594"/>
                <a:gd name="T29" fmla="*/ 1 h 188"/>
                <a:gd name="T30" fmla="*/ 0 w 594"/>
                <a:gd name="T31" fmla="*/ 1 h 188"/>
                <a:gd name="T32" fmla="*/ 0 w 594"/>
                <a:gd name="T33" fmla="*/ 1 h 188"/>
                <a:gd name="T34" fmla="*/ 0 w 594"/>
                <a:gd name="T35" fmla="*/ 1 h 188"/>
                <a:gd name="T36" fmla="*/ 0 w 594"/>
                <a:gd name="T37" fmla="*/ 1 h 188"/>
                <a:gd name="T38" fmla="*/ 0 w 594"/>
                <a:gd name="T39" fmla="*/ 1 h 188"/>
                <a:gd name="T40" fmla="*/ 0 w 594"/>
                <a:gd name="T41" fmla="*/ 1 h 188"/>
                <a:gd name="T42" fmla="*/ 0 w 594"/>
                <a:gd name="T43" fmla="*/ 1 h 188"/>
                <a:gd name="T44" fmla="*/ 0 w 594"/>
                <a:gd name="T45" fmla="*/ 1 h 188"/>
                <a:gd name="T46" fmla="*/ 0 w 594"/>
                <a:gd name="T47" fmla="*/ 1 h 188"/>
                <a:gd name="T48" fmla="*/ 0 w 594"/>
                <a:gd name="T49" fmla="*/ 1 h 188"/>
                <a:gd name="T50" fmla="*/ 0 w 594"/>
                <a:gd name="T51" fmla="*/ 1 h 188"/>
                <a:gd name="T52" fmla="*/ 0 w 594"/>
                <a:gd name="T53" fmla="*/ 1 h 188"/>
                <a:gd name="T54" fmla="*/ 0 w 594"/>
                <a:gd name="T55" fmla="*/ 1 h 188"/>
                <a:gd name="T56" fmla="*/ 0 w 594"/>
                <a:gd name="T57" fmla="*/ 1 h 188"/>
                <a:gd name="T58" fmla="*/ 0 w 594"/>
                <a:gd name="T59" fmla="*/ 1 h 188"/>
                <a:gd name="T60" fmla="*/ 0 w 594"/>
                <a:gd name="T61" fmla="*/ 0 h 188"/>
                <a:gd name="T62" fmla="*/ 0 w 594"/>
                <a:gd name="T63" fmla="*/ 0 h 188"/>
                <a:gd name="T64" fmla="*/ 0 w 594"/>
                <a:gd name="T65" fmla="*/ 0 h 188"/>
                <a:gd name="T66" fmla="*/ 0 w 594"/>
                <a:gd name="T67" fmla="*/ 0 h 188"/>
                <a:gd name="T68" fmla="*/ 0 w 594"/>
                <a:gd name="T69" fmla="*/ 0 h 188"/>
                <a:gd name="T70" fmla="*/ 0 w 594"/>
                <a:gd name="T71" fmla="*/ 0 h 188"/>
                <a:gd name="T72" fmla="*/ 0 w 594"/>
                <a:gd name="T73" fmla="*/ 0 h 188"/>
                <a:gd name="T74" fmla="*/ 0 w 594"/>
                <a:gd name="T75" fmla="*/ 0 h 188"/>
                <a:gd name="T76" fmla="*/ 0 w 594"/>
                <a:gd name="T77" fmla="*/ 0 h 18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94"/>
                <a:gd name="T118" fmla="*/ 0 h 188"/>
                <a:gd name="T119" fmla="*/ 594 w 594"/>
                <a:gd name="T120" fmla="*/ 188 h 18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94" h="188">
                  <a:moveTo>
                    <a:pt x="51" y="0"/>
                  </a:moveTo>
                  <a:lnTo>
                    <a:pt x="40" y="2"/>
                  </a:lnTo>
                  <a:lnTo>
                    <a:pt x="29" y="2"/>
                  </a:lnTo>
                  <a:lnTo>
                    <a:pt x="22" y="7"/>
                  </a:lnTo>
                  <a:lnTo>
                    <a:pt x="15" y="13"/>
                  </a:lnTo>
                  <a:lnTo>
                    <a:pt x="3" y="26"/>
                  </a:lnTo>
                  <a:lnTo>
                    <a:pt x="0" y="42"/>
                  </a:lnTo>
                  <a:lnTo>
                    <a:pt x="0" y="59"/>
                  </a:lnTo>
                  <a:lnTo>
                    <a:pt x="8" y="77"/>
                  </a:lnTo>
                  <a:lnTo>
                    <a:pt x="15" y="83"/>
                  </a:lnTo>
                  <a:lnTo>
                    <a:pt x="22" y="90"/>
                  </a:lnTo>
                  <a:lnTo>
                    <a:pt x="33" y="94"/>
                  </a:lnTo>
                  <a:lnTo>
                    <a:pt x="43" y="100"/>
                  </a:lnTo>
                  <a:lnTo>
                    <a:pt x="153" y="131"/>
                  </a:lnTo>
                  <a:lnTo>
                    <a:pt x="262" y="155"/>
                  </a:lnTo>
                  <a:lnTo>
                    <a:pt x="320" y="166"/>
                  </a:lnTo>
                  <a:lnTo>
                    <a:pt x="375" y="177"/>
                  </a:lnTo>
                  <a:lnTo>
                    <a:pt x="437" y="183"/>
                  </a:lnTo>
                  <a:lnTo>
                    <a:pt x="499" y="188"/>
                  </a:lnTo>
                  <a:lnTo>
                    <a:pt x="521" y="185"/>
                  </a:lnTo>
                  <a:lnTo>
                    <a:pt x="539" y="179"/>
                  </a:lnTo>
                  <a:lnTo>
                    <a:pt x="561" y="169"/>
                  </a:lnTo>
                  <a:lnTo>
                    <a:pt x="579" y="159"/>
                  </a:lnTo>
                  <a:lnTo>
                    <a:pt x="586" y="150"/>
                  </a:lnTo>
                  <a:lnTo>
                    <a:pt x="590" y="145"/>
                  </a:lnTo>
                  <a:lnTo>
                    <a:pt x="594" y="137"/>
                  </a:lnTo>
                  <a:lnTo>
                    <a:pt x="594" y="129"/>
                  </a:lnTo>
                  <a:lnTo>
                    <a:pt x="590" y="124"/>
                  </a:lnTo>
                  <a:lnTo>
                    <a:pt x="582" y="115"/>
                  </a:lnTo>
                  <a:lnTo>
                    <a:pt x="575" y="110"/>
                  </a:lnTo>
                  <a:lnTo>
                    <a:pt x="561" y="105"/>
                  </a:lnTo>
                  <a:lnTo>
                    <a:pt x="495" y="85"/>
                  </a:lnTo>
                  <a:lnTo>
                    <a:pt x="430" y="66"/>
                  </a:lnTo>
                  <a:lnTo>
                    <a:pt x="364" y="48"/>
                  </a:lnTo>
                  <a:lnTo>
                    <a:pt x="299" y="34"/>
                  </a:lnTo>
                  <a:lnTo>
                    <a:pt x="236" y="20"/>
                  </a:lnTo>
                  <a:lnTo>
                    <a:pt x="171" y="13"/>
                  </a:lnTo>
                  <a:lnTo>
                    <a:pt x="110" y="5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6C6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</p:grpSp>
      <p:sp>
        <p:nvSpPr>
          <p:cNvPr id="66702" name="Rectangle 142"/>
          <p:cNvSpPr>
            <a:spLocks noChangeArrowheads="1"/>
          </p:cNvSpPr>
          <p:nvPr/>
        </p:nvSpPr>
        <p:spPr bwMode="auto">
          <a:xfrm>
            <a:off x="3967163" y="2057400"/>
            <a:ext cx="1498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>
                <a:solidFill>
                  <a:schemeClr val="bg1"/>
                </a:solidFill>
                <a:latin typeface="Arial" charset="0"/>
                <a:cs typeface="+mn-cs"/>
              </a:rPr>
              <a:t>Increased O</a:t>
            </a:r>
            <a:r>
              <a:rPr lang="en-US" sz="2000" baseline="-25000">
                <a:solidFill>
                  <a:schemeClr val="bg1"/>
                </a:solidFill>
                <a:latin typeface="Arial" charset="0"/>
                <a:cs typeface="+mn-cs"/>
              </a:rPr>
              <a:t>2</a:t>
            </a:r>
            <a:r>
              <a:rPr lang="en-US" sz="2000">
                <a:solidFill>
                  <a:schemeClr val="bg1"/>
                </a:solidFill>
                <a:latin typeface="Arial" charset="0"/>
                <a:cs typeface="+mn-cs"/>
              </a:rPr>
              <a:t> demand </a:t>
            </a:r>
          </a:p>
        </p:txBody>
      </p:sp>
      <p:sp>
        <p:nvSpPr>
          <p:cNvPr id="66703" name="Rectangle 143"/>
          <p:cNvSpPr>
            <a:spLocks noChangeArrowheads="1"/>
          </p:cNvSpPr>
          <p:nvPr/>
        </p:nvSpPr>
        <p:spPr bwMode="auto">
          <a:xfrm>
            <a:off x="6048375" y="2047875"/>
            <a:ext cx="172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>
                <a:solidFill>
                  <a:schemeClr val="bg1"/>
                </a:solidFill>
                <a:latin typeface="Arial" charset="0"/>
                <a:cs typeface="+mn-cs"/>
              </a:rPr>
              <a:t>Hypertension tachycardia O</a:t>
            </a:r>
            <a:r>
              <a:rPr lang="en-US" sz="2000" baseline="-25000">
                <a:solidFill>
                  <a:schemeClr val="bg1"/>
                </a:solidFill>
                <a:latin typeface="Arial" charset="0"/>
                <a:cs typeface="+mn-cs"/>
              </a:rPr>
              <a:t>2</a:t>
            </a:r>
            <a:r>
              <a:rPr lang="en-US" sz="2000">
                <a:solidFill>
                  <a:schemeClr val="bg1"/>
                </a:solidFill>
                <a:latin typeface="Arial" charset="0"/>
                <a:cs typeface="+mn-cs"/>
              </a:rPr>
              <a:t> wastage</a:t>
            </a:r>
          </a:p>
        </p:txBody>
      </p:sp>
      <p:sp>
        <p:nvSpPr>
          <p:cNvPr id="66704" name="Rectangle 144"/>
          <p:cNvSpPr>
            <a:spLocks noChangeArrowheads="1"/>
          </p:cNvSpPr>
          <p:nvPr/>
        </p:nvSpPr>
        <p:spPr bwMode="auto">
          <a:xfrm>
            <a:off x="3810000" y="3429000"/>
            <a:ext cx="2022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>
                <a:solidFill>
                  <a:schemeClr val="bg1"/>
                </a:solidFill>
                <a:latin typeface="Arial" charset="0"/>
                <a:cs typeface="+mn-cs"/>
              </a:rPr>
              <a:t>Subendocardial ischemia</a:t>
            </a:r>
          </a:p>
        </p:txBody>
      </p:sp>
      <p:sp>
        <p:nvSpPr>
          <p:cNvPr id="66705" name="Rectangle 145"/>
          <p:cNvSpPr>
            <a:spLocks noChangeArrowheads="1"/>
          </p:cNvSpPr>
          <p:nvPr/>
        </p:nvSpPr>
        <p:spPr bwMode="auto">
          <a:xfrm>
            <a:off x="5673725" y="3429000"/>
            <a:ext cx="2022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>
                <a:solidFill>
                  <a:schemeClr val="bg1"/>
                </a:solidFill>
                <a:latin typeface="Arial" charset="0"/>
                <a:cs typeface="+mn-cs"/>
              </a:rPr>
              <a:t>LV end-diastolic pressure </a:t>
            </a:r>
            <a:r>
              <a:rPr lang="en-US" sz="2000">
                <a:solidFill>
                  <a:schemeClr val="bg1"/>
                </a:solidFill>
                <a:latin typeface="Arial" charset="0"/>
                <a:cs typeface="+mn-cs"/>
                <a:sym typeface="Symbol" pitchFamily="18" charset="2"/>
              </a:rPr>
              <a:t></a:t>
            </a:r>
            <a:endParaRPr lang="en-US" sz="200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66706" name="Rectangle 146"/>
          <p:cNvSpPr>
            <a:spLocks noChangeArrowheads="1"/>
          </p:cNvSpPr>
          <p:nvPr/>
        </p:nvSpPr>
        <p:spPr bwMode="auto">
          <a:xfrm>
            <a:off x="7153275" y="3962400"/>
            <a:ext cx="16859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>
                <a:solidFill>
                  <a:schemeClr val="bg1"/>
                </a:solidFill>
                <a:latin typeface="Arial" charset="0"/>
                <a:cs typeface="+mn-cs"/>
              </a:rPr>
              <a:t>Increased sympathetic drive</a:t>
            </a:r>
          </a:p>
        </p:txBody>
      </p:sp>
      <p:sp>
        <p:nvSpPr>
          <p:cNvPr id="66707" name="Rectangle 147"/>
          <p:cNvSpPr>
            <a:spLocks noChangeArrowheads="1"/>
          </p:cNvSpPr>
          <p:nvPr/>
        </p:nvSpPr>
        <p:spPr bwMode="auto">
          <a:xfrm>
            <a:off x="6226175" y="5181600"/>
            <a:ext cx="13176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>
                <a:solidFill>
                  <a:schemeClr val="bg1"/>
                </a:solidFill>
                <a:latin typeface="Arial" charset="0"/>
                <a:cs typeface="+mn-cs"/>
              </a:rPr>
              <a:t>LV failure pain</a:t>
            </a:r>
          </a:p>
        </p:txBody>
      </p:sp>
      <p:sp>
        <p:nvSpPr>
          <p:cNvPr id="66708" name="Rectangle 148"/>
          <p:cNvSpPr>
            <a:spLocks noChangeArrowheads="1"/>
          </p:cNvSpPr>
          <p:nvPr/>
        </p:nvSpPr>
        <p:spPr bwMode="auto">
          <a:xfrm>
            <a:off x="4702175" y="5791200"/>
            <a:ext cx="13176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>
                <a:solidFill>
                  <a:schemeClr val="bg1"/>
                </a:solidFill>
                <a:latin typeface="Arial" charset="0"/>
                <a:cs typeface="+mn-cs"/>
              </a:rPr>
              <a:t>Regional ischemia</a:t>
            </a:r>
          </a:p>
        </p:txBody>
      </p:sp>
      <p:sp>
        <p:nvSpPr>
          <p:cNvPr id="66709" name="Rectangle 149"/>
          <p:cNvSpPr>
            <a:spLocks noChangeArrowheads="1"/>
          </p:cNvSpPr>
          <p:nvPr/>
        </p:nvSpPr>
        <p:spPr bwMode="auto">
          <a:xfrm>
            <a:off x="4419600" y="4419600"/>
            <a:ext cx="14176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>
                <a:solidFill>
                  <a:schemeClr val="bg1"/>
                </a:solidFill>
                <a:latin typeface="Arial" charset="0"/>
                <a:cs typeface="+mn-cs"/>
              </a:rPr>
              <a:t>Increasing ischemic damage</a:t>
            </a:r>
          </a:p>
        </p:txBody>
      </p:sp>
      <p:sp>
        <p:nvSpPr>
          <p:cNvPr id="66710" name="Rectangle 150"/>
          <p:cNvSpPr>
            <a:spLocks noChangeArrowheads="1"/>
          </p:cNvSpPr>
          <p:nvPr/>
        </p:nvSpPr>
        <p:spPr bwMode="auto">
          <a:xfrm>
            <a:off x="457200" y="3105150"/>
            <a:ext cx="20986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>
                <a:solidFill>
                  <a:schemeClr val="bg1"/>
                </a:solidFill>
                <a:latin typeface="Arial" charset="0"/>
                <a:cs typeface="+mn-cs"/>
              </a:rPr>
              <a:t>PLATELET AGGREGATION</a:t>
            </a:r>
          </a:p>
        </p:txBody>
      </p:sp>
      <p:sp>
        <p:nvSpPr>
          <p:cNvPr id="32781" name="Rectangle 151"/>
          <p:cNvSpPr>
            <a:spLocks noChangeArrowheads="1"/>
          </p:cNvSpPr>
          <p:nvPr/>
        </p:nvSpPr>
        <p:spPr bwMode="auto">
          <a:xfrm>
            <a:off x="685800" y="1304925"/>
            <a:ext cx="1322388" cy="944563"/>
          </a:xfrm>
          <a:prstGeom prst="rect">
            <a:avLst/>
          </a:prstGeom>
          <a:solidFill>
            <a:srgbClr val="800080">
              <a:alpha val="50195"/>
            </a:srgbClr>
          </a:solidFill>
          <a:ln w="38100">
            <a:solidFill>
              <a:srgbClr val="99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66712" name="Rectangle 152"/>
          <p:cNvSpPr>
            <a:spLocks noChangeArrowheads="1"/>
          </p:cNvSpPr>
          <p:nvPr/>
        </p:nvSpPr>
        <p:spPr bwMode="auto">
          <a:xfrm>
            <a:off x="698500" y="1295400"/>
            <a:ext cx="1387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>
                <a:solidFill>
                  <a:srgbClr val="00FF00"/>
                </a:solidFill>
                <a:latin typeface="Arial" charset="0"/>
                <a:cs typeface="+mn-cs"/>
              </a:rPr>
              <a:t>HEPARIN or LMWH Aspirin</a:t>
            </a:r>
            <a:endParaRPr lang="en-US" sz="200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32783" name="Rectangle 153"/>
          <p:cNvSpPr>
            <a:spLocks noChangeArrowheads="1"/>
          </p:cNvSpPr>
          <p:nvPr/>
        </p:nvSpPr>
        <p:spPr bwMode="auto">
          <a:xfrm>
            <a:off x="2667000" y="1295400"/>
            <a:ext cx="1644650" cy="665163"/>
          </a:xfrm>
          <a:prstGeom prst="rect">
            <a:avLst/>
          </a:prstGeom>
          <a:solidFill>
            <a:srgbClr val="800080">
              <a:alpha val="50195"/>
            </a:srgbClr>
          </a:solidFill>
          <a:ln w="38100">
            <a:solidFill>
              <a:srgbClr val="99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2784" name="Rectangle 154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1295400"/>
            <a:ext cx="1676400" cy="60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smtClean="0">
                <a:solidFill>
                  <a:srgbClr val="00FF00"/>
                </a:solidFill>
              </a:rPr>
              <a:t>NITRATES</a:t>
            </a:r>
            <a:r>
              <a:rPr lang="en-US" sz="2000" smtClean="0"/>
              <a:t> (intravenous)</a:t>
            </a:r>
          </a:p>
        </p:txBody>
      </p:sp>
      <p:sp>
        <p:nvSpPr>
          <p:cNvPr id="32785" name="Rectangle 155"/>
          <p:cNvSpPr>
            <a:spLocks noChangeArrowheads="1"/>
          </p:cNvSpPr>
          <p:nvPr/>
        </p:nvSpPr>
        <p:spPr bwMode="auto">
          <a:xfrm>
            <a:off x="6896100" y="1552575"/>
            <a:ext cx="1776413" cy="454025"/>
          </a:xfrm>
          <a:prstGeom prst="rect">
            <a:avLst/>
          </a:prstGeom>
          <a:solidFill>
            <a:srgbClr val="800080">
              <a:alpha val="50195"/>
            </a:srgbClr>
          </a:solidFill>
          <a:ln w="38100">
            <a:solidFill>
              <a:srgbClr val="99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66716" name="Rectangle 156"/>
          <p:cNvSpPr>
            <a:spLocks noChangeArrowheads="1"/>
          </p:cNvSpPr>
          <p:nvPr/>
        </p:nvSpPr>
        <p:spPr bwMode="auto">
          <a:xfrm>
            <a:off x="6781800" y="1543050"/>
            <a:ext cx="1998663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000" b="1">
                <a:solidFill>
                  <a:srgbClr val="00FF00"/>
                </a:solidFill>
                <a:latin typeface="Arial" charset="0"/>
                <a:cs typeface="+mn-cs"/>
                <a:sym typeface="Symbol" pitchFamily="18" charset="2"/>
              </a:rPr>
              <a:t></a:t>
            </a:r>
            <a:r>
              <a:rPr lang="en-US" sz="2000" b="1">
                <a:solidFill>
                  <a:srgbClr val="00FF00"/>
                </a:solidFill>
                <a:latin typeface="Arial" charset="0"/>
                <a:cs typeface="+mn-cs"/>
              </a:rPr>
              <a:t>-BLOCKADE</a:t>
            </a:r>
            <a:endParaRPr lang="en-US" sz="200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32787" name="Rectangle 157"/>
          <p:cNvSpPr>
            <a:spLocks noChangeArrowheads="1"/>
          </p:cNvSpPr>
          <p:nvPr/>
        </p:nvSpPr>
        <p:spPr bwMode="auto">
          <a:xfrm>
            <a:off x="501650" y="3705225"/>
            <a:ext cx="2008188" cy="1277938"/>
          </a:xfrm>
          <a:prstGeom prst="rect">
            <a:avLst/>
          </a:prstGeom>
          <a:solidFill>
            <a:schemeClr val="accent2">
              <a:alpha val="50195"/>
            </a:schemeClr>
          </a:solidFill>
          <a:ln w="38100">
            <a:solidFill>
              <a:srgbClr val="66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66718" name="Rectangle 158"/>
          <p:cNvSpPr>
            <a:spLocks noChangeArrowheads="1"/>
          </p:cNvSpPr>
          <p:nvPr/>
        </p:nvSpPr>
        <p:spPr bwMode="auto">
          <a:xfrm>
            <a:off x="457200" y="37338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168275" indent="-168275" algn="ctr" eaLnBrk="0" hangingPunct="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en-US" sz="2000" b="1">
                <a:solidFill>
                  <a:schemeClr val="bg1"/>
                </a:solidFill>
                <a:latin typeface="Arial" charset="0"/>
                <a:cs typeface="+mn-cs"/>
              </a:rPr>
              <a:t>Gp IIb/IIIa blockers</a:t>
            </a:r>
          </a:p>
          <a:p>
            <a:pPr marL="168275" indent="-168275" algn="ctr" eaLnBrk="0" hangingPunct="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en-US" sz="2000">
                <a:solidFill>
                  <a:schemeClr val="bg1"/>
                </a:solidFill>
                <a:latin typeface="Arial" charset="0"/>
                <a:cs typeface="+mn-cs"/>
              </a:rPr>
              <a:t>If troponin</a:t>
            </a:r>
          </a:p>
          <a:p>
            <a:pPr marL="168275" indent="-168275" algn="ctr" eaLnBrk="0" hangingPunct="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en-US" sz="2000">
                <a:solidFill>
                  <a:schemeClr val="bg1"/>
                </a:solidFill>
                <a:latin typeface="Arial" charset="0"/>
                <a:cs typeface="+mn-cs"/>
              </a:rPr>
              <a:t>High risk group</a:t>
            </a:r>
          </a:p>
        </p:txBody>
      </p:sp>
      <p:sp>
        <p:nvSpPr>
          <p:cNvPr id="32789" name="Rectangle 159"/>
          <p:cNvSpPr>
            <a:spLocks noChangeArrowheads="1"/>
          </p:cNvSpPr>
          <p:nvPr/>
        </p:nvSpPr>
        <p:spPr bwMode="auto">
          <a:xfrm>
            <a:off x="933450" y="5499100"/>
            <a:ext cx="1866900" cy="630238"/>
          </a:xfrm>
          <a:prstGeom prst="rect">
            <a:avLst/>
          </a:prstGeom>
          <a:solidFill>
            <a:schemeClr val="accent2">
              <a:alpha val="50195"/>
            </a:schemeClr>
          </a:solidFill>
          <a:ln w="38100">
            <a:solidFill>
              <a:srgbClr val="66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66720" name="Rectangle 160"/>
          <p:cNvSpPr>
            <a:spLocks noChangeArrowheads="1"/>
          </p:cNvSpPr>
          <p:nvPr/>
        </p:nvSpPr>
        <p:spPr bwMode="auto">
          <a:xfrm>
            <a:off x="914400" y="54864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>
                <a:solidFill>
                  <a:schemeClr val="bg1"/>
                </a:solidFill>
                <a:latin typeface="Arial" charset="0"/>
                <a:cs typeface="+mn-cs"/>
              </a:rPr>
              <a:t>Diltiazem in selectec cases</a:t>
            </a:r>
          </a:p>
        </p:txBody>
      </p:sp>
      <p:grpSp>
        <p:nvGrpSpPr>
          <p:cNvPr id="32791" name="Group 161"/>
          <p:cNvGrpSpPr>
            <a:grpSpLocks/>
          </p:cNvGrpSpPr>
          <p:nvPr/>
        </p:nvGrpSpPr>
        <p:grpSpPr bwMode="auto">
          <a:xfrm>
            <a:off x="2120900" y="2517775"/>
            <a:ext cx="317500" cy="317500"/>
            <a:chOff x="4272" y="1824"/>
            <a:chExt cx="173" cy="173"/>
          </a:xfrm>
        </p:grpSpPr>
        <p:sp>
          <p:nvSpPr>
            <p:cNvPr id="32819" name="Oval 162"/>
            <p:cNvSpPr>
              <a:spLocks noChangeArrowheads="1"/>
            </p:cNvSpPr>
            <p:nvPr/>
          </p:nvSpPr>
          <p:spPr bwMode="auto">
            <a:xfrm>
              <a:off x="4272" y="1824"/>
              <a:ext cx="173" cy="17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32820" name="Line 163"/>
            <p:cNvSpPr>
              <a:spLocks noChangeShapeType="1"/>
            </p:cNvSpPr>
            <p:nvPr/>
          </p:nvSpPr>
          <p:spPr bwMode="auto">
            <a:xfrm>
              <a:off x="4309" y="1914"/>
              <a:ext cx="10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92" name="Group 164"/>
          <p:cNvGrpSpPr>
            <a:grpSpLocks/>
          </p:cNvGrpSpPr>
          <p:nvPr/>
        </p:nvGrpSpPr>
        <p:grpSpPr bwMode="auto">
          <a:xfrm>
            <a:off x="4162425" y="2817813"/>
            <a:ext cx="317500" cy="317500"/>
            <a:chOff x="4272" y="1824"/>
            <a:chExt cx="173" cy="173"/>
          </a:xfrm>
        </p:grpSpPr>
        <p:sp>
          <p:nvSpPr>
            <p:cNvPr id="32817" name="Oval 165"/>
            <p:cNvSpPr>
              <a:spLocks noChangeArrowheads="1"/>
            </p:cNvSpPr>
            <p:nvPr/>
          </p:nvSpPr>
          <p:spPr bwMode="auto">
            <a:xfrm>
              <a:off x="4272" y="1824"/>
              <a:ext cx="173" cy="17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32818" name="Line 166"/>
            <p:cNvSpPr>
              <a:spLocks noChangeShapeType="1"/>
            </p:cNvSpPr>
            <p:nvPr/>
          </p:nvSpPr>
          <p:spPr bwMode="auto">
            <a:xfrm>
              <a:off x="4309" y="1914"/>
              <a:ext cx="10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93" name="Group 167"/>
          <p:cNvGrpSpPr>
            <a:grpSpLocks/>
          </p:cNvGrpSpPr>
          <p:nvPr/>
        </p:nvGrpSpPr>
        <p:grpSpPr bwMode="auto">
          <a:xfrm>
            <a:off x="7950200" y="2765425"/>
            <a:ext cx="317500" cy="317500"/>
            <a:chOff x="4272" y="1824"/>
            <a:chExt cx="173" cy="173"/>
          </a:xfrm>
        </p:grpSpPr>
        <p:sp>
          <p:nvSpPr>
            <p:cNvPr id="32815" name="Oval 168"/>
            <p:cNvSpPr>
              <a:spLocks noChangeArrowheads="1"/>
            </p:cNvSpPr>
            <p:nvPr/>
          </p:nvSpPr>
          <p:spPr bwMode="auto">
            <a:xfrm>
              <a:off x="4272" y="1824"/>
              <a:ext cx="173" cy="17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32816" name="Line 169"/>
            <p:cNvSpPr>
              <a:spLocks noChangeShapeType="1"/>
            </p:cNvSpPr>
            <p:nvPr/>
          </p:nvSpPr>
          <p:spPr bwMode="auto">
            <a:xfrm>
              <a:off x="4309" y="1914"/>
              <a:ext cx="10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94" name="Group 170"/>
          <p:cNvGrpSpPr>
            <a:grpSpLocks/>
          </p:cNvGrpSpPr>
          <p:nvPr/>
        </p:nvGrpSpPr>
        <p:grpSpPr bwMode="auto">
          <a:xfrm>
            <a:off x="3001963" y="5357813"/>
            <a:ext cx="317500" cy="317500"/>
            <a:chOff x="4272" y="1824"/>
            <a:chExt cx="173" cy="173"/>
          </a:xfrm>
        </p:grpSpPr>
        <p:sp>
          <p:nvSpPr>
            <p:cNvPr id="32813" name="Oval 171"/>
            <p:cNvSpPr>
              <a:spLocks noChangeArrowheads="1"/>
            </p:cNvSpPr>
            <p:nvPr/>
          </p:nvSpPr>
          <p:spPr bwMode="auto">
            <a:xfrm>
              <a:off x="4272" y="1824"/>
              <a:ext cx="173" cy="17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32814" name="Line 172"/>
            <p:cNvSpPr>
              <a:spLocks noChangeShapeType="1"/>
            </p:cNvSpPr>
            <p:nvPr/>
          </p:nvSpPr>
          <p:spPr bwMode="auto">
            <a:xfrm>
              <a:off x="4309" y="1914"/>
              <a:ext cx="10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95" name="Oval 173" descr="Light upward diagonal"/>
          <p:cNvSpPr>
            <a:spLocks noChangeArrowheads="1"/>
          </p:cNvSpPr>
          <p:nvPr/>
        </p:nvSpPr>
        <p:spPr bwMode="auto">
          <a:xfrm>
            <a:off x="3735388" y="4667250"/>
            <a:ext cx="512762" cy="514350"/>
          </a:xfrm>
          <a:prstGeom prst="ellipse">
            <a:avLst/>
          </a:prstGeom>
          <a:pattFill prst="ltUpDiag">
            <a:fgClr>
              <a:srgbClr val="FF0000"/>
            </a:fgClr>
            <a:bgClr>
              <a:schemeClr val="folHlink"/>
            </a:bgClr>
          </a:pattFill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2796" name="AutoShape 174"/>
          <p:cNvSpPr>
            <a:spLocks noChangeArrowheads="1"/>
          </p:cNvSpPr>
          <p:nvPr/>
        </p:nvSpPr>
        <p:spPr bwMode="auto">
          <a:xfrm rot="-909125">
            <a:off x="3681413" y="1984375"/>
            <a:ext cx="304800" cy="1430338"/>
          </a:xfrm>
          <a:prstGeom prst="downArrow">
            <a:avLst>
              <a:gd name="adj1" fmla="val 50000"/>
              <a:gd name="adj2" fmla="val 61049"/>
            </a:avLst>
          </a:prstGeom>
          <a:gradFill rotWithShape="0">
            <a:gsLst>
              <a:gs pos="0">
                <a:srgbClr val="760000"/>
              </a:gs>
              <a:gs pos="100000">
                <a:srgbClr val="FF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2797" name="AutoShape 175"/>
          <p:cNvSpPr>
            <a:spLocks noChangeArrowheads="1"/>
          </p:cNvSpPr>
          <p:nvPr/>
        </p:nvSpPr>
        <p:spPr bwMode="auto">
          <a:xfrm rot="-909125">
            <a:off x="1711325" y="2232025"/>
            <a:ext cx="304800" cy="882650"/>
          </a:xfrm>
          <a:prstGeom prst="downArrow">
            <a:avLst>
              <a:gd name="adj1" fmla="val 51889"/>
              <a:gd name="adj2" fmla="val 40501"/>
            </a:avLst>
          </a:prstGeom>
          <a:gradFill rotWithShape="0">
            <a:gsLst>
              <a:gs pos="0">
                <a:srgbClr val="760000"/>
              </a:gs>
              <a:gs pos="100000">
                <a:srgbClr val="FF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66736" name="AutoShape 176"/>
          <p:cNvSpPr>
            <a:spLocks noChangeArrowheads="1"/>
          </p:cNvSpPr>
          <p:nvPr/>
        </p:nvSpPr>
        <p:spPr bwMode="auto">
          <a:xfrm rot="-7703210">
            <a:off x="3098801" y="4492625"/>
            <a:ext cx="304800" cy="1127125"/>
          </a:xfrm>
          <a:prstGeom prst="downArrow">
            <a:avLst>
              <a:gd name="adj1" fmla="val 50000"/>
              <a:gd name="adj2" fmla="val 48107"/>
            </a:avLst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2799" name="AutoShape 177"/>
          <p:cNvSpPr>
            <a:spLocks noChangeArrowheads="1"/>
          </p:cNvSpPr>
          <p:nvPr/>
        </p:nvSpPr>
        <p:spPr bwMode="auto">
          <a:xfrm rot="1546720" flipH="1">
            <a:off x="7697788" y="2000250"/>
            <a:ext cx="304800" cy="1195388"/>
          </a:xfrm>
          <a:prstGeom prst="downArrow">
            <a:avLst>
              <a:gd name="adj1" fmla="val 50000"/>
              <a:gd name="adj2" fmla="val 51021"/>
            </a:avLst>
          </a:prstGeom>
          <a:gradFill rotWithShape="0">
            <a:gsLst>
              <a:gs pos="0">
                <a:srgbClr val="760000"/>
              </a:gs>
              <a:gs pos="100000">
                <a:srgbClr val="FF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2800" name="Freeform 178"/>
          <p:cNvSpPr>
            <a:spLocks/>
          </p:cNvSpPr>
          <p:nvPr/>
        </p:nvSpPr>
        <p:spPr bwMode="auto">
          <a:xfrm>
            <a:off x="4376738" y="3079750"/>
            <a:ext cx="2182812" cy="381000"/>
          </a:xfrm>
          <a:custGeom>
            <a:avLst/>
            <a:gdLst>
              <a:gd name="T0" fmla="*/ 2147483647 w 1375"/>
              <a:gd name="T1" fmla="*/ 2147483647 h 240"/>
              <a:gd name="T2" fmla="*/ 2147483647 w 1375"/>
              <a:gd name="T3" fmla="*/ 2147483647 h 240"/>
              <a:gd name="T4" fmla="*/ 0 w 1375"/>
              <a:gd name="T5" fmla="*/ 2147483647 h 240"/>
              <a:gd name="T6" fmla="*/ 0 60000 65536"/>
              <a:gd name="T7" fmla="*/ 0 60000 65536"/>
              <a:gd name="T8" fmla="*/ 0 60000 65536"/>
              <a:gd name="T9" fmla="*/ 0 w 1375"/>
              <a:gd name="T10" fmla="*/ 0 h 240"/>
              <a:gd name="T11" fmla="*/ 1375 w 1375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75" h="240">
                <a:moveTo>
                  <a:pt x="1375" y="226"/>
                </a:moveTo>
                <a:cubicBezTo>
                  <a:pt x="1265" y="189"/>
                  <a:pt x="1115" y="0"/>
                  <a:pt x="716" y="3"/>
                </a:cubicBezTo>
                <a:cubicBezTo>
                  <a:pt x="207" y="6"/>
                  <a:pt x="149" y="191"/>
                  <a:pt x="0" y="240"/>
                </a:cubicBezTo>
              </a:path>
            </a:pathLst>
          </a:cu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32801" name="Freeform 179"/>
          <p:cNvSpPr>
            <a:spLocks/>
          </p:cNvSpPr>
          <p:nvPr/>
        </p:nvSpPr>
        <p:spPr bwMode="auto">
          <a:xfrm>
            <a:off x="4924425" y="2035175"/>
            <a:ext cx="1247775" cy="100013"/>
          </a:xfrm>
          <a:custGeom>
            <a:avLst/>
            <a:gdLst>
              <a:gd name="T0" fmla="*/ 2147483647 w 1375"/>
              <a:gd name="T1" fmla="*/ 2147483647 h 240"/>
              <a:gd name="T2" fmla="*/ 2147483647 w 1375"/>
              <a:gd name="T3" fmla="*/ 2147483647 h 240"/>
              <a:gd name="T4" fmla="*/ 0 w 1375"/>
              <a:gd name="T5" fmla="*/ 2147483647 h 240"/>
              <a:gd name="T6" fmla="*/ 0 60000 65536"/>
              <a:gd name="T7" fmla="*/ 0 60000 65536"/>
              <a:gd name="T8" fmla="*/ 0 60000 65536"/>
              <a:gd name="T9" fmla="*/ 0 w 1375"/>
              <a:gd name="T10" fmla="*/ 0 h 240"/>
              <a:gd name="T11" fmla="*/ 1375 w 1375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75" h="240">
                <a:moveTo>
                  <a:pt x="1375" y="226"/>
                </a:moveTo>
                <a:cubicBezTo>
                  <a:pt x="1265" y="189"/>
                  <a:pt x="1115" y="0"/>
                  <a:pt x="716" y="3"/>
                </a:cubicBezTo>
                <a:cubicBezTo>
                  <a:pt x="207" y="6"/>
                  <a:pt x="149" y="191"/>
                  <a:pt x="0" y="240"/>
                </a:cubicBezTo>
              </a:path>
            </a:pathLst>
          </a:cu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32802" name="Freeform 180"/>
          <p:cNvSpPr>
            <a:spLocks/>
          </p:cNvSpPr>
          <p:nvPr/>
        </p:nvSpPr>
        <p:spPr bwMode="auto">
          <a:xfrm>
            <a:off x="6961188" y="4024313"/>
            <a:ext cx="263525" cy="1200150"/>
          </a:xfrm>
          <a:custGeom>
            <a:avLst/>
            <a:gdLst>
              <a:gd name="T0" fmla="*/ 2147483647 w 166"/>
              <a:gd name="T1" fmla="*/ 2147483647 h 756"/>
              <a:gd name="T2" fmla="*/ 2147483647 w 166"/>
              <a:gd name="T3" fmla="*/ 2147483647 h 756"/>
              <a:gd name="T4" fmla="*/ 0 w 166"/>
              <a:gd name="T5" fmla="*/ 0 h 756"/>
              <a:gd name="T6" fmla="*/ 0 60000 65536"/>
              <a:gd name="T7" fmla="*/ 0 60000 65536"/>
              <a:gd name="T8" fmla="*/ 0 60000 65536"/>
              <a:gd name="T9" fmla="*/ 0 w 166"/>
              <a:gd name="T10" fmla="*/ 0 h 756"/>
              <a:gd name="T11" fmla="*/ 166 w 166"/>
              <a:gd name="T12" fmla="*/ 756 h 7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6" h="756">
                <a:moveTo>
                  <a:pt x="130" y="756"/>
                </a:moveTo>
                <a:cubicBezTo>
                  <a:pt x="134" y="695"/>
                  <a:pt x="166" y="546"/>
                  <a:pt x="157" y="392"/>
                </a:cubicBezTo>
                <a:cubicBezTo>
                  <a:pt x="148" y="245"/>
                  <a:pt x="33" y="82"/>
                  <a:pt x="0" y="0"/>
                </a:cubicBezTo>
              </a:path>
            </a:pathLst>
          </a:cu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32803" name="Line 181"/>
          <p:cNvSpPr>
            <a:spLocks noChangeShapeType="1"/>
          </p:cNvSpPr>
          <p:nvPr/>
        </p:nvSpPr>
        <p:spPr bwMode="auto">
          <a:xfrm flipV="1">
            <a:off x="7275513" y="4681538"/>
            <a:ext cx="357187" cy="557212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04" name="Freeform 182"/>
          <p:cNvSpPr>
            <a:spLocks/>
          </p:cNvSpPr>
          <p:nvPr/>
        </p:nvSpPr>
        <p:spPr bwMode="auto">
          <a:xfrm>
            <a:off x="7412038" y="3090863"/>
            <a:ext cx="342900" cy="936625"/>
          </a:xfrm>
          <a:custGeom>
            <a:avLst/>
            <a:gdLst>
              <a:gd name="T0" fmla="*/ 2147483647 w 216"/>
              <a:gd name="T1" fmla="*/ 2147483647 h 590"/>
              <a:gd name="T2" fmla="*/ 2147483647 w 216"/>
              <a:gd name="T3" fmla="*/ 2147483647 h 590"/>
              <a:gd name="T4" fmla="*/ 0 w 216"/>
              <a:gd name="T5" fmla="*/ 0 h 590"/>
              <a:gd name="T6" fmla="*/ 0 60000 65536"/>
              <a:gd name="T7" fmla="*/ 0 60000 65536"/>
              <a:gd name="T8" fmla="*/ 0 60000 65536"/>
              <a:gd name="T9" fmla="*/ 0 w 216"/>
              <a:gd name="T10" fmla="*/ 0 h 590"/>
              <a:gd name="T11" fmla="*/ 216 w 216"/>
              <a:gd name="T12" fmla="*/ 590 h 5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" h="590">
                <a:moveTo>
                  <a:pt x="216" y="590"/>
                </a:moveTo>
                <a:cubicBezTo>
                  <a:pt x="205" y="544"/>
                  <a:pt x="177" y="415"/>
                  <a:pt x="149" y="314"/>
                </a:cubicBezTo>
                <a:cubicBezTo>
                  <a:pt x="119" y="203"/>
                  <a:pt x="31" y="65"/>
                  <a:pt x="0" y="0"/>
                </a:cubicBezTo>
              </a:path>
            </a:pathLst>
          </a:cu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32805" name="Freeform 183"/>
          <p:cNvSpPr>
            <a:spLocks/>
          </p:cNvSpPr>
          <p:nvPr/>
        </p:nvSpPr>
        <p:spPr bwMode="auto">
          <a:xfrm>
            <a:off x="5889625" y="5794375"/>
            <a:ext cx="698500" cy="307975"/>
          </a:xfrm>
          <a:custGeom>
            <a:avLst/>
            <a:gdLst>
              <a:gd name="T0" fmla="*/ 0 w 440"/>
              <a:gd name="T1" fmla="*/ 2147483647 h 194"/>
              <a:gd name="T2" fmla="*/ 2147483647 w 440"/>
              <a:gd name="T3" fmla="*/ 2147483647 h 194"/>
              <a:gd name="T4" fmla="*/ 2147483647 w 440"/>
              <a:gd name="T5" fmla="*/ 0 h 194"/>
              <a:gd name="T6" fmla="*/ 0 60000 65536"/>
              <a:gd name="T7" fmla="*/ 0 60000 65536"/>
              <a:gd name="T8" fmla="*/ 0 60000 65536"/>
              <a:gd name="T9" fmla="*/ 0 w 440"/>
              <a:gd name="T10" fmla="*/ 0 h 194"/>
              <a:gd name="T11" fmla="*/ 440 w 440"/>
              <a:gd name="T12" fmla="*/ 194 h 19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0" h="194">
                <a:moveTo>
                  <a:pt x="0" y="194"/>
                </a:moveTo>
                <a:cubicBezTo>
                  <a:pt x="35" y="181"/>
                  <a:pt x="137" y="145"/>
                  <a:pt x="211" y="118"/>
                </a:cubicBezTo>
                <a:cubicBezTo>
                  <a:pt x="288" y="91"/>
                  <a:pt x="392" y="25"/>
                  <a:pt x="440" y="0"/>
                </a:cubicBezTo>
              </a:path>
            </a:pathLst>
          </a:cu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32806" name="Freeform 184"/>
          <p:cNvSpPr>
            <a:spLocks/>
          </p:cNvSpPr>
          <p:nvPr/>
        </p:nvSpPr>
        <p:spPr bwMode="auto">
          <a:xfrm rot="10800000">
            <a:off x="3946525" y="5464175"/>
            <a:ext cx="868363" cy="663575"/>
          </a:xfrm>
          <a:custGeom>
            <a:avLst/>
            <a:gdLst>
              <a:gd name="T0" fmla="*/ 2147483647 w 216"/>
              <a:gd name="T1" fmla="*/ 2147483647 h 590"/>
              <a:gd name="T2" fmla="*/ 2147483647 w 216"/>
              <a:gd name="T3" fmla="*/ 2147483647 h 590"/>
              <a:gd name="T4" fmla="*/ 0 w 216"/>
              <a:gd name="T5" fmla="*/ 0 h 590"/>
              <a:gd name="T6" fmla="*/ 0 60000 65536"/>
              <a:gd name="T7" fmla="*/ 0 60000 65536"/>
              <a:gd name="T8" fmla="*/ 0 60000 65536"/>
              <a:gd name="T9" fmla="*/ 0 w 216"/>
              <a:gd name="T10" fmla="*/ 0 h 590"/>
              <a:gd name="T11" fmla="*/ 216 w 216"/>
              <a:gd name="T12" fmla="*/ 590 h 5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" h="590">
                <a:moveTo>
                  <a:pt x="216" y="590"/>
                </a:moveTo>
                <a:cubicBezTo>
                  <a:pt x="205" y="544"/>
                  <a:pt x="177" y="415"/>
                  <a:pt x="149" y="314"/>
                </a:cubicBezTo>
                <a:cubicBezTo>
                  <a:pt x="119" y="203"/>
                  <a:pt x="31" y="65"/>
                  <a:pt x="0" y="0"/>
                </a:cubicBezTo>
              </a:path>
            </a:pathLst>
          </a:cu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32807" name="Freeform 185"/>
          <p:cNvSpPr>
            <a:spLocks/>
          </p:cNvSpPr>
          <p:nvPr/>
        </p:nvSpPr>
        <p:spPr bwMode="auto">
          <a:xfrm>
            <a:off x="3732213" y="2668588"/>
            <a:ext cx="373062" cy="509587"/>
          </a:xfrm>
          <a:custGeom>
            <a:avLst/>
            <a:gdLst>
              <a:gd name="T0" fmla="*/ 2147483647 w 235"/>
              <a:gd name="T1" fmla="*/ 0 h 321"/>
              <a:gd name="T2" fmla="*/ 2147483647 w 235"/>
              <a:gd name="T3" fmla="*/ 2147483647 h 321"/>
              <a:gd name="T4" fmla="*/ 0 w 235"/>
              <a:gd name="T5" fmla="*/ 2147483647 h 321"/>
              <a:gd name="T6" fmla="*/ 0 60000 65536"/>
              <a:gd name="T7" fmla="*/ 0 60000 65536"/>
              <a:gd name="T8" fmla="*/ 0 60000 65536"/>
              <a:gd name="T9" fmla="*/ 0 w 235"/>
              <a:gd name="T10" fmla="*/ 0 h 321"/>
              <a:gd name="T11" fmla="*/ 235 w 235"/>
              <a:gd name="T12" fmla="*/ 321 h 3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" h="321">
                <a:moveTo>
                  <a:pt x="235" y="0"/>
                </a:moveTo>
                <a:cubicBezTo>
                  <a:pt x="217" y="21"/>
                  <a:pt x="159" y="78"/>
                  <a:pt x="124" y="124"/>
                </a:cubicBezTo>
                <a:cubicBezTo>
                  <a:pt x="93" y="161"/>
                  <a:pt x="26" y="280"/>
                  <a:pt x="0" y="321"/>
                </a:cubicBezTo>
              </a:path>
            </a:pathLst>
          </a:cu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32808" name="Line 186"/>
          <p:cNvSpPr>
            <a:spLocks noChangeShapeType="1"/>
          </p:cNvSpPr>
          <p:nvPr/>
        </p:nvSpPr>
        <p:spPr bwMode="auto">
          <a:xfrm>
            <a:off x="2514600" y="3886200"/>
            <a:ext cx="1219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09" name="Freeform 187"/>
          <p:cNvSpPr>
            <a:spLocks/>
          </p:cNvSpPr>
          <p:nvPr/>
        </p:nvSpPr>
        <p:spPr bwMode="auto">
          <a:xfrm>
            <a:off x="4049713" y="4562475"/>
            <a:ext cx="65087" cy="233363"/>
          </a:xfrm>
          <a:custGeom>
            <a:avLst/>
            <a:gdLst>
              <a:gd name="T0" fmla="*/ 2147483647 w 41"/>
              <a:gd name="T1" fmla="*/ 2147483647 h 147"/>
              <a:gd name="T2" fmla="*/ 2147483647 w 41"/>
              <a:gd name="T3" fmla="*/ 2147483647 h 147"/>
              <a:gd name="T4" fmla="*/ 2147483647 w 41"/>
              <a:gd name="T5" fmla="*/ 0 h 147"/>
              <a:gd name="T6" fmla="*/ 0 60000 65536"/>
              <a:gd name="T7" fmla="*/ 0 60000 65536"/>
              <a:gd name="T8" fmla="*/ 0 60000 65536"/>
              <a:gd name="T9" fmla="*/ 0 w 41"/>
              <a:gd name="T10" fmla="*/ 0 h 147"/>
              <a:gd name="T11" fmla="*/ 41 w 41"/>
              <a:gd name="T12" fmla="*/ 147 h 1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147">
                <a:moveTo>
                  <a:pt x="11" y="147"/>
                </a:moveTo>
                <a:cubicBezTo>
                  <a:pt x="10" y="136"/>
                  <a:pt x="0" y="105"/>
                  <a:pt x="5" y="81"/>
                </a:cubicBezTo>
                <a:cubicBezTo>
                  <a:pt x="10" y="58"/>
                  <a:pt x="34" y="17"/>
                  <a:pt x="41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32810" name="Freeform 188"/>
          <p:cNvSpPr>
            <a:spLocks/>
          </p:cNvSpPr>
          <p:nvPr/>
        </p:nvSpPr>
        <p:spPr bwMode="auto">
          <a:xfrm rot="10800000">
            <a:off x="4108450" y="5000625"/>
            <a:ext cx="65088" cy="233363"/>
          </a:xfrm>
          <a:custGeom>
            <a:avLst/>
            <a:gdLst>
              <a:gd name="T0" fmla="*/ 2147483647 w 41"/>
              <a:gd name="T1" fmla="*/ 2147483647 h 147"/>
              <a:gd name="T2" fmla="*/ 2147483647 w 41"/>
              <a:gd name="T3" fmla="*/ 2147483647 h 147"/>
              <a:gd name="T4" fmla="*/ 2147483647 w 41"/>
              <a:gd name="T5" fmla="*/ 0 h 147"/>
              <a:gd name="T6" fmla="*/ 0 60000 65536"/>
              <a:gd name="T7" fmla="*/ 0 60000 65536"/>
              <a:gd name="T8" fmla="*/ 0 60000 65536"/>
              <a:gd name="T9" fmla="*/ 0 w 41"/>
              <a:gd name="T10" fmla="*/ 0 h 147"/>
              <a:gd name="T11" fmla="*/ 41 w 41"/>
              <a:gd name="T12" fmla="*/ 147 h 1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147">
                <a:moveTo>
                  <a:pt x="11" y="147"/>
                </a:moveTo>
                <a:cubicBezTo>
                  <a:pt x="10" y="136"/>
                  <a:pt x="0" y="105"/>
                  <a:pt x="5" y="81"/>
                </a:cubicBezTo>
                <a:cubicBezTo>
                  <a:pt x="10" y="58"/>
                  <a:pt x="34" y="17"/>
                  <a:pt x="41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32811" name="Freeform 189"/>
          <p:cNvSpPr>
            <a:spLocks/>
          </p:cNvSpPr>
          <p:nvPr/>
        </p:nvSpPr>
        <p:spPr bwMode="auto">
          <a:xfrm rot="-8880175">
            <a:off x="3802063" y="4997450"/>
            <a:ext cx="65087" cy="233363"/>
          </a:xfrm>
          <a:custGeom>
            <a:avLst/>
            <a:gdLst>
              <a:gd name="T0" fmla="*/ 2147483647 w 41"/>
              <a:gd name="T1" fmla="*/ 2147483647 h 147"/>
              <a:gd name="T2" fmla="*/ 2147483647 w 41"/>
              <a:gd name="T3" fmla="*/ 2147483647 h 147"/>
              <a:gd name="T4" fmla="*/ 2147483647 w 41"/>
              <a:gd name="T5" fmla="*/ 0 h 147"/>
              <a:gd name="T6" fmla="*/ 0 60000 65536"/>
              <a:gd name="T7" fmla="*/ 0 60000 65536"/>
              <a:gd name="T8" fmla="*/ 0 60000 65536"/>
              <a:gd name="T9" fmla="*/ 0 w 41"/>
              <a:gd name="T10" fmla="*/ 0 h 147"/>
              <a:gd name="T11" fmla="*/ 41 w 41"/>
              <a:gd name="T12" fmla="*/ 147 h 1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147">
                <a:moveTo>
                  <a:pt x="11" y="147"/>
                </a:moveTo>
                <a:cubicBezTo>
                  <a:pt x="10" y="136"/>
                  <a:pt x="0" y="105"/>
                  <a:pt x="5" y="81"/>
                </a:cubicBezTo>
                <a:cubicBezTo>
                  <a:pt x="10" y="58"/>
                  <a:pt x="34" y="17"/>
                  <a:pt x="41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32812" name="AutoShape 190"/>
          <p:cNvSpPr>
            <a:spLocks noChangeArrowheads="1"/>
          </p:cNvSpPr>
          <p:nvPr/>
        </p:nvSpPr>
        <p:spPr bwMode="auto">
          <a:xfrm>
            <a:off x="1925638" y="4194175"/>
            <a:ext cx="273050" cy="342900"/>
          </a:xfrm>
          <a:prstGeom prst="upArrow">
            <a:avLst>
              <a:gd name="adj1" fmla="val 50000"/>
              <a:gd name="adj2" fmla="val 6046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65113" y="304800"/>
            <a:ext cx="86185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GB" sz="2800" b="1">
                <a:solidFill>
                  <a:srgbClr val="FFFF00"/>
                </a:solidFill>
                <a:latin typeface="Calibri" pitchFamily="34" charset="0"/>
              </a:rPr>
              <a:t> Secondary prevention of myocardial infarction with different types of </a:t>
            </a:r>
            <a:r>
              <a:rPr lang="en-GB" sz="3000" b="1">
                <a:solidFill>
                  <a:srgbClr val="FFFF00"/>
                </a:solidFill>
                <a:latin typeface="Symbol" pitchFamily="18" charset="2"/>
              </a:rPr>
              <a:t>b</a:t>
            </a:r>
            <a:r>
              <a:rPr lang="en-GB" sz="2800" b="1">
                <a:solidFill>
                  <a:srgbClr val="FFFF00"/>
                </a:solidFill>
                <a:latin typeface="Calibri" pitchFamily="34" charset="0"/>
              </a:rPr>
              <a:t> - blockers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728788" y="2289175"/>
            <a:ext cx="730250" cy="3078163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728788" y="2289175"/>
            <a:ext cx="730250" cy="3078163"/>
          </a:xfrm>
          <a:prstGeom prst="rect">
            <a:avLst/>
          </a:prstGeom>
          <a:noFill/>
          <a:ln w="3175">
            <a:solidFill>
              <a:srgbClr val="1F1A17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782888" y="2655888"/>
            <a:ext cx="731837" cy="2711450"/>
          </a:xfrm>
          <a:prstGeom prst="rect">
            <a:avLst/>
          </a:prstGeom>
          <a:gradFill rotWithShape="0">
            <a:gsLst>
              <a:gs pos="0">
                <a:srgbClr val="6767FF"/>
              </a:gs>
              <a:gs pos="100000">
                <a:srgbClr val="AFE4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2782888" y="2655888"/>
            <a:ext cx="731837" cy="2711450"/>
          </a:xfrm>
          <a:prstGeom prst="rect">
            <a:avLst/>
          </a:prstGeom>
          <a:noFill/>
          <a:ln w="3175">
            <a:solidFill>
              <a:srgbClr val="1F1A17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4157663" y="3659188"/>
            <a:ext cx="730250" cy="1708150"/>
          </a:xfrm>
          <a:prstGeom prst="rect">
            <a:avLst/>
          </a:prstGeom>
          <a:gradFill rotWithShape="0">
            <a:gsLst>
              <a:gs pos="0">
                <a:srgbClr val="FFE701"/>
              </a:gs>
              <a:gs pos="100000">
                <a:srgbClr val="FFFFB7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4157663" y="3659188"/>
            <a:ext cx="730250" cy="1708150"/>
          </a:xfrm>
          <a:prstGeom prst="rect">
            <a:avLst/>
          </a:prstGeom>
          <a:noFill/>
          <a:ln w="3175">
            <a:solidFill>
              <a:srgbClr val="1F1A17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5232400" y="5114925"/>
            <a:ext cx="730250" cy="252413"/>
          </a:xfrm>
          <a:prstGeom prst="rect">
            <a:avLst/>
          </a:prstGeom>
          <a:gradFill rotWithShape="0">
            <a:gsLst>
              <a:gs pos="0">
                <a:srgbClr val="33CC33"/>
              </a:gs>
              <a:gs pos="100000">
                <a:srgbClr val="BCEEB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5232400" y="5114925"/>
            <a:ext cx="730250" cy="252413"/>
          </a:xfrm>
          <a:prstGeom prst="rect">
            <a:avLst/>
          </a:prstGeom>
          <a:noFill/>
          <a:ln w="3175">
            <a:solidFill>
              <a:srgbClr val="1F1A17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6919913" y="2303463"/>
            <a:ext cx="293687" cy="2921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rgbClr val="FF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6919913" y="2303463"/>
            <a:ext cx="293687" cy="292100"/>
          </a:xfrm>
          <a:prstGeom prst="rect">
            <a:avLst/>
          </a:prstGeom>
          <a:noFill/>
          <a:ln w="3175">
            <a:solidFill>
              <a:srgbClr val="1F1A17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6919913" y="2898775"/>
            <a:ext cx="293687" cy="292100"/>
          </a:xfrm>
          <a:prstGeom prst="rect">
            <a:avLst/>
          </a:prstGeom>
          <a:gradFill rotWithShape="0">
            <a:gsLst>
              <a:gs pos="0">
                <a:srgbClr val="6767FF"/>
              </a:gs>
              <a:gs pos="100000">
                <a:srgbClr val="AFE4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6919913" y="2898775"/>
            <a:ext cx="293687" cy="292100"/>
          </a:xfrm>
          <a:prstGeom prst="rect">
            <a:avLst/>
          </a:prstGeom>
          <a:noFill/>
          <a:ln w="3175">
            <a:solidFill>
              <a:srgbClr val="1F1A17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6919913" y="3494088"/>
            <a:ext cx="293687" cy="293687"/>
          </a:xfrm>
          <a:prstGeom prst="rect">
            <a:avLst/>
          </a:prstGeom>
          <a:gradFill rotWithShape="0">
            <a:gsLst>
              <a:gs pos="0">
                <a:srgbClr val="FFE701"/>
              </a:gs>
              <a:gs pos="100000">
                <a:srgbClr val="FFFFB7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6919913" y="3494088"/>
            <a:ext cx="293687" cy="293687"/>
          </a:xfrm>
          <a:prstGeom prst="rect">
            <a:avLst/>
          </a:prstGeom>
          <a:noFill/>
          <a:ln w="3175">
            <a:solidFill>
              <a:srgbClr val="1F1A17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6919913" y="4090988"/>
            <a:ext cx="293687" cy="295275"/>
          </a:xfrm>
          <a:prstGeom prst="rect">
            <a:avLst/>
          </a:prstGeom>
          <a:gradFill rotWithShape="0">
            <a:gsLst>
              <a:gs pos="0">
                <a:srgbClr val="33CC33"/>
              </a:gs>
              <a:gs pos="100000">
                <a:srgbClr val="BCEEB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6919913" y="4090988"/>
            <a:ext cx="293687" cy="295275"/>
          </a:xfrm>
          <a:prstGeom prst="rect">
            <a:avLst/>
          </a:prstGeom>
          <a:noFill/>
          <a:ln w="3175">
            <a:solidFill>
              <a:srgbClr val="1F1A17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7334250" y="2219325"/>
            <a:ext cx="106363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 sz="1500">
                <a:solidFill>
                  <a:schemeClr val="bg1"/>
                </a:solidFill>
                <a:latin typeface="Symbol" pitchFamily="18" charset="2"/>
              </a:rPr>
              <a:t>b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7442200" y="2259013"/>
            <a:ext cx="804863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 sz="1300">
                <a:solidFill>
                  <a:schemeClr val="bg1"/>
                </a:solidFill>
              </a:rPr>
              <a:t>1 - selective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7334250" y="2454275"/>
            <a:ext cx="820738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 sz="1300">
                <a:solidFill>
                  <a:schemeClr val="bg1"/>
                </a:solidFill>
              </a:rPr>
              <a:t>without ISA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7334250" y="3409950"/>
            <a:ext cx="106363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 sz="1500">
                <a:solidFill>
                  <a:schemeClr val="bg1"/>
                </a:solidFill>
                <a:latin typeface="Symbol" pitchFamily="18" charset="2"/>
              </a:rPr>
              <a:t>b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7442200" y="3449638"/>
            <a:ext cx="804863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 sz="1300">
                <a:solidFill>
                  <a:schemeClr val="bg1"/>
                </a:solidFill>
              </a:rPr>
              <a:t>1 - selective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7334250" y="3644900"/>
            <a:ext cx="608013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 sz="1300">
                <a:solidFill>
                  <a:schemeClr val="bg1"/>
                </a:solidFill>
              </a:rPr>
              <a:t>with ISA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17" name="Rectangle 25"/>
          <p:cNvSpPr>
            <a:spLocks noChangeArrowheads="1"/>
          </p:cNvSpPr>
          <p:nvPr/>
        </p:nvSpPr>
        <p:spPr bwMode="auto">
          <a:xfrm>
            <a:off x="7334250" y="2854325"/>
            <a:ext cx="887413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 sz="1300">
                <a:solidFill>
                  <a:schemeClr val="bg1"/>
                </a:solidFill>
              </a:rPr>
              <a:t>non-selective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7334250" y="3043238"/>
            <a:ext cx="820738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 sz="1300">
                <a:solidFill>
                  <a:schemeClr val="bg1"/>
                </a:solidFill>
              </a:rPr>
              <a:t>without ISA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7334250" y="4022725"/>
            <a:ext cx="887413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 sz="1300">
                <a:solidFill>
                  <a:schemeClr val="bg1"/>
                </a:solidFill>
              </a:rPr>
              <a:t>non-selective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20" name="Rectangle 28"/>
          <p:cNvSpPr>
            <a:spLocks noChangeArrowheads="1"/>
          </p:cNvSpPr>
          <p:nvPr/>
        </p:nvSpPr>
        <p:spPr bwMode="auto">
          <a:xfrm>
            <a:off x="7334250" y="4211638"/>
            <a:ext cx="608013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 sz="1300">
                <a:solidFill>
                  <a:schemeClr val="bg1"/>
                </a:solidFill>
              </a:rPr>
              <a:t>with ISA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1358900" y="2349500"/>
            <a:ext cx="84138" cy="20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1358900" y="3322638"/>
            <a:ext cx="84138" cy="206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1358900" y="4325938"/>
            <a:ext cx="84138" cy="206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2052638" y="5413375"/>
            <a:ext cx="168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>
                <a:solidFill>
                  <a:schemeClr val="bg1"/>
                </a:solidFill>
                <a:latin typeface="Symbol" pitchFamily="18" charset="2"/>
              </a:rPr>
              <a:t>b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2173288" y="5437188"/>
            <a:ext cx="1298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>
                <a:solidFill>
                  <a:schemeClr val="bg1"/>
                </a:solidFill>
              </a:rPr>
              <a:t> - blockers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2062163" y="5691188"/>
            <a:ext cx="15128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>
                <a:solidFill>
                  <a:schemeClr val="bg1"/>
                </a:solidFill>
              </a:rPr>
              <a:t>without ISA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 rot="-5400000">
            <a:off x="564356" y="4363244"/>
            <a:ext cx="206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>
                <a:solidFill>
                  <a:schemeClr val="bg1"/>
                </a:solidFill>
              </a:rPr>
              <a:t>R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 rot="-5400000">
            <a:off x="599281" y="4220369"/>
            <a:ext cx="136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>
                <a:solidFill>
                  <a:schemeClr val="bg1"/>
                </a:solidFill>
              </a:rPr>
              <a:t>e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 rot="-5400000">
            <a:off x="591344" y="4096544"/>
            <a:ext cx="15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>
                <a:solidFill>
                  <a:schemeClr val="bg1"/>
                </a:solidFill>
              </a:rPr>
              <a:t>d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 rot="-5400000">
            <a:off x="591344" y="3971131"/>
            <a:ext cx="15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>
                <a:solidFill>
                  <a:schemeClr val="bg1"/>
                </a:solidFill>
              </a:rPr>
              <a:t>u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31" name="Rectangle 39"/>
          <p:cNvSpPr>
            <a:spLocks noChangeArrowheads="1"/>
          </p:cNvSpPr>
          <p:nvPr/>
        </p:nvSpPr>
        <p:spPr bwMode="auto">
          <a:xfrm rot="-5400000">
            <a:off x="599281" y="3853657"/>
            <a:ext cx="136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>
                <a:solidFill>
                  <a:schemeClr val="bg1"/>
                </a:solidFill>
              </a:rPr>
              <a:t>c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32" name="Rectangle 40"/>
          <p:cNvSpPr>
            <a:spLocks noChangeArrowheads="1"/>
          </p:cNvSpPr>
          <p:nvPr/>
        </p:nvSpPr>
        <p:spPr bwMode="auto">
          <a:xfrm rot="-5400000">
            <a:off x="624681" y="3764757"/>
            <a:ext cx="85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>
                <a:solidFill>
                  <a:schemeClr val="bg1"/>
                </a:solidFill>
              </a:rPr>
              <a:t>t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33" name="Rectangle 41"/>
          <p:cNvSpPr>
            <a:spLocks noChangeArrowheads="1"/>
          </p:cNvSpPr>
          <p:nvPr/>
        </p:nvSpPr>
        <p:spPr bwMode="auto">
          <a:xfrm rot="-5400000">
            <a:off x="625475" y="3711575"/>
            <a:ext cx="84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>
                <a:solidFill>
                  <a:schemeClr val="bg1"/>
                </a:solidFill>
              </a:rPr>
              <a:t>i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 rot="-5400000">
            <a:off x="591344" y="3621881"/>
            <a:ext cx="15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>
                <a:solidFill>
                  <a:schemeClr val="bg1"/>
                </a:solidFill>
              </a:rPr>
              <a:t>o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35" name="Rectangle 43"/>
          <p:cNvSpPr>
            <a:spLocks noChangeArrowheads="1"/>
          </p:cNvSpPr>
          <p:nvPr/>
        </p:nvSpPr>
        <p:spPr bwMode="auto">
          <a:xfrm rot="-5400000">
            <a:off x="591344" y="3496469"/>
            <a:ext cx="15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>
                <a:solidFill>
                  <a:schemeClr val="bg1"/>
                </a:solidFill>
              </a:rPr>
              <a:t>n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 rot="-5400000">
            <a:off x="629444" y="3404394"/>
            <a:ext cx="7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>
                <a:solidFill>
                  <a:schemeClr val="bg1"/>
                </a:solidFill>
              </a:rPr>
              <a:t> 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 rot="-5400000">
            <a:off x="591344" y="3307556"/>
            <a:ext cx="15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>
                <a:solidFill>
                  <a:schemeClr val="bg1"/>
                </a:solidFill>
              </a:rPr>
              <a:t>o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38" name="Rectangle 46"/>
          <p:cNvSpPr>
            <a:spLocks noChangeArrowheads="1"/>
          </p:cNvSpPr>
          <p:nvPr/>
        </p:nvSpPr>
        <p:spPr bwMode="auto">
          <a:xfrm rot="-5400000">
            <a:off x="616744" y="3215481"/>
            <a:ext cx="10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>
                <a:solidFill>
                  <a:schemeClr val="bg1"/>
                </a:solidFill>
              </a:rPr>
              <a:t>f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39" name="Rectangle 47"/>
          <p:cNvSpPr>
            <a:spLocks noChangeArrowheads="1"/>
          </p:cNvSpPr>
          <p:nvPr/>
        </p:nvSpPr>
        <p:spPr bwMode="auto">
          <a:xfrm rot="-5400000">
            <a:off x="629444" y="3155156"/>
            <a:ext cx="7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>
                <a:solidFill>
                  <a:schemeClr val="bg1"/>
                </a:solidFill>
              </a:rPr>
              <a:t> 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 rot="-5400000">
            <a:off x="547688" y="3025775"/>
            <a:ext cx="239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>
                <a:solidFill>
                  <a:schemeClr val="bg1"/>
                </a:solidFill>
              </a:rPr>
              <a:t>m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 rot="-5400000">
            <a:off x="591344" y="2870994"/>
            <a:ext cx="15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>
                <a:solidFill>
                  <a:schemeClr val="bg1"/>
                </a:solidFill>
              </a:rPr>
              <a:t>o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42" name="Rectangle 50"/>
          <p:cNvSpPr>
            <a:spLocks noChangeArrowheads="1"/>
          </p:cNvSpPr>
          <p:nvPr/>
        </p:nvSpPr>
        <p:spPr bwMode="auto">
          <a:xfrm rot="-5400000">
            <a:off x="616744" y="2770981"/>
            <a:ext cx="10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>
                <a:solidFill>
                  <a:schemeClr val="bg1"/>
                </a:solidFill>
              </a:rPr>
              <a:t>r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 rot="-5400000">
            <a:off x="624681" y="2704307"/>
            <a:ext cx="85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>
                <a:solidFill>
                  <a:schemeClr val="bg1"/>
                </a:solidFill>
              </a:rPr>
              <a:t>t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44" name="Rectangle 52"/>
          <p:cNvSpPr>
            <a:spLocks noChangeArrowheads="1"/>
          </p:cNvSpPr>
          <p:nvPr/>
        </p:nvSpPr>
        <p:spPr bwMode="auto">
          <a:xfrm rot="-5400000">
            <a:off x="599281" y="2610644"/>
            <a:ext cx="136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>
                <a:solidFill>
                  <a:schemeClr val="bg1"/>
                </a:solidFill>
              </a:rPr>
              <a:t>a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45" name="Rectangle 53"/>
          <p:cNvSpPr>
            <a:spLocks noChangeArrowheads="1"/>
          </p:cNvSpPr>
          <p:nvPr/>
        </p:nvSpPr>
        <p:spPr bwMode="auto">
          <a:xfrm rot="-5400000">
            <a:off x="625475" y="2524125"/>
            <a:ext cx="84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>
                <a:solidFill>
                  <a:schemeClr val="bg1"/>
                </a:solidFill>
              </a:rPr>
              <a:t>l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46" name="Rectangle 54"/>
          <p:cNvSpPr>
            <a:spLocks noChangeArrowheads="1"/>
          </p:cNvSpPr>
          <p:nvPr/>
        </p:nvSpPr>
        <p:spPr bwMode="auto">
          <a:xfrm rot="-5400000">
            <a:off x="625475" y="2473325"/>
            <a:ext cx="84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>
                <a:solidFill>
                  <a:schemeClr val="bg1"/>
                </a:solidFill>
              </a:rPr>
              <a:t>i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 rot="-5400000">
            <a:off x="624681" y="2416969"/>
            <a:ext cx="85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>
                <a:solidFill>
                  <a:schemeClr val="bg1"/>
                </a:solidFill>
              </a:rPr>
              <a:t>t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48" name="Rectangle 56"/>
          <p:cNvSpPr>
            <a:spLocks noChangeArrowheads="1"/>
          </p:cNvSpPr>
          <p:nvPr/>
        </p:nvSpPr>
        <p:spPr bwMode="auto">
          <a:xfrm rot="-5400000">
            <a:off x="591344" y="2329656"/>
            <a:ext cx="15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>
                <a:solidFill>
                  <a:schemeClr val="bg1"/>
                </a:solidFill>
              </a:rPr>
              <a:t>y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4494213" y="5413375"/>
            <a:ext cx="168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>
                <a:solidFill>
                  <a:schemeClr val="bg1"/>
                </a:solidFill>
                <a:latin typeface="Symbol" pitchFamily="18" charset="2"/>
              </a:rPr>
              <a:t>b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50" name="Rectangle 58"/>
          <p:cNvSpPr>
            <a:spLocks noChangeArrowheads="1"/>
          </p:cNvSpPr>
          <p:nvPr/>
        </p:nvSpPr>
        <p:spPr bwMode="auto">
          <a:xfrm>
            <a:off x="4619625" y="5437188"/>
            <a:ext cx="1298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>
                <a:solidFill>
                  <a:schemeClr val="bg1"/>
                </a:solidFill>
              </a:rPr>
              <a:t> - blockers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51" name="Rectangle 59"/>
          <p:cNvSpPr>
            <a:spLocks noChangeArrowheads="1"/>
          </p:cNvSpPr>
          <p:nvPr/>
        </p:nvSpPr>
        <p:spPr bwMode="auto">
          <a:xfrm>
            <a:off x="4662488" y="5691188"/>
            <a:ext cx="1120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>
                <a:solidFill>
                  <a:schemeClr val="bg1"/>
                </a:solidFill>
              </a:rPr>
              <a:t>with ISA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52" name="Freeform 60"/>
          <p:cNvSpPr>
            <a:spLocks noEditPoints="1"/>
          </p:cNvSpPr>
          <p:nvPr/>
        </p:nvSpPr>
        <p:spPr bwMode="auto">
          <a:xfrm>
            <a:off x="1431925" y="1885950"/>
            <a:ext cx="5032375" cy="3490913"/>
          </a:xfrm>
          <a:custGeom>
            <a:avLst/>
            <a:gdLst>
              <a:gd name="T0" fmla="*/ 2147483647 w 3170"/>
              <a:gd name="T1" fmla="*/ 0 h 2199"/>
              <a:gd name="T2" fmla="*/ 2147483647 w 3170"/>
              <a:gd name="T3" fmla="*/ 2147483647 h 2199"/>
              <a:gd name="T4" fmla="*/ 0 w 3170"/>
              <a:gd name="T5" fmla="*/ 2147483647 h 2199"/>
              <a:gd name="T6" fmla="*/ 0 w 3170"/>
              <a:gd name="T7" fmla="*/ 0 h 2199"/>
              <a:gd name="T8" fmla="*/ 2147483647 w 3170"/>
              <a:gd name="T9" fmla="*/ 0 h 2199"/>
              <a:gd name="T10" fmla="*/ 2147483647 w 3170"/>
              <a:gd name="T11" fmla="*/ 2147483647 h 2199"/>
              <a:gd name="T12" fmla="*/ 0 w 3170"/>
              <a:gd name="T13" fmla="*/ 2147483647 h 2199"/>
              <a:gd name="T14" fmla="*/ 0 w 3170"/>
              <a:gd name="T15" fmla="*/ 2147483647 h 2199"/>
              <a:gd name="T16" fmla="*/ 2147483647 w 3170"/>
              <a:gd name="T17" fmla="*/ 2147483647 h 2199"/>
              <a:gd name="T18" fmla="*/ 2147483647 w 3170"/>
              <a:gd name="T19" fmla="*/ 2147483647 h 2199"/>
              <a:gd name="T20" fmla="*/ 2147483647 w 3170"/>
              <a:gd name="T21" fmla="*/ 2147483647 h 2199"/>
              <a:gd name="T22" fmla="*/ 2147483647 w 3170"/>
              <a:gd name="T23" fmla="*/ 2147483647 h 2199"/>
              <a:gd name="T24" fmla="*/ 2147483647 w 3170"/>
              <a:gd name="T25" fmla="*/ 2147483647 h 2199"/>
              <a:gd name="T26" fmla="*/ 2147483647 w 3170"/>
              <a:gd name="T27" fmla="*/ 2147483647 h 2199"/>
              <a:gd name="T28" fmla="*/ 2147483647 w 3170"/>
              <a:gd name="T29" fmla="*/ 2147483647 h 219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170"/>
              <a:gd name="T46" fmla="*/ 0 h 2199"/>
              <a:gd name="T47" fmla="*/ 3170 w 3170"/>
              <a:gd name="T48" fmla="*/ 2199 h 219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170" h="2199">
                <a:moveTo>
                  <a:pt x="15" y="0"/>
                </a:moveTo>
                <a:lnTo>
                  <a:pt x="15" y="2193"/>
                </a:lnTo>
                <a:lnTo>
                  <a:pt x="0" y="2193"/>
                </a:lnTo>
                <a:lnTo>
                  <a:pt x="0" y="0"/>
                </a:lnTo>
                <a:lnTo>
                  <a:pt x="15" y="0"/>
                </a:lnTo>
                <a:close/>
                <a:moveTo>
                  <a:pt x="7" y="2199"/>
                </a:moveTo>
                <a:lnTo>
                  <a:pt x="0" y="2199"/>
                </a:lnTo>
                <a:lnTo>
                  <a:pt x="0" y="2193"/>
                </a:lnTo>
                <a:lnTo>
                  <a:pt x="7" y="2193"/>
                </a:lnTo>
                <a:lnTo>
                  <a:pt x="7" y="2199"/>
                </a:lnTo>
                <a:close/>
                <a:moveTo>
                  <a:pt x="7" y="2184"/>
                </a:moveTo>
                <a:lnTo>
                  <a:pt x="3170" y="2184"/>
                </a:lnTo>
                <a:lnTo>
                  <a:pt x="3170" y="2199"/>
                </a:lnTo>
                <a:lnTo>
                  <a:pt x="7" y="2199"/>
                </a:lnTo>
                <a:lnTo>
                  <a:pt x="7" y="218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853" name="Rectangle 61"/>
          <p:cNvSpPr>
            <a:spLocks noChangeArrowheads="1"/>
          </p:cNvSpPr>
          <p:nvPr/>
        </p:nvSpPr>
        <p:spPr bwMode="auto">
          <a:xfrm>
            <a:off x="966788" y="2243138"/>
            <a:ext cx="411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>
                <a:solidFill>
                  <a:schemeClr val="bg1"/>
                </a:solidFill>
              </a:rPr>
              <a:t>-30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54" name="Rectangle 62"/>
          <p:cNvSpPr>
            <a:spLocks noChangeArrowheads="1"/>
          </p:cNvSpPr>
          <p:nvPr/>
        </p:nvSpPr>
        <p:spPr bwMode="auto">
          <a:xfrm>
            <a:off x="966788" y="3216275"/>
            <a:ext cx="4111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>
                <a:solidFill>
                  <a:schemeClr val="bg1"/>
                </a:solidFill>
              </a:rPr>
              <a:t>-20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55" name="Rectangle 63"/>
          <p:cNvSpPr>
            <a:spLocks noChangeArrowheads="1"/>
          </p:cNvSpPr>
          <p:nvPr/>
        </p:nvSpPr>
        <p:spPr bwMode="auto">
          <a:xfrm>
            <a:off x="966788" y="4219575"/>
            <a:ext cx="4111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>
                <a:solidFill>
                  <a:schemeClr val="bg1"/>
                </a:solidFill>
              </a:rPr>
              <a:t>-10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56" name="Freeform 64"/>
          <p:cNvSpPr>
            <a:spLocks noEditPoints="1"/>
          </p:cNvSpPr>
          <p:nvPr/>
        </p:nvSpPr>
        <p:spPr bwMode="auto">
          <a:xfrm>
            <a:off x="8432800" y="5969000"/>
            <a:ext cx="153988" cy="252413"/>
          </a:xfrm>
          <a:custGeom>
            <a:avLst/>
            <a:gdLst>
              <a:gd name="T0" fmla="*/ 2147483647 w 97"/>
              <a:gd name="T1" fmla="*/ 2147483647 h 159"/>
              <a:gd name="T2" fmla="*/ 2147483647 w 97"/>
              <a:gd name="T3" fmla="*/ 2147483647 h 159"/>
              <a:gd name="T4" fmla="*/ 2147483647 w 97"/>
              <a:gd name="T5" fmla="*/ 2147483647 h 159"/>
              <a:gd name="T6" fmla="*/ 2147483647 w 97"/>
              <a:gd name="T7" fmla="*/ 2147483647 h 159"/>
              <a:gd name="T8" fmla="*/ 2147483647 w 97"/>
              <a:gd name="T9" fmla="*/ 2147483647 h 159"/>
              <a:gd name="T10" fmla="*/ 2147483647 w 97"/>
              <a:gd name="T11" fmla="*/ 2147483647 h 159"/>
              <a:gd name="T12" fmla="*/ 2147483647 w 97"/>
              <a:gd name="T13" fmla="*/ 2147483647 h 159"/>
              <a:gd name="T14" fmla="*/ 2147483647 w 97"/>
              <a:gd name="T15" fmla="*/ 2147483647 h 159"/>
              <a:gd name="T16" fmla="*/ 2147483647 w 97"/>
              <a:gd name="T17" fmla="*/ 2147483647 h 159"/>
              <a:gd name="T18" fmla="*/ 2147483647 w 97"/>
              <a:gd name="T19" fmla="*/ 2147483647 h 159"/>
              <a:gd name="T20" fmla="*/ 2147483647 w 97"/>
              <a:gd name="T21" fmla="*/ 2147483647 h 159"/>
              <a:gd name="T22" fmla="*/ 2147483647 w 97"/>
              <a:gd name="T23" fmla="*/ 2147483647 h 159"/>
              <a:gd name="T24" fmla="*/ 2147483647 w 97"/>
              <a:gd name="T25" fmla="*/ 2147483647 h 159"/>
              <a:gd name="T26" fmla="*/ 2147483647 w 97"/>
              <a:gd name="T27" fmla="*/ 2147483647 h 159"/>
              <a:gd name="T28" fmla="*/ 2147483647 w 97"/>
              <a:gd name="T29" fmla="*/ 2147483647 h 159"/>
              <a:gd name="T30" fmla="*/ 2147483647 w 97"/>
              <a:gd name="T31" fmla="*/ 2147483647 h 159"/>
              <a:gd name="T32" fmla="*/ 2147483647 w 97"/>
              <a:gd name="T33" fmla="*/ 0 h 159"/>
              <a:gd name="T34" fmla="*/ 2147483647 w 97"/>
              <a:gd name="T35" fmla="*/ 0 h 159"/>
              <a:gd name="T36" fmla="*/ 2147483647 w 97"/>
              <a:gd name="T37" fmla="*/ 2147483647 h 159"/>
              <a:gd name="T38" fmla="*/ 2147483647 w 97"/>
              <a:gd name="T39" fmla="*/ 2147483647 h 159"/>
              <a:gd name="T40" fmla="*/ 2147483647 w 97"/>
              <a:gd name="T41" fmla="*/ 2147483647 h 159"/>
              <a:gd name="T42" fmla="*/ 2147483647 w 97"/>
              <a:gd name="T43" fmla="*/ 2147483647 h 159"/>
              <a:gd name="T44" fmla="*/ 2147483647 w 97"/>
              <a:gd name="T45" fmla="*/ 2147483647 h 159"/>
              <a:gd name="T46" fmla="*/ 2147483647 w 97"/>
              <a:gd name="T47" fmla="*/ 2147483647 h 159"/>
              <a:gd name="T48" fmla="*/ 2147483647 w 97"/>
              <a:gd name="T49" fmla="*/ 2147483647 h 159"/>
              <a:gd name="T50" fmla="*/ 2147483647 w 97"/>
              <a:gd name="T51" fmla="*/ 2147483647 h 159"/>
              <a:gd name="T52" fmla="*/ 2147483647 w 97"/>
              <a:gd name="T53" fmla="*/ 2147483647 h 159"/>
              <a:gd name="T54" fmla="*/ 2147483647 w 97"/>
              <a:gd name="T55" fmla="*/ 2147483647 h 159"/>
              <a:gd name="T56" fmla="*/ 2147483647 w 97"/>
              <a:gd name="T57" fmla="*/ 2147483647 h 159"/>
              <a:gd name="T58" fmla="*/ 2147483647 w 97"/>
              <a:gd name="T59" fmla="*/ 2147483647 h 159"/>
              <a:gd name="T60" fmla="*/ 2147483647 w 97"/>
              <a:gd name="T61" fmla="*/ 2147483647 h 159"/>
              <a:gd name="T62" fmla="*/ 2147483647 w 97"/>
              <a:gd name="T63" fmla="*/ 2147483647 h 159"/>
              <a:gd name="T64" fmla="*/ 2147483647 w 97"/>
              <a:gd name="T65" fmla="*/ 2147483647 h 159"/>
              <a:gd name="T66" fmla="*/ 2147483647 w 97"/>
              <a:gd name="T67" fmla="*/ 2147483647 h 159"/>
              <a:gd name="T68" fmla="*/ 2147483647 w 97"/>
              <a:gd name="T69" fmla="*/ 2147483647 h 159"/>
              <a:gd name="T70" fmla="*/ 2147483647 w 97"/>
              <a:gd name="T71" fmla="*/ 2147483647 h 159"/>
              <a:gd name="T72" fmla="*/ 2147483647 w 97"/>
              <a:gd name="T73" fmla="*/ 2147483647 h 159"/>
              <a:gd name="T74" fmla="*/ 2147483647 w 97"/>
              <a:gd name="T75" fmla="*/ 2147483647 h 159"/>
              <a:gd name="T76" fmla="*/ 2147483647 w 97"/>
              <a:gd name="T77" fmla="*/ 2147483647 h 159"/>
              <a:gd name="T78" fmla="*/ 2147483647 w 97"/>
              <a:gd name="T79" fmla="*/ 2147483647 h 159"/>
              <a:gd name="T80" fmla="*/ 2147483647 w 97"/>
              <a:gd name="T81" fmla="*/ 2147483647 h 159"/>
              <a:gd name="T82" fmla="*/ 2147483647 w 97"/>
              <a:gd name="T83" fmla="*/ 2147483647 h 159"/>
              <a:gd name="T84" fmla="*/ 2147483647 w 97"/>
              <a:gd name="T85" fmla="*/ 2147483647 h 159"/>
              <a:gd name="T86" fmla="*/ 0 w 97"/>
              <a:gd name="T87" fmla="*/ 2147483647 h 159"/>
              <a:gd name="T88" fmla="*/ 2147483647 w 97"/>
              <a:gd name="T89" fmla="*/ 2147483647 h 159"/>
              <a:gd name="T90" fmla="*/ 2147483647 w 97"/>
              <a:gd name="T91" fmla="*/ 2147483647 h 159"/>
              <a:gd name="T92" fmla="*/ 2147483647 w 97"/>
              <a:gd name="T93" fmla="*/ 2147483647 h 159"/>
              <a:gd name="T94" fmla="*/ 2147483647 w 97"/>
              <a:gd name="T95" fmla="*/ 2147483647 h 159"/>
              <a:gd name="T96" fmla="*/ 2147483647 w 97"/>
              <a:gd name="T97" fmla="*/ 2147483647 h 159"/>
              <a:gd name="T98" fmla="*/ 2147483647 w 97"/>
              <a:gd name="T99" fmla="*/ 2147483647 h 159"/>
              <a:gd name="T100" fmla="*/ 2147483647 w 97"/>
              <a:gd name="T101" fmla="*/ 2147483647 h 159"/>
              <a:gd name="T102" fmla="*/ 2147483647 w 97"/>
              <a:gd name="T103" fmla="*/ 2147483647 h 159"/>
              <a:gd name="T104" fmla="*/ 2147483647 w 97"/>
              <a:gd name="T105" fmla="*/ 2147483647 h 159"/>
              <a:gd name="T106" fmla="*/ 2147483647 w 97"/>
              <a:gd name="T107" fmla="*/ 2147483647 h 159"/>
              <a:gd name="T108" fmla="*/ 2147483647 w 97"/>
              <a:gd name="T109" fmla="*/ 2147483647 h 15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97"/>
              <a:gd name="T166" fmla="*/ 0 h 159"/>
              <a:gd name="T167" fmla="*/ 97 w 97"/>
              <a:gd name="T168" fmla="*/ 159 h 15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97" h="159">
                <a:moveTo>
                  <a:pt x="76" y="41"/>
                </a:moveTo>
                <a:lnTo>
                  <a:pt x="72" y="36"/>
                </a:lnTo>
                <a:lnTo>
                  <a:pt x="91" y="13"/>
                </a:lnTo>
                <a:lnTo>
                  <a:pt x="97" y="17"/>
                </a:lnTo>
                <a:lnTo>
                  <a:pt x="76" y="41"/>
                </a:lnTo>
                <a:close/>
                <a:moveTo>
                  <a:pt x="91" y="11"/>
                </a:moveTo>
                <a:lnTo>
                  <a:pt x="91" y="13"/>
                </a:lnTo>
                <a:lnTo>
                  <a:pt x="82" y="24"/>
                </a:lnTo>
                <a:lnTo>
                  <a:pt x="91" y="11"/>
                </a:lnTo>
                <a:close/>
                <a:moveTo>
                  <a:pt x="72" y="36"/>
                </a:moveTo>
                <a:lnTo>
                  <a:pt x="68" y="32"/>
                </a:lnTo>
                <a:lnTo>
                  <a:pt x="61" y="32"/>
                </a:lnTo>
                <a:lnTo>
                  <a:pt x="55" y="30"/>
                </a:lnTo>
                <a:lnTo>
                  <a:pt x="51" y="32"/>
                </a:lnTo>
                <a:lnTo>
                  <a:pt x="40" y="5"/>
                </a:lnTo>
                <a:lnTo>
                  <a:pt x="53" y="0"/>
                </a:lnTo>
                <a:lnTo>
                  <a:pt x="65" y="0"/>
                </a:lnTo>
                <a:lnTo>
                  <a:pt x="78" y="5"/>
                </a:lnTo>
                <a:lnTo>
                  <a:pt x="91" y="11"/>
                </a:lnTo>
                <a:lnTo>
                  <a:pt x="72" y="36"/>
                </a:lnTo>
                <a:close/>
                <a:moveTo>
                  <a:pt x="51" y="32"/>
                </a:moveTo>
                <a:lnTo>
                  <a:pt x="44" y="36"/>
                </a:lnTo>
                <a:lnTo>
                  <a:pt x="40" y="41"/>
                </a:lnTo>
                <a:lnTo>
                  <a:pt x="17" y="19"/>
                </a:lnTo>
                <a:lnTo>
                  <a:pt x="27" y="11"/>
                </a:lnTo>
                <a:lnTo>
                  <a:pt x="40" y="5"/>
                </a:lnTo>
                <a:lnTo>
                  <a:pt x="51" y="32"/>
                </a:lnTo>
                <a:close/>
                <a:moveTo>
                  <a:pt x="40" y="41"/>
                </a:moveTo>
                <a:lnTo>
                  <a:pt x="36" y="47"/>
                </a:lnTo>
                <a:lnTo>
                  <a:pt x="32" y="53"/>
                </a:lnTo>
                <a:lnTo>
                  <a:pt x="4" y="45"/>
                </a:lnTo>
                <a:lnTo>
                  <a:pt x="8" y="32"/>
                </a:lnTo>
                <a:lnTo>
                  <a:pt x="17" y="19"/>
                </a:lnTo>
                <a:lnTo>
                  <a:pt x="40" y="41"/>
                </a:lnTo>
                <a:close/>
                <a:moveTo>
                  <a:pt x="32" y="53"/>
                </a:moveTo>
                <a:lnTo>
                  <a:pt x="32" y="60"/>
                </a:lnTo>
                <a:lnTo>
                  <a:pt x="32" y="66"/>
                </a:lnTo>
                <a:lnTo>
                  <a:pt x="32" y="72"/>
                </a:lnTo>
                <a:lnTo>
                  <a:pt x="36" y="79"/>
                </a:lnTo>
                <a:lnTo>
                  <a:pt x="12" y="98"/>
                </a:lnTo>
                <a:lnTo>
                  <a:pt x="4" y="85"/>
                </a:lnTo>
                <a:lnTo>
                  <a:pt x="2" y="70"/>
                </a:lnTo>
                <a:lnTo>
                  <a:pt x="0" y="58"/>
                </a:lnTo>
                <a:lnTo>
                  <a:pt x="4" y="45"/>
                </a:lnTo>
                <a:lnTo>
                  <a:pt x="32" y="53"/>
                </a:lnTo>
                <a:close/>
                <a:moveTo>
                  <a:pt x="12" y="98"/>
                </a:moveTo>
                <a:lnTo>
                  <a:pt x="12" y="98"/>
                </a:lnTo>
                <a:lnTo>
                  <a:pt x="23" y="87"/>
                </a:lnTo>
                <a:lnTo>
                  <a:pt x="12" y="98"/>
                </a:lnTo>
                <a:close/>
                <a:moveTo>
                  <a:pt x="36" y="79"/>
                </a:moveTo>
                <a:lnTo>
                  <a:pt x="87" y="140"/>
                </a:lnTo>
                <a:lnTo>
                  <a:pt x="63" y="159"/>
                </a:lnTo>
                <a:lnTo>
                  <a:pt x="12" y="98"/>
                </a:lnTo>
                <a:lnTo>
                  <a:pt x="36" y="79"/>
                </a:lnTo>
                <a:close/>
              </a:path>
            </a:pathLst>
          </a:custGeom>
          <a:solidFill>
            <a:srgbClr val="29166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857" name="Freeform 65"/>
          <p:cNvSpPr>
            <a:spLocks/>
          </p:cNvSpPr>
          <p:nvPr/>
        </p:nvSpPr>
        <p:spPr bwMode="auto">
          <a:xfrm>
            <a:off x="8547100" y="5976938"/>
            <a:ext cx="47625" cy="60325"/>
          </a:xfrm>
          <a:custGeom>
            <a:avLst/>
            <a:gdLst>
              <a:gd name="T0" fmla="*/ 2147483647 w 30"/>
              <a:gd name="T1" fmla="*/ 0 h 38"/>
              <a:gd name="T2" fmla="*/ 0 w 30"/>
              <a:gd name="T3" fmla="*/ 2147483647 h 38"/>
              <a:gd name="T4" fmla="*/ 2147483647 w 30"/>
              <a:gd name="T5" fmla="*/ 2147483647 h 38"/>
              <a:gd name="T6" fmla="*/ 2147483647 w 30"/>
              <a:gd name="T7" fmla="*/ 0 h 38"/>
              <a:gd name="T8" fmla="*/ 0 60000 65536"/>
              <a:gd name="T9" fmla="*/ 0 60000 65536"/>
              <a:gd name="T10" fmla="*/ 0 60000 65536"/>
              <a:gd name="T11" fmla="*/ 0 60000 65536"/>
              <a:gd name="T12" fmla="*/ 0 w 30"/>
              <a:gd name="T13" fmla="*/ 0 h 38"/>
              <a:gd name="T14" fmla="*/ 30 w 30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" h="38">
                <a:moveTo>
                  <a:pt x="21" y="0"/>
                </a:moveTo>
                <a:lnTo>
                  <a:pt x="0" y="38"/>
                </a:lnTo>
                <a:lnTo>
                  <a:pt x="30" y="31"/>
                </a:lnTo>
                <a:lnTo>
                  <a:pt x="21" y="0"/>
                </a:lnTo>
                <a:close/>
              </a:path>
            </a:pathLst>
          </a:custGeom>
          <a:solidFill>
            <a:srgbClr val="29166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858" name="Freeform 66"/>
          <p:cNvSpPr>
            <a:spLocks/>
          </p:cNvSpPr>
          <p:nvPr/>
        </p:nvSpPr>
        <p:spPr bwMode="auto">
          <a:xfrm>
            <a:off x="8547100" y="5976938"/>
            <a:ext cx="47625" cy="60325"/>
          </a:xfrm>
          <a:custGeom>
            <a:avLst/>
            <a:gdLst>
              <a:gd name="T0" fmla="*/ 2147483647 w 30"/>
              <a:gd name="T1" fmla="*/ 0 h 38"/>
              <a:gd name="T2" fmla="*/ 0 w 30"/>
              <a:gd name="T3" fmla="*/ 2147483647 h 38"/>
              <a:gd name="T4" fmla="*/ 2147483647 w 30"/>
              <a:gd name="T5" fmla="*/ 2147483647 h 38"/>
              <a:gd name="T6" fmla="*/ 2147483647 w 30"/>
              <a:gd name="T7" fmla="*/ 0 h 38"/>
              <a:gd name="T8" fmla="*/ 0 60000 65536"/>
              <a:gd name="T9" fmla="*/ 0 60000 65536"/>
              <a:gd name="T10" fmla="*/ 0 60000 65536"/>
              <a:gd name="T11" fmla="*/ 0 60000 65536"/>
              <a:gd name="T12" fmla="*/ 0 w 30"/>
              <a:gd name="T13" fmla="*/ 0 h 38"/>
              <a:gd name="T14" fmla="*/ 30 w 30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" h="38">
                <a:moveTo>
                  <a:pt x="21" y="0"/>
                </a:moveTo>
                <a:lnTo>
                  <a:pt x="0" y="38"/>
                </a:lnTo>
                <a:lnTo>
                  <a:pt x="30" y="31"/>
                </a:lnTo>
                <a:lnTo>
                  <a:pt x="21" y="0"/>
                </a:lnTo>
              </a:path>
            </a:pathLst>
          </a:custGeom>
          <a:noFill/>
          <a:ln w="0">
            <a:solidFill>
              <a:srgbClr val="340D7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859" name="Freeform 67"/>
          <p:cNvSpPr>
            <a:spLocks/>
          </p:cNvSpPr>
          <p:nvPr/>
        </p:nvSpPr>
        <p:spPr bwMode="auto">
          <a:xfrm>
            <a:off x="8577263" y="6188075"/>
            <a:ext cx="53975" cy="50800"/>
          </a:xfrm>
          <a:custGeom>
            <a:avLst/>
            <a:gdLst>
              <a:gd name="T0" fmla="*/ 2147483647 w 34"/>
              <a:gd name="T1" fmla="*/ 2147483647 h 32"/>
              <a:gd name="T2" fmla="*/ 0 w 34"/>
              <a:gd name="T3" fmla="*/ 0 h 32"/>
              <a:gd name="T4" fmla="*/ 2147483647 w 34"/>
              <a:gd name="T5" fmla="*/ 2147483647 h 32"/>
              <a:gd name="T6" fmla="*/ 2147483647 w 34"/>
              <a:gd name="T7" fmla="*/ 2147483647 h 32"/>
              <a:gd name="T8" fmla="*/ 0 60000 65536"/>
              <a:gd name="T9" fmla="*/ 0 60000 65536"/>
              <a:gd name="T10" fmla="*/ 0 60000 65536"/>
              <a:gd name="T11" fmla="*/ 0 60000 65536"/>
              <a:gd name="T12" fmla="*/ 0 w 34"/>
              <a:gd name="T13" fmla="*/ 0 h 32"/>
              <a:gd name="T14" fmla="*/ 34 w 34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" h="32">
                <a:moveTo>
                  <a:pt x="34" y="28"/>
                </a:moveTo>
                <a:lnTo>
                  <a:pt x="0" y="0"/>
                </a:lnTo>
                <a:lnTo>
                  <a:pt x="2" y="32"/>
                </a:lnTo>
                <a:lnTo>
                  <a:pt x="34" y="28"/>
                </a:lnTo>
                <a:close/>
              </a:path>
            </a:pathLst>
          </a:custGeom>
          <a:solidFill>
            <a:srgbClr val="DA251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860" name="Freeform 68"/>
          <p:cNvSpPr>
            <a:spLocks noEditPoints="1"/>
          </p:cNvSpPr>
          <p:nvPr/>
        </p:nvSpPr>
        <p:spPr bwMode="auto">
          <a:xfrm>
            <a:off x="8594725" y="5942013"/>
            <a:ext cx="157163" cy="350837"/>
          </a:xfrm>
          <a:custGeom>
            <a:avLst/>
            <a:gdLst>
              <a:gd name="T0" fmla="*/ 0 w 99"/>
              <a:gd name="T1" fmla="*/ 0 h 221"/>
              <a:gd name="T2" fmla="*/ 2147483647 w 99"/>
              <a:gd name="T3" fmla="*/ 0 h 221"/>
              <a:gd name="T4" fmla="*/ 2147483647 w 99"/>
              <a:gd name="T5" fmla="*/ 2147483647 h 221"/>
              <a:gd name="T6" fmla="*/ 0 w 99"/>
              <a:gd name="T7" fmla="*/ 2147483647 h 221"/>
              <a:gd name="T8" fmla="*/ 0 w 99"/>
              <a:gd name="T9" fmla="*/ 0 h 221"/>
              <a:gd name="T10" fmla="*/ 2147483647 w 99"/>
              <a:gd name="T11" fmla="*/ 0 h 221"/>
              <a:gd name="T12" fmla="*/ 2147483647 w 99"/>
              <a:gd name="T13" fmla="*/ 2147483647 h 221"/>
              <a:gd name="T14" fmla="*/ 2147483647 w 99"/>
              <a:gd name="T15" fmla="*/ 2147483647 h 221"/>
              <a:gd name="T16" fmla="*/ 2147483647 w 99"/>
              <a:gd name="T17" fmla="*/ 2147483647 h 221"/>
              <a:gd name="T18" fmla="*/ 2147483647 w 99"/>
              <a:gd name="T19" fmla="*/ 2147483647 h 221"/>
              <a:gd name="T20" fmla="*/ 2147483647 w 99"/>
              <a:gd name="T21" fmla="*/ 2147483647 h 221"/>
              <a:gd name="T22" fmla="*/ 2147483647 w 99"/>
              <a:gd name="T23" fmla="*/ 0 h 221"/>
              <a:gd name="T24" fmla="*/ 2147483647 w 99"/>
              <a:gd name="T25" fmla="*/ 2147483647 h 221"/>
              <a:gd name="T26" fmla="*/ 2147483647 w 99"/>
              <a:gd name="T27" fmla="*/ 2147483647 h 221"/>
              <a:gd name="T28" fmla="*/ 2147483647 w 99"/>
              <a:gd name="T29" fmla="*/ 2147483647 h 221"/>
              <a:gd name="T30" fmla="*/ 2147483647 w 99"/>
              <a:gd name="T31" fmla="*/ 2147483647 h 221"/>
              <a:gd name="T32" fmla="*/ 2147483647 w 99"/>
              <a:gd name="T33" fmla="*/ 2147483647 h 221"/>
              <a:gd name="T34" fmla="*/ 2147483647 w 99"/>
              <a:gd name="T35" fmla="*/ 2147483647 h 221"/>
              <a:gd name="T36" fmla="*/ 2147483647 w 99"/>
              <a:gd name="T37" fmla="*/ 2147483647 h 221"/>
              <a:gd name="T38" fmla="*/ 2147483647 w 99"/>
              <a:gd name="T39" fmla="*/ 2147483647 h 221"/>
              <a:gd name="T40" fmla="*/ 2147483647 w 99"/>
              <a:gd name="T41" fmla="*/ 2147483647 h 221"/>
              <a:gd name="T42" fmla="*/ 2147483647 w 99"/>
              <a:gd name="T43" fmla="*/ 2147483647 h 221"/>
              <a:gd name="T44" fmla="*/ 2147483647 w 99"/>
              <a:gd name="T45" fmla="*/ 2147483647 h 221"/>
              <a:gd name="T46" fmla="*/ 2147483647 w 99"/>
              <a:gd name="T47" fmla="*/ 2147483647 h 221"/>
              <a:gd name="T48" fmla="*/ 2147483647 w 99"/>
              <a:gd name="T49" fmla="*/ 2147483647 h 221"/>
              <a:gd name="T50" fmla="*/ 2147483647 w 99"/>
              <a:gd name="T51" fmla="*/ 2147483647 h 221"/>
              <a:gd name="T52" fmla="*/ 2147483647 w 99"/>
              <a:gd name="T53" fmla="*/ 2147483647 h 221"/>
              <a:gd name="T54" fmla="*/ 2147483647 w 99"/>
              <a:gd name="T55" fmla="*/ 2147483647 h 221"/>
              <a:gd name="T56" fmla="*/ 2147483647 w 99"/>
              <a:gd name="T57" fmla="*/ 2147483647 h 221"/>
              <a:gd name="T58" fmla="*/ 2147483647 w 99"/>
              <a:gd name="T59" fmla="*/ 2147483647 h 221"/>
              <a:gd name="T60" fmla="*/ 2147483647 w 99"/>
              <a:gd name="T61" fmla="*/ 2147483647 h 221"/>
              <a:gd name="T62" fmla="*/ 2147483647 w 99"/>
              <a:gd name="T63" fmla="*/ 2147483647 h 221"/>
              <a:gd name="T64" fmla="*/ 2147483647 w 99"/>
              <a:gd name="T65" fmla="*/ 2147483647 h 221"/>
              <a:gd name="T66" fmla="*/ 2147483647 w 99"/>
              <a:gd name="T67" fmla="*/ 2147483647 h 221"/>
              <a:gd name="T68" fmla="*/ 2147483647 w 99"/>
              <a:gd name="T69" fmla="*/ 2147483647 h 221"/>
              <a:gd name="T70" fmla="*/ 2147483647 w 99"/>
              <a:gd name="T71" fmla="*/ 2147483647 h 221"/>
              <a:gd name="T72" fmla="*/ 2147483647 w 99"/>
              <a:gd name="T73" fmla="*/ 2147483647 h 221"/>
              <a:gd name="T74" fmla="*/ 2147483647 w 99"/>
              <a:gd name="T75" fmla="*/ 2147483647 h 221"/>
              <a:gd name="T76" fmla="*/ 2147483647 w 99"/>
              <a:gd name="T77" fmla="*/ 2147483647 h 221"/>
              <a:gd name="T78" fmla="*/ 0 w 99"/>
              <a:gd name="T79" fmla="*/ 2147483647 h 221"/>
              <a:gd name="T80" fmla="*/ 0 w 99"/>
              <a:gd name="T81" fmla="*/ 2147483647 h 221"/>
              <a:gd name="T82" fmla="*/ 2147483647 w 99"/>
              <a:gd name="T83" fmla="*/ 2147483647 h 221"/>
              <a:gd name="T84" fmla="*/ 2147483647 w 99"/>
              <a:gd name="T85" fmla="*/ 2147483647 h 22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99"/>
              <a:gd name="T130" fmla="*/ 0 h 221"/>
              <a:gd name="T131" fmla="*/ 99 w 99"/>
              <a:gd name="T132" fmla="*/ 221 h 22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99" h="221">
                <a:moveTo>
                  <a:pt x="0" y="0"/>
                </a:moveTo>
                <a:lnTo>
                  <a:pt x="78" y="0"/>
                </a:lnTo>
                <a:lnTo>
                  <a:pt x="78" y="9"/>
                </a:lnTo>
                <a:lnTo>
                  <a:pt x="0" y="9"/>
                </a:lnTo>
                <a:lnTo>
                  <a:pt x="0" y="0"/>
                </a:lnTo>
                <a:close/>
                <a:moveTo>
                  <a:pt x="78" y="0"/>
                </a:moveTo>
                <a:lnTo>
                  <a:pt x="87" y="2"/>
                </a:lnTo>
                <a:lnTo>
                  <a:pt x="93" y="7"/>
                </a:lnTo>
                <a:lnTo>
                  <a:pt x="89" y="13"/>
                </a:lnTo>
                <a:lnTo>
                  <a:pt x="84" y="9"/>
                </a:lnTo>
                <a:lnTo>
                  <a:pt x="78" y="9"/>
                </a:lnTo>
                <a:lnTo>
                  <a:pt x="78" y="0"/>
                </a:lnTo>
                <a:close/>
                <a:moveTo>
                  <a:pt x="93" y="7"/>
                </a:moveTo>
                <a:lnTo>
                  <a:pt x="97" y="15"/>
                </a:lnTo>
                <a:lnTo>
                  <a:pt x="99" y="22"/>
                </a:lnTo>
                <a:lnTo>
                  <a:pt x="93" y="22"/>
                </a:lnTo>
                <a:lnTo>
                  <a:pt x="91" y="17"/>
                </a:lnTo>
                <a:lnTo>
                  <a:pt x="89" y="13"/>
                </a:lnTo>
                <a:lnTo>
                  <a:pt x="93" y="7"/>
                </a:lnTo>
                <a:close/>
                <a:moveTo>
                  <a:pt x="99" y="22"/>
                </a:moveTo>
                <a:lnTo>
                  <a:pt x="99" y="200"/>
                </a:lnTo>
                <a:lnTo>
                  <a:pt x="93" y="200"/>
                </a:lnTo>
                <a:lnTo>
                  <a:pt x="93" y="22"/>
                </a:lnTo>
                <a:lnTo>
                  <a:pt x="99" y="22"/>
                </a:lnTo>
                <a:close/>
                <a:moveTo>
                  <a:pt x="99" y="200"/>
                </a:moveTo>
                <a:lnTo>
                  <a:pt x="97" y="208"/>
                </a:lnTo>
                <a:lnTo>
                  <a:pt x="93" y="215"/>
                </a:lnTo>
                <a:lnTo>
                  <a:pt x="89" y="210"/>
                </a:lnTo>
                <a:lnTo>
                  <a:pt x="91" y="206"/>
                </a:lnTo>
                <a:lnTo>
                  <a:pt x="93" y="200"/>
                </a:lnTo>
                <a:lnTo>
                  <a:pt x="99" y="200"/>
                </a:lnTo>
                <a:close/>
                <a:moveTo>
                  <a:pt x="93" y="215"/>
                </a:moveTo>
                <a:lnTo>
                  <a:pt x="87" y="219"/>
                </a:lnTo>
                <a:lnTo>
                  <a:pt x="78" y="221"/>
                </a:lnTo>
                <a:lnTo>
                  <a:pt x="78" y="215"/>
                </a:lnTo>
                <a:lnTo>
                  <a:pt x="84" y="212"/>
                </a:lnTo>
                <a:lnTo>
                  <a:pt x="89" y="210"/>
                </a:lnTo>
                <a:lnTo>
                  <a:pt x="93" y="215"/>
                </a:lnTo>
                <a:close/>
                <a:moveTo>
                  <a:pt x="78" y="221"/>
                </a:moveTo>
                <a:lnTo>
                  <a:pt x="0" y="221"/>
                </a:lnTo>
                <a:lnTo>
                  <a:pt x="0" y="215"/>
                </a:lnTo>
                <a:lnTo>
                  <a:pt x="78" y="215"/>
                </a:lnTo>
                <a:lnTo>
                  <a:pt x="78" y="221"/>
                </a:lnTo>
                <a:close/>
              </a:path>
            </a:pathLst>
          </a:custGeom>
          <a:solidFill>
            <a:srgbClr val="29166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861" name="Freeform 69"/>
          <p:cNvSpPr>
            <a:spLocks/>
          </p:cNvSpPr>
          <p:nvPr/>
        </p:nvSpPr>
        <p:spPr bwMode="auto">
          <a:xfrm>
            <a:off x="8586788" y="5969000"/>
            <a:ext cx="26987" cy="71438"/>
          </a:xfrm>
          <a:custGeom>
            <a:avLst/>
            <a:gdLst>
              <a:gd name="T0" fmla="*/ 0 w 17"/>
              <a:gd name="T1" fmla="*/ 0 h 45"/>
              <a:gd name="T2" fmla="*/ 2147483647 w 17"/>
              <a:gd name="T3" fmla="*/ 2147483647 h 45"/>
              <a:gd name="T4" fmla="*/ 2147483647 w 17"/>
              <a:gd name="T5" fmla="*/ 2147483647 h 45"/>
              <a:gd name="T6" fmla="*/ 0 w 17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  <a:gd name="T12" fmla="*/ 0 w 17"/>
              <a:gd name="T13" fmla="*/ 0 h 45"/>
              <a:gd name="T14" fmla="*/ 17 w 17"/>
              <a:gd name="T15" fmla="*/ 45 h 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" h="45">
                <a:moveTo>
                  <a:pt x="0" y="0"/>
                </a:moveTo>
                <a:lnTo>
                  <a:pt x="17" y="15"/>
                </a:lnTo>
                <a:lnTo>
                  <a:pt x="15" y="4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862" name="Freeform 70"/>
          <p:cNvSpPr>
            <a:spLocks/>
          </p:cNvSpPr>
          <p:nvPr/>
        </p:nvSpPr>
        <p:spPr bwMode="auto">
          <a:xfrm>
            <a:off x="8523288" y="6194425"/>
            <a:ext cx="33337" cy="53975"/>
          </a:xfrm>
          <a:custGeom>
            <a:avLst/>
            <a:gdLst>
              <a:gd name="T0" fmla="*/ 2147483647 w 21"/>
              <a:gd name="T1" fmla="*/ 0 h 34"/>
              <a:gd name="T2" fmla="*/ 2147483647 w 21"/>
              <a:gd name="T3" fmla="*/ 2147483647 h 34"/>
              <a:gd name="T4" fmla="*/ 2147483647 w 21"/>
              <a:gd name="T5" fmla="*/ 2147483647 h 34"/>
              <a:gd name="T6" fmla="*/ 0 w 21"/>
              <a:gd name="T7" fmla="*/ 2147483647 h 34"/>
              <a:gd name="T8" fmla="*/ 2147483647 w 21"/>
              <a:gd name="T9" fmla="*/ 0 h 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34"/>
              <a:gd name="T17" fmla="*/ 21 w 21"/>
              <a:gd name="T18" fmla="*/ 34 h 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34">
                <a:moveTo>
                  <a:pt x="13" y="0"/>
                </a:moveTo>
                <a:lnTo>
                  <a:pt x="21" y="13"/>
                </a:lnTo>
                <a:lnTo>
                  <a:pt x="21" y="34"/>
                </a:lnTo>
                <a:lnTo>
                  <a:pt x="0" y="9"/>
                </a:lnTo>
                <a:lnTo>
                  <a:pt x="13" y="0"/>
                </a:lnTo>
                <a:close/>
              </a:path>
            </a:pathLst>
          </a:custGeom>
          <a:solidFill>
            <a:srgbClr val="29166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863" name="Freeform 71"/>
          <p:cNvSpPr>
            <a:spLocks/>
          </p:cNvSpPr>
          <p:nvPr/>
        </p:nvSpPr>
        <p:spPr bwMode="auto">
          <a:xfrm>
            <a:off x="8523288" y="6194425"/>
            <a:ext cx="33337" cy="53975"/>
          </a:xfrm>
          <a:custGeom>
            <a:avLst/>
            <a:gdLst>
              <a:gd name="T0" fmla="*/ 2147483647 w 21"/>
              <a:gd name="T1" fmla="*/ 0 h 34"/>
              <a:gd name="T2" fmla="*/ 2147483647 w 21"/>
              <a:gd name="T3" fmla="*/ 2147483647 h 34"/>
              <a:gd name="T4" fmla="*/ 2147483647 w 21"/>
              <a:gd name="T5" fmla="*/ 2147483647 h 34"/>
              <a:gd name="T6" fmla="*/ 0 w 21"/>
              <a:gd name="T7" fmla="*/ 2147483647 h 34"/>
              <a:gd name="T8" fmla="*/ 2147483647 w 21"/>
              <a:gd name="T9" fmla="*/ 0 h 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34"/>
              <a:gd name="T17" fmla="*/ 21 w 21"/>
              <a:gd name="T18" fmla="*/ 34 h 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34">
                <a:moveTo>
                  <a:pt x="13" y="0"/>
                </a:moveTo>
                <a:lnTo>
                  <a:pt x="21" y="13"/>
                </a:lnTo>
                <a:lnTo>
                  <a:pt x="21" y="34"/>
                </a:lnTo>
                <a:lnTo>
                  <a:pt x="0" y="9"/>
                </a:lnTo>
                <a:lnTo>
                  <a:pt x="13" y="0"/>
                </a:lnTo>
              </a:path>
            </a:pathLst>
          </a:custGeom>
          <a:noFill/>
          <a:ln w="0">
            <a:solidFill>
              <a:srgbClr val="340D7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864" name="Rectangle 72"/>
          <p:cNvSpPr>
            <a:spLocks noChangeArrowheads="1"/>
          </p:cNvSpPr>
          <p:nvPr/>
        </p:nvSpPr>
        <p:spPr bwMode="auto">
          <a:xfrm>
            <a:off x="8553450" y="6148388"/>
            <a:ext cx="20638" cy="120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865" name="Rectangle 73"/>
          <p:cNvSpPr>
            <a:spLocks noChangeArrowheads="1"/>
          </p:cNvSpPr>
          <p:nvPr/>
        </p:nvSpPr>
        <p:spPr bwMode="auto">
          <a:xfrm>
            <a:off x="7845425" y="5942013"/>
            <a:ext cx="536575" cy="142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866" name="Rectangle 74"/>
          <p:cNvSpPr>
            <a:spLocks noChangeArrowheads="1"/>
          </p:cNvSpPr>
          <p:nvPr/>
        </p:nvSpPr>
        <p:spPr bwMode="auto">
          <a:xfrm>
            <a:off x="7842250" y="6283325"/>
            <a:ext cx="539750" cy="9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867" name="Rectangle 75"/>
          <p:cNvSpPr>
            <a:spLocks noChangeArrowheads="1"/>
          </p:cNvSpPr>
          <p:nvPr/>
        </p:nvSpPr>
        <p:spPr bwMode="auto">
          <a:xfrm>
            <a:off x="7842250" y="5972175"/>
            <a:ext cx="53975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 sz="700" b="1">
                <a:solidFill>
                  <a:schemeClr val="bg1"/>
                </a:solidFill>
                <a:latin typeface="Times" pitchFamily="18" charset="0"/>
              </a:rPr>
              <a:t>-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68" name="Rectangle 76"/>
          <p:cNvSpPr>
            <a:spLocks noChangeArrowheads="1"/>
          </p:cNvSpPr>
          <p:nvPr/>
        </p:nvSpPr>
        <p:spPr bwMode="auto">
          <a:xfrm>
            <a:off x="4056063" y="6477000"/>
            <a:ext cx="41687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 sz="1300" i="1">
                <a:solidFill>
                  <a:schemeClr val="bg1"/>
                </a:solidFill>
              </a:rPr>
              <a:t>Yusuf S et al. Progress Cardiovasc. Diseases 1985; 5: 335-371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3869" name="Freeform 77"/>
          <p:cNvSpPr>
            <a:spLocks/>
          </p:cNvSpPr>
          <p:nvPr/>
        </p:nvSpPr>
        <p:spPr bwMode="auto">
          <a:xfrm>
            <a:off x="1368425" y="1697038"/>
            <a:ext cx="144463" cy="273050"/>
          </a:xfrm>
          <a:custGeom>
            <a:avLst/>
            <a:gdLst>
              <a:gd name="T0" fmla="*/ 2147483647 w 91"/>
              <a:gd name="T1" fmla="*/ 2147483647 h 172"/>
              <a:gd name="T2" fmla="*/ 2147483647 w 91"/>
              <a:gd name="T3" fmla="*/ 0 h 172"/>
              <a:gd name="T4" fmla="*/ 0 w 91"/>
              <a:gd name="T5" fmla="*/ 2147483647 h 172"/>
              <a:gd name="T6" fmla="*/ 2147483647 w 91"/>
              <a:gd name="T7" fmla="*/ 2147483647 h 172"/>
              <a:gd name="T8" fmla="*/ 2147483647 w 91"/>
              <a:gd name="T9" fmla="*/ 2147483647 h 1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"/>
              <a:gd name="T16" fmla="*/ 0 h 172"/>
              <a:gd name="T17" fmla="*/ 91 w 91"/>
              <a:gd name="T18" fmla="*/ 172 h 1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" h="172">
                <a:moveTo>
                  <a:pt x="91" y="172"/>
                </a:moveTo>
                <a:lnTo>
                  <a:pt x="47" y="0"/>
                </a:lnTo>
                <a:lnTo>
                  <a:pt x="0" y="172"/>
                </a:lnTo>
                <a:lnTo>
                  <a:pt x="47" y="148"/>
                </a:lnTo>
                <a:lnTo>
                  <a:pt x="91" y="17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870" name="Freeform 78"/>
          <p:cNvSpPr>
            <a:spLocks/>
          </p:cNvSpPr>
          <p:nvPr/>
        </p:nvSpPr>
        <p:spPr bwMode="auto">
          <a:xfrm>
            <a:off x="1368425" y="1697038"/>
            <a:ext cx="144463" cy="273050"/>
          </a:xfrm>
          <a:custGeom>
            <a:avLst/>
            <a:gdLst>
              <a:gd name="T0" fmla="*/ 2147483647 w 91"/>
              <a:gd name="T1" fmla="*/ 2147483647 h 172"/>
              <a:gd name="T2" fmla="*/ 2147483647 w 91"/>
              <a:gd name="T3" fmla="*/ 0 h 172"/>
              <a:gd name="T4" fmla="*/ 0 w 91"/>
              <a:gd name="T5" fmla="*/ 2147483647 h 172"/>
              <a:gd name="T6" fmla="*/ 2147483647 w 91"/>
              <a:gd name="T7" fmla="*/ 2147483647 h 172"/>
              <a:gd name="T8" fmla="*/ 2147483647 w 91"/>
              <a:gd name="T9" fmla="*/ 2147483647 h 1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"/>
              <a:gd name="T16" fmla="*/ 0 h 172"/>
              <a:gd name="T17" fmla="*/ 91 w 91"/>
              <a:gd name="T18" fmla="*/ 172 h 1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" h="172">
                <a:moveTo>
                  <a:pt x="91" y="172"/>
                </a:moveTo>
                <a:lnTo>
                  <a:pt x="47" y="0"/>
                </a:lnTo>
                <a:lnTo>
                  <a:pt x="0" y="172"/>
                </a:lnTo>
                <a:lnTo>
                  <a:pt x="47" y="148"/>
                </a:lnTo>
                <a:lnTo>
                  <a:pt x="91" y="172"/>
                </a:lnTo>
              </a:path>
            </a:pathLst>
          </a:custGeom>
          <a:noFill/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871" name="Freeform 79"/>
          <p:cNvSpPr>
            <a:spLocks/>
          </p:cNvSpPr>
          <p:nvPr/>
        </p:nvSpPr>
        <p:spPr bwMode="auto">
          <a:xfrm>
            <a:off x="6353175" y="5283200"/>
            <a:ext cx="303213" cy="160338"/>
          </a:xfrm>
          <a:custGeom>
            <a:avLst/>
            <a:gdLst>
              <a:gd name="T0" fmla="*/ 0 w 191"/>
              <a:gd name="T1" fmla="*/ 2147483647 h 101"/>
              <a:gd name="T2" fmla="*/ 2147483647 w 191"/>
              <a:gd name="T3" fmla="*/ 2147483647 h 101"/>
              <a:gd name="T4" fmla="*/ 0 w 191"/>
              <a:gd name="T5" fmla="*/ 0 h 101"/>
              <a:gd name="T6" fmla="*/ 2147483647 w 191"/>
              <a:gd name="T7" fmla="*/ 2147483647 h 101"/>
              <a:gd name="T8" fmla="*/ 0 w 191"/>
              <a:gd name="T9" fmla="*/ 2147483647 h 1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"/>
              <a:gd name="T16" fmla="*/ 0 h 101"/>
              <a:gd name="T17" fmla="*/ 191 w 191"/>
              <a:gd name="T18" fmla="*/ 101 h 1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" h="101">
                <a:moveTo>
                  <a:pt x="0" y="101"/>
                </a:moveTo>
                <a:lnTo>
                  <a:pt x="191" y="51"/>
                </a:lnTo>
                <a:lnTo>
                  <a:pt x="0" y="0"/>
                </a:lnTo>
                <a:lnTo>
                  <a:pt x="24" y="51"/>
                </a:lnTo>
                <a:lnTo>
                  <a:pt x="0" y="10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872" name="Freeform 80"/>
          <p:cNvSpPr>
            <a:spLocks/>
          </p:cNvSpPr>
          <p:nvPr/>
        </p:nvSpPr>
        <p:spPr bwMode="auto">
          <a:xfrm>
            <a:off x="6353175" y="5283200"/>
            <a:ext cx="303213" cy="160338"/>
          </a:xfrm>
          <a:custGeom>
            <a:avLst/>
            <a:gdLst>
              <a:gd name="T0" fmla="*/ 0 w 191"/>
              <a:gd name="T1" fmla="*/ 2147483647 h 101"/>
              <a:gd name="T2" fmla="*/ 2147483647 w 191"/>
              <a:gd name="T3" fmla="*/ 2147483647 h 101"/>
              <a:gd name="T4" fmla="*/ 0 w 191"/>
              <a:gd name="T5" fmla="*/ 0 h 101"/>
              <a:gd name="T6" fmla="*/ 2147483647 w 191"/>
              <a:gd name="T7" fmla="*/ 2147483647 h 101"/>
              <a:gd name="T8" fmla="*/ 0 w 191"/>
              <a:gd name="T9" fmla="*/ 2147483647 h 1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"/>
              <a:gd name="T16" fmla="*/ 0 h 101"/>
              <a:gd name="T17" fmla="*/ 191 w 191"/>
              <a:gd name="T18" fmla="*/ 101 h 1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" h="101">
                <a:moveTo>
                  <a:pt x="0" y="101"/>
                </a:moveTo>
                <a:lnTo>
                  <a:pt x="191" y="51"/>
                </a:lnTo>
                <a:lnTo>
                  <a:pt x="0" y="0"/>
                </a:lnTo>
                <a:lnTo>
                  <a:pt x="24" y="51"/>
                </a:lnTo>
                <a:lnTo>
                  <a:pt x="0" y="101"/>
                </a:lnTo>
              </a:path>
            </a:pathLst>
          </a:custGeom>
          <a:noFill/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873" name="Rectangle 81"/>
          <p:cNvSpPr>
            <a:spLocks noChangeArrowheads="1"/>
          </p:cNvSpPr>
          <p:nvPr/>
        </p:nvSpPr>
        <p:spPr bwMode="auto">
          <a:xfrm>
            <a:off x="6781800" y="2057400"/>
            <a:ext cx="1697038" cy="257333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70"/>
          <p:cNvGrpSpPr>
            <a:grpSpLocks/>
          </p:cNvGrpSpPr>
          <p:nvPr/>
        </p:nvGrpSpPr>
        <p:grpSpPr bwMode="auto">
          <a:xfrm>
            <a:off x="549275" y="1630363"/>
            <a:ext cx="7604125" cy="4400550"/>
            <a:chOff x="346" y="1027"/>
            <a:chExt cx="4790" cy="2772"/>
          </a:xfrm>
        </p:grpSpPr>
        <p:sp>
          <p:nvSpPr>
            <p:cNvPr id="34821" name="Rectangle 5"/>
            <p:cNvSpPr>
              <a:spLocks noChangeArrowheads="1"/>
            </p:cNvSpPr>
            <p:nvPr/>
          </p:nvSpPr>
          <p:spPr bwMode="auto">
            <a:xfrm>
              <a:off x="1456" y="1464"/>
              <a:ext cx="43" cy="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34822" name="Rectangle 6"/>
            <p:cNvSpPr>
              <a:spLocks noChangeArrowheads="1"/>
            </p:cNvSpPr>
            <p:nvPr/>
          </p:nvSpPr>
          <p:spPr bwMode="auto">
            <a:xfrm>
              <a:off x="1456" y="1842"/>
              <a:ext cx="43" cy="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34823" name="Rectangle 7"/>
            <p:cNvSpPr>
              <a:spLocks noChangeArrowheads="1"/>
            </p:cNvSpPr>
            <p:nvPr/>
          </p:nvSpPr>
          <p:spPr bwMode="auto">
            <a:xfrm>
              <a:off x="1456" y="2220"/>
              <a:ext cx="43" cy="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34824" name="Rectangle 8"/>
            <p:cNvSpPr>
              <a:spLocks noChangeArrowheads="1"/>
            </p:cNvSpPr>
            <p:nvPr/>
          </p:nvSpPr>
          <p:spPr bwMode="auto">
            <a:xfrm>
              <a:off x="1456" y="2598"/>
              <a:ext cx="3680" cy="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34825" name="Rectangle 9"/>
            <p:cNvSpPr>
              <a:spLocks noChangeArrowheads="1"/>
            </p:cNvSpPr>
            <p:nvPr/>
          </p:nvSpPr>
          <p:spPr bwMode="auto">
            <a:xfrm>
              <a:off x="1456" y="2976"/>
              <a:ext cx="43" cy="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34826" name="Rectangle 10"/>
            <p:cNvSpPr>
              <a:spLocks noChangeArrowheads="1"/>
            </p:cNvSpPr>
            <p:nvPr/>
          </p:nvSpPr>
          <p:spPr bwMode="auto">
            <a:xfrm>
              <a:off x="1456" y="3354"/>
              <a:ext cx="43" cy="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34827" name="Rectangle 11"/>
            <p:cNvSpPr>
              <a:spLocks noChangeArrowheads="1"/>
            </p:cNvSpPr>
            <p:nvPr/>
          </p:nvSpPr>
          <p:spPr bwMode="auto">
            <a:xfrm>
              <a:off x="1800" y="2614"/>
              <a:ext cx="286" cy="103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34828" name="Rectangle 12"/>
            <p:cNvSpPr>
              <a:spLocks noChangeArrowheads="1"/>
            </p:cNvSpPr>
            <p:nvPr/>
          </p:nvSpPr>
          <p:spPr bwMode="auto">
            <a:xfrm>
              <a:off x="1800" y="2614"/>
              <a:ext cx="286" cy="1038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34829" name="Rectangle 13"/>
            <p:cNvSpPr>
              <a:spLocks noChangeArrowheads="1"/>
            </p:cNvSpPr>
            <p:nvPr/>
          </p:nvSpPr>
          <p:spPr bwMode="auto">
            <a:xfrm>
              <a:off x="2368" y="2614"/>
              <a:ext cx="284" cy="2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34830" name="Rectangle 14"/>
            <p:cNvSpPr>
              <a:spLocks noChangeArrowheads="1"/>
            </p:cNvSpPr>
            <p:nvPr/>
          </p:nvSpPr>
          <p:spPr bwMode="auto">
            <a:xfrm>
              <a:off x="2368" y="2614"/>
              <a:ext cx="284" cy="2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34831" name="Rectangle 15"/>
            <p:cNvSpPr>
              <a:spLocks noChangeArrowheads="1"/>
            </p:cNvSpPr>
            <p:nvPr/>
          </p:nvSpPr>
          <p:spPr bwMode="auto">
            <a:xfrm>
              <a:off x="2936" y="2310"/>
              <a:ext cx="284" cy="288"/>
            </a:xfrm>
            <a:prstGeom prst="rect">
              <a:avLst/>
            </a:prstGeom>
            <a:solidFill>
              <a:srgbClr val="00D2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34832" name="Rectangle 16"/>
            <p:cNvSpPr>
              <a:spLocks noChangeArrowheads="1"/>
            </p:cNvSpPr>
            <p:nvPr/>
          </p:nvSpPr>
          <p:spPr bwMode="auto">
            <a:xfrm>
              <a:off x="2936" y="2310"/>
              <a:ext cx="284" cy="288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34833" name="Rectangle 17"/>
            <p:cNvSpPr>
              <a:spLocks noChangeArrowheads="1"/>
            </p:cNvSpPr>
            <p:nvPr/>
          </p:nvSpPr>
          <p:spPr bwMode="auto">
            <a:xfrm>
              <a:off x="3504" y="2105"/>
              <a:ext cx="284" cy="493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34834" name="Rectangle 18"/>
            <p:cNvSpPr>
              <a:spLocks noChangeArrowheads="1"/>
            </p:cNvSpPr>
            <p:nvPr/>
          </p:nvSpPr>
          <p:spPr bwMode="auto">
            <a:xfrm>
              <a:off x="3504" y="2105"/>
              <a:ext cx="284" cy="493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34835" name="Rectangle 19"/>
            <p:cNvSpPr>
              <a:spLocks noChangeArrowheads="1"/>
            </p:cNvSpPr>
            <p:nvPr/>
          </p:nvSpPr>
          <p:spPr bwMode="auto">
            <a:xfrm>
              <a:off x="4070" y="2103"/>
              <a:ext cx="286" cy="495"/>
            </a:xfrm>
            <a:prstGeom prst="rect">
              <a:avLst/>
            </a:prstGeom>
            <a:solidFill>
              <a:srgbClr val="FF99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34836" name="Rectangle 20"/>
            <p:cNvSpPr>
              <a:spLocks noChangeArrowheads="1"/>
            </p:cNvSpPr>
            <p:nvPr/>
          </p:nvSpPr>
          <p:spPr bwMode="auto">
            <a:xfrm>
              <a:off x="4070" y="2103"/>
              <a:ext cx="286" cy="495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34837" name="Rectangle 21"/>
            <p:cNvSpPr>
              <a:spLocks noChangeArrowheads="1"/>
            </p:cNvSpPr>
            <p:nvPr/>
          </p:nvSpPr>
          <p:spPr bwMode="auto">
            <a:xfrm>
              <a:off x="4638" y="1441"/>
              <a:ext cx="285" cy="1157"/>
            </a:xfrm>
            <a:prstGeom prst="rect">
              <a:avLst/>
            </a:prstGeom>
            <a:solidFill>
              <a:srgbClr val="84C3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34838" name="Rectangle 22"/>
            <p:cNvSpPr>
              <a:spLocks noChangeArrowheads="1"/>
            </p:cNvSpPr>
            <p:nvPr/>
          </p:nvSpPr>
          <p:spPr bwMode="auto">
            <a:xfrm>
              <a:off x="4638" y="1441"/>
              <a:ext cx="285" cy="1157"/>
            </a:xfrm>
            <a:prstGeom prst="rect">
              <a:avLst/>
            </a:prstGeom>
            <a:noFill/>
            <a:ln w="635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34839" name="Rectangle 23"/>
            <p:cNvSpPr>
              <a:spLocks noChangeArrowheads="1"/>
            </p:cNvSpPr>
            <p:nvPr/>
          </p:nvSpPr>
          <p:spPr bwMode="auto">
            <a:xfrm>
              <a:off x="1186" y="1027"/>
              <a:ext cx="276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100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40" name="Rectangle 24"/>
            <p:cNvSpPr>
              <a:spLocks noChangeArrowheads="1"/>
            </p:cNvSpPr>
            <p:nvPr/>
          </p:nvSpPr>
          <p:spPr bwMode="auto">
            <a:xfrm>
              <a:off x="1261" y="1403"/>
              <a:ext cx="20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75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41" name="Rectangle 25"/>
            <p:cNvSpPr>
              <a:spLocks noChangeArrowheads="1"/>
            </p:cNvSpPr>
            <p:nvPr/>
          </p:nvSpPr>
          <p:spPr bwMode="auto">
            <a:xfrm>
              <a:off x="1261" y="1779"/>
              <a:ext cx="20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50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42" name="Rectangle 26"/>
            <p:cNvSpPr>
              <a:spLocks noChangeArrowheads="1"/>
            </p:cNvSpPr>
            <p:nvPr/>
          </p:nvSpPr>
          <p:spPr bwMode="auto">
            <a:xfrm>
              <a:off x="1261" y="2161"/>
              <a:ext cx="20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25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43" name="Rectangle 27"/>
            <p:cNvSpPr>
              <a:spLocks noChangeArrowheads="1"/>
            </p:cNvSpPr>
            <p:nvPr/>
          </p:nvSpPr>
          <p:spPr bwMode="auto">
            <a:xfrm>
              <a:off x="1336" y="2537"/>
              <a:ext cx="130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0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44" name="Rectangle 28"/>
            <p:cNvSpPr>
              <a:spLocks noChangeArrowheads="1"/>
            </p:cNvSpPr>
            <p:nvPr/>
          </p:nvSpPr>
          <p:spPr bwMode="auto">
            <a:xfrm>
              <a:off x="2172" y="3462"/>
              <a:ext cx="66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500">
                  <a:solidFill>
                    <a:srgbClr val="FFFFFF"/>
                  </a:solidFill>
                  <a:latin typeface="Calibri" pitchFamily="34" charset="0"/>
                </a:rPr>
                <a:t>ICI 118,551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45" name="Rectangle 29"/>
            <p:cNvSpPr>
              <a:spLocks noChangeArrowheads="1"/>
            </p:cNvSpPr>
            <p:nvPr/>
          </p:nvSpPr>
          <p:spPr bwMode="auto">
            <a:xfrm>
              <a:off x="528" y="1851"/>
              <a:ext cx="3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2000">
                  <a:solidFill>
                    <a:srgbClr val="FFFFFF"/>
                  </a:solidFill>
                  <a:latin typeface="Calibri" pitchFamily="34" charset="0"/>
                </a:rPr>
                <a:t>B</a:t>
              </a:r>
              <a:r>
                <a:rPr lang="en-GB" sz="2000" baseline="-25000">
                  <a:solidFill>
                    <a:srgbClr val="FFFFFF"/>
                  </a:solidFill>
                  <a:latin typeface="Calibri" pitchFamily="34" charset="0"/>
                </a:rPr>
                <a:t>1</a:t>
              </a:r>
              <a:r>
                <a:rPr lang="en-GB" sz="2000">
                  <a:solidFill>
                    <a:srgbClr val="FFFFFF"/>
                  </a:solidFill>
                  <a:latin typeface="Calibri" pitchFamily="34" charset="0"/>
                </a:rPr>
                <a:t>/B</a:t>
              </a:r>
              <a:r>
                <a:rPr lang="en-GB" sz="2000" baseline="-25000">
                  <a:solidFill>
                    <a:srgbClr val="FFFFFF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34846" name="Rectangle 30"/>
            <p:cNvSpPr>
              <a:spLocks noChangeArrowheads="1"/>
            </p:cNvSpPr>
            <p:nvPr/>
          </p:nvSpPr>
          <p:spPr bwMode="auto">
            <a:xfrm>
              <a:off x="346" y="2100"/>
              <a:ext cx="72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2000">
                  <a:solidFill>
                    <a:srgbClr val="FFFFFF"/>
                  </a:solidFill>
                  <a:latin typeface="Calibri" pitchFamily="34" charset="0"/>
                </a:rPr>
                <a:t>Selectivity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47" name="Rectangle 31"/>
            <p:cNvSpPr>
              <a:spLocks noChangeArrowheads="1"/>
            </p:cNvSpPr>
            <p:nvPr/>
          </p:nvSpPr>
          <p:spPr bwMode="auto">
            <a:xfrm>
              <a:off x="489" y="2352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2000">
                  <a:solidFill>
                    <a:srgbClr val="FFFFFF"/>
                  </a:solidFill>
                  <a:latin typeface="Calibri" pitchFamily="34" charset="0"/>
                </a:rPr>
                <a:t>Ratios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48" name="Rectangle 33"/>
            <p:cNvSpPr>
              <a:spLocks noChangeArrowheads="1"/>
            </p:cNvSpPr>
            <p:nvPr/>
          </p:nvSpPr>
          <p:spPr bwMode="auto">
            <a:xfrm>
              <a:off x="2212" y="2659"/>
              <a:ext cx="57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400">
                  <a:solidFill>
                    <a:srgbClr val="FFFFFF"/>
                  </a:solidFill>
                  <a:latin typeface="Calibri" pitchFamily="34" charset="0"/>
                </a:rPr>
                <a:t>Propranolol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49" name="Rectangle 34"/>
            <p:cNvSpPr>
              <a:spLocks noChangeArrowheads="1"/>
            </p:cNvSpPr>
            <p:nvPr/>
          </p:nvSpPr>
          <p:spPr bwMode="auto">
            <a:xfrm>
              <a:off x="2811" y="2784"/>
              <a:ext cx="519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400">
                  <a:solidFill>
                    <a:srgbClr val="FFFF00"/>
                  </a:solidFill>
                  <a:latin typeface="Calibri" pitchFamily="34" charset="0"/>
                </a:rPr>
                <a:t>Metoprolol</a:t>
              </a:r>
              <a:endParaRPr lang="en-GB">
                <a:solidFill>
                  <a:srgbClr val="FFFF00"/>
                </a:solidFill>
                <a:latin typeface="Calibri" pitchFamily="34" charset="0"/>
              </a:endParaRPr>
            </a:p>
          </p:txBody>
        </p:sp>
        <p:sp>
          <p:nvSpPr>
            <p:cNvPr id="34850" name="Rectangle 35"/>
            <p:cNvSpPr>
              <a:spLocks noChangeArrowheads="1"/>
            </p:cNvSpPr>
            <p:nvPr/>
          </p:nvSpPr>
          <p:spPr bwMode="auto">
            <a:xfrm>
              <a:off x="3437" y="2659"/>
              <a:ext cx="388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400">
                  <a:solidFill>
                    <a:srgbClr val="FFFF00"/>
                  </a:solidFill>
                  <a:latin typeface="Calibri" pitchFamily="34" charset="0"/>
                </a:rPr>
                <a:t>Atenolol</a:t>
              </a:r>
              <a:endParaRPr lang="en-GB">
                <a:solidFill>
                  <a:srgbClr val="FFFF00"/>
                </a:solidFill>
                <a:latin typeface="Calibri" pitchFamily="34" charset="0"/>
              </a:endParaRPr>
            </a:p>
          </p:txBody>
        </p:sp>
        <p:sp>
          <p:nvSpPr>
            <p:cNvPr id="34851" name="Rectangle 36"/>
            <p:cNvSpPr>
              <a:spLocks noChangeArrowheads="1"/>
            </p:cNvSpPr>
            <p:nvPr/>
          </p:nvSpPr>
          <p:spPr bwMode="auto">
            <a:xfrm>
              <a:off x="3979" y="2784"/>
              <a:ext cx="46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400">
                  <a:solidFill>
                    <a:srgbClr val="FFFFFF"/>
                  </a:solidFill>
                  <a:latin typeface="Calibri" pitchFamily="34" charset="0"/>
                </a:rPr>
                <a:t>Betaxolol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52" name="Rectangle 37"/>
            <p:cNvSpPr>
              <a:spLocks noChangeArrowheads="1"/>
            </p:cNvSpPr>
            <p:nvPr/>
          </p:nvSpPr>
          <p:spPr bwMode="auto">
            <a:xfrm>
              <a:off x="4536" y="2659"/>
              <a:ext cx="461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400">
                  <a:solidFill>
                    <a:srgbClr val="FFFF00"/>
                  </a:solidFill>
                  <a:latin typeface="Calibri" pitchFamily="34" charset="0"/>
                </a:rPr>
                <a:t>Bisoprolol</a:t>
              </a:r>
              <a:endParaRPr lang="en-GB">
                <a:solidFill>
                  <a:srgbClr val="FFFF00"/>
                </a:solidFill>
                <a:latin typeface="Calibri" pitchFamily="34" charset="0"/>
              </a:endParaRPr>
            </a:p>
          </p:txBody>
        </p:sp>
        <p:sp>
          <p:nvSpPr>
            <p:cNvPr id="34853" name="Rectangle 38"/>
            <p:cNvSpPr>
              <a:spLocks noChangeArrowheads="1"/>
            </p:cNvSpPr>
            <p:nvPr/>
          </p:nvSpPr>
          <p:spPr bwMode="auto">
            <a:xfrm>
              <a:off x="1148" y="2882"/>
              <a:ext cx="130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1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54" name="Rectangle 39"/>
            <p:cNvSpPr>
              <a:spLocks noChangeArrowheads="1"/>
            </p:cNvSpPr>
            <p:nvPr/>
          </p:nvSpPr>
          <p:spPr bwMode="auto">
            <a:xfrm>
              <a:off x="1222" y="2913"/>
              <a:ext cx="94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/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55" name="Rectangle 40"/>
            <p:cNvSpPr>
              <a:spLocks noChangeArrowheads="1"/>
            </p:cNvSpPr>
            <p:nvPr/>
          </p:nvSpPr>
          <p:spPr bwMode="auto">
            <a:xfrm>
              <a:off x="1261" y="2946"/>
              <a:ext cx="130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2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56" name="Rectangle 41"/>
            <p:cNvSpPr>
              <a:spLocks noChangeArrowheads="1"/>
            </p:cNvSpPr>
            <p:nvPr/>
          </p:nvSpPr>
          <p:spPr bwMode="auto">
            <a:xfrm>
              <a:off x="1336" y="2948"/>
              <a:ext cx="130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5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57" name="Rectangle 42"/>
            <p:cNvSpPr>
              <a:spLocks noChangeArrowheads="1"/>
            </p:cNvSpPr>
            <p:nvPr/>
          </p:nvSpPr>
          <p:spPr bwMode="auto">
            <a:xfrm>
              <a:off x="2961" y="2069"/>
              <a:ext cx="20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20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58" name="Rectangle 43"/>
            <p:cNvSpPr>
              <a:spLocks noChangeArrowheads="1"/>
            </p:cNvSpPr>
            <p:nvPr/>
          </p:nvSpPr>
          <p:spPr bwMode="auto">
            <a:xfrm>
              <a:off x="3110" y="2107"/>
              <a:ext cx="94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/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59" name="Rectangle 44"/>
            <p:cNvSpPr>
              <a:spLocks noChangeArrowheads="1"/>
            </p:cNvSpPr>
            <p:nvPr/>
          </p:nvSpPr>
          <p:spPr bwMode="auto">
            <a:xfrm>
              <a:off x="3151" y="2146"/>
              <a:ext cx="130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1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60" name="Rectangle 45"/>
            <p:cNvSpPr>
              <a:spLocks noChangeArrowheads="1"/>
            </p:cNvSpPr>
            <p:nvPr/>
          </p:nvSpPr>
          <p:spPr bwMode="auto">
            <a:xfrm>
              <a:off x="3525" y="1858"/>
              <a:ext cx="20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35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61" name="Rectangle 46"/>
            <p:cNvSpPr>
              <a:spLocks noChangeArrowheads="1"/>
            </p:cNvSpPr>
            <p:nvPr/>
          </p:nvSpPr>
          <p:spPr bwMode="auto">
            <a:xfrm>
              <a:off x="3674" y="1896"/>
              <a:ext cx="94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/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62" name="Rectangle 47"/>
            <p:cNvSpPr>
              <a:spLocks noChangeArrowheads="1"/>
            </p:cNvSpPr>
            <p:nvPr/>
          </p:nvSpPr>
          <p:spPr bwMode="auto">
            <a:xfrm>
              <a:off x="3713" y="1934"/>
              <a:ext cx="130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1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63" name="Rectangle 48"/>
            <p:cNvSpPr>
              <a:spLocks noChangeArrowheads="1"/>
            </p:cNvSpPr>
            <p:nvPr/>
          </p:nvSpPr>
          <p:spPr bwMode="auto">
            <a:xfrm>
              <a:off x="4095" y="1846"/>
              <a:ext cx="20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35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64" name="Rectangle 49"/>
            <p:cNvSpPr>
              <a:spLocks noChangeArrowheads="1"/>
            </p:cNvSpPr>
            <p:nvPr/>
          </p:nvSpPr>
          <p:spPr bwMode="auto">
            <a:xfrm>
              <a:off x="4244" y="1885"/>
              <a:ext cx="94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/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65" name="Rectangle 50"/>
            <p:cNvSpPr>
              <a:spLocks noChangeArrowheads="1"/>
            </p:cNvSpPr>
            <p:nvPr/>
          </p:nvSpPr>
          <p:spPr bwMode="auto">
            <a:xfrm>
              <a:off x="4283" y="1923"/>
              <a:ext cx="130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1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66" name="Rectangle 51"/>
            <p:cNvSpPr>
              <a:spLocks noChangeArrowheads="1"/>
            </p:cNvSpPr>
            <p:nvPr/>
          </p:nvSpPr>
          <p:spPr bwMode="auto">
            <a:xfrm>
              <a:off x="4645" y="1186"/>
              <a:ext cx="20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75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67" name="Rectangle 52"/>
            <p:cNvSpPr>
              <a:spLocks noChangeArrowheads="1"/>
            </p:cNvSpPr>
            <p:nvPr/>
          </p:nvSpPr>
          <p:spPr bwMode="auto">
            <a:xfrm>
              <a:off x="4795" y="1224"/>
              <a:ext cx="94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/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68" name="Rectangle 53"/>
            <p:cNvSpPr>
              <a:spLocks noChangeArrowheads="1"/>
            </p:cNvSpPr>
            <p:nvPr/>
          </p:nvSpPr>
          <p:spPr bwMode="auto">
            <a:xfrm>
              <a:off x="4833" y="1263"/>
              <a:ext cx="130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1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69" name="Rectangle 54"/>
            <p:cNvSpPr>
              <a:spLocks noChangeArrowheads="1"/>
            </p:cNvSpPr>
            <p:nvPr/>
          </p:nvSpPr>
          <p:spPr bwMode="auto">
            <a:xfrm>
              <a:off x="1148" y="3264"/>
              <a:ext cx="130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1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70" name="Rectangle 55"/>
            <p:cNvSpPr>
              <a:spLocks noChangeArrowheads="1"/>
            </p:cNvSpPr>
            <p:nvPr/>
          </p:nvSpPr>
          <p:spPr bwMode="auto">
            <a:xfrm>
              <a:off x="1222" y="3297"/>
              <a:ext cx="94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/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71" name="Rectangle 56"/>
            <p:cNvSpPr>
              <a:spLocks noChangeArrowheads="1"/>
            </p:cNvSpPr>
            <p:nvPr/>
          </p:nvSpPr>
          <p:spPr bwMode="auto">
            <a:xfrm>
              <a:off x="1261" y="3330"/>
              <a:ext cx="20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50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72" name="Rectangle 57"/>
            <p:cNvSpPr>
              <a:spLocks noChangeArrowheads="1"/>
            </p:cNvSpPr>
            <p:nvPr/>
          </p:nvSpPr>
          <p:spPr bwMode="auto">
            <a:xfrm>
              <a:off x="1073" y="3554"/>
              <a:ext cx="130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1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73" name="Rectangle 58"/>
            <p:cNvSpPr>
              <a:spLocks noChangeArrowheads="1"/>
            </p:cNvSpPr>
            <p:nvPr/>
          </p:nvSpPr>
          <p:spPr bwMode="auto">
            <a:xfrm>
              <a:off x="1148" y="3587"/>
              <a:ext cx="94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/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74" name="Rectangle 59"/>
            <p:cNvSpPr>
              <a:spLocks noChangeArrowheads="1"/>
            </p:cNvSpPr>
            <p:nvPr/>
          </p:nvSpPr>
          <p:spPr bwMode="auto">
            <a:xfrm>
              <a:off x="1186" y="3619"/>
              <a:ext cx="276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300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75" name="Rectangle 60"/>
            <p:cNvSpPr>
              <a:spLocks noChangeArrowheads="1"/>
            </p:cNvSpPr>
            <p:nvPr/>
          </p:nvSpPr>
          <p:spPr bwMode="auto">
            <a:xfrm>
              <a:off x="2155" y="3214"/>
              <a:ext cx="130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1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76" name="Rectangle 61"/>
            <p:cNvSpPr>
              <a:spLocks noChangeArrowheads="1"/>
            </p:cNvSpPr>
            <p:nvPr/>
          </p:nvSpPr>
          <p:spPr bwMode="auto">
            <a:xfrm>
              <a:off x="2230" y="3245"/>
              <a:ext cx="94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/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77" name="Rectangle 62"/>
            <p:cNvSpPr>
              <a:spLocks noChangeArrowheads="1"/>
            </p:cNvSpPr>
            <p:nvPr/>
          </p:nvSpPr>
          <p:spPr bwMode="auto">
            <a:xfrm>
              <a:off x="2268" y="3278"/>
              <a:ext cx="276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300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78" name="Freeform 63"/>
            <p:cNvSpPr>
              <a:spLocks/>
            </p:cNvSpPr>
            <p:nvPr/>
          </p:nvSpPr>
          <p:spPr bwMode="auto">
            <a:xfrm>
              <a:off x="1405" y="3435"/>
              <a:ext cx="105" cy="73"/>
            </a:xfrm>
            <a:custGeom>
              <a:avLst/>
              <a:gdLst>
                <a:gd name="T0" fmla="*/ 0 w 105"/>
                <a:gd name="T1" fmla="*/ 60 h 73"/>
                <a:gd name="T2" fmla="*/ 98 w 105"/>
                <a:gd name="T3" fmla="*/ 0 h 73"/>
                <a:gd name="T4" fmla="*/ 105 w 105"/>
                <a:gd name="T5" fmla="*/ 13 h 73"/>
                <a:gd name="T6" fmla="*/ 7 w 105"/>
                <a:gd name="T7" fmla="*/ 73 h 73"/>
                <a:gd name="T8" fmla="*/ 0 w 105"/>
                <a:gd name="T9" fmla="*/ 6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5"/>
                <a:gd name="T16" fmla="*/ 0 h 73"/>
                <a:gd name="T17" fmla="*/ 105 w 105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5" h="73">
                  <a:moveTo>
                    <a:pt x="0" y="60"/>
                  </a:moveTo>
                  <a:lnTo>
                    <a:pt x="98" y="0"/>
                  </a:lnTo>
                  <a:lnTo>
                    <a:pt x="105" y="13"/>
                  </a:lnTo>
                  <a:lnTo>
                    <a:pt x="7" y="73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34879" name="Freeform 64"/>
            <p:cNvSpPr>
              <a:spLocks/>
            </p:cNvSpPr>
            <p:nvPr/>
          </p:nvSpPr>
          <p:spPr bwMode="auto">
            <a:xfrm>
              <a:off x="1405" y="3506"/>
              <a:ext cx="105" cy="73"/>
            </a:xfrm>
            <a:custGeom>
              <a:avLst/>
              <a:gdLst>
                <a:gd name="T0" fmla="*/ 0 w 105"/>
                <a:gd name="T1" fmla="*/ 60 h 73"/>
                <a:gd name="T2" fmla="*/ 98 w 105"/>
                <a:gd name="T3" fmla="*/ 0 h 73"/>
                <a:gd name="T4" fmla="*/ 105 w 105"/>
                <a:gd name="T5" fmla="*/ 13 h 73"/>
                <a:gd name="T6" fmla="*/ 7 w 105"/>
                <a:gd name="T7" fmla="*/ 73 h 73"/>
                <a:gd name="T8" fmla="*/ 0 w 105"/>
                <a:gd name="T9" fmla="*/ 6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5"/>
                <a:gd name="T16" fmla="*/ 0 h 73"/>
                <a:gd name="T17" fmla="*/ 105 w 105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5" h="73">
                  <a:moveTo>
                    <a:pt x="0" y="60"/>
                  </a:moveTo>
                  <a:lnTo>
                    <a:pt x="98" y="0"/>
                  </a:lnTo>
                  <a:lnTo>
                    <a:pt x="105" y="13"/>
                  </a:lnTo>
                  <a:lnTo>
                    <a:pt x="7" y="73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34880" name="Rectangle 65"/>
            <p:cNvSpPr>
              <a:spLocks noChangeArrowheads="1"/>
            </p:cNvSpPr>
            <p:nvPr/>
          </p:nvSpPr>
          <p:spPr bwMode="auto">
            <a:xfrm>
              <a:off x="2410" y="2337"/>
              <a:ext cx="130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1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81" name="Rectangle 66"/>
            <p:cNvSpPr>
              <a:spLocks noChangeArrowheads="1"/>
            </p:cNvSpPr>
            <p:nvPr/>
          </p:nvSpPr>
          <p:spPr bwMode="auto">
            <a:xfrm>
              <a:off x="2521" y="2418"/>
              <a:ext cx="130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2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82" name="Rectangle 67"/>
            <p:cNvSpPr>
              <a:spLocks noChangeArrowheads="1"/>
            </p:cNvSpPr>
            <p:nvPr/>
          </p:nvSpPr>
          <p:spPr bwMode="auto">
            <a:xfrm>
              <a:off x="2473" y="2380"/>
              <a:ext cx="94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Calibri" pitchFamily="34" charset="0"/>
                </a:rPr>
                <a:t>/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34883" name="Freeform 68"/>
            <p:cNvSpPr>
              <a:spLocks noEditPoints="1"/>
            </p:cNvSpPr>
            <p:nvPr/>
          </p:nvSpPr>
          <p:spPr bwMode="auto">
            <a:xfrm>
              <a:off x="1447" y="1086"/>
              <a:ext cx="52" cy="2389"/>
            </a:xfrm>
            <a:custGeom>
              <a:avLst/>
              <a:gdLst>
                <a:gd name="T0" fmla="*/ 52 w 52"/>
                <a:gd name="T1" fmla="*/ 15 h 2389"/>
                <a:gd name="T2" fmla="*/ 9 w 52"/>
                <a:gd name="T3" fmla="*/ 15 h 2389"/>
                <a:gd name="T4" fmla="*/ 9 w 52"/>
                <a:gd name="T5" fmla="*/ 0 h 2389"/>
                <a:gd name="T6" fmla="*/ 52 w 52"/>
                <a:gd name="T7" fmla="*/ 0 h 2389"/>
                <a:gd name="T8" fmla="*/ 52 w 52"/>
                <a:gd name="T9" fmla="*/ 15 h 2389"/>
                <a:gd name="T10" fmla="*/ 0 w 52"/>
                <a:gd name="T11" fmla="*/ 8 h 2389"/>
                <a:gd name="T12" fmla="*/ 0 w 52"/>
                <a:gd name="T13" fmla="*/ 0 h 2389"/>
                <a:gd name="T14" fmla="*/ 9 w 52"/>
                <a:gd name="T15" fmla="*/ 0 h 2389"/>
                <a:gd name="T16" fmla="*/ 9 w 52"/>
                <a:gd name="T17" fmla="*/ 8 h 2389"/>
                <a:gd name="T18" fmla="*/ 0 w 52"/>
                <a:gd name="T19" fmla="*/ 8 h 2389"/>
                <a:gd name="T20" fmla="*/ 17 w 52"/>
                <a:gd name="T21" fmla="*/ 8 h 2389"/>
                <a:gd name="T22" fmla="*/ 17 w 52"/>
                <a:gd name="T23" fmla="*/ 2389 h 2389"/>
                <a:gd name="T24" fmla="*/ 0 w 52"/>
                <a:gd name="T25" fmla="*/ 2389 h 2389"/>
                <a:gd name="T26" fmla="*/ 0 w 52"/>
                <a:gd name="T27" fmla="*/ 8 h 2389"/>
                <a:gd name="T28" fmla="*/ 17 w 52"/>
                <a:gd name="T29" fmla="*/ 8 h 238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2"/>
                <a:gd name="T46" fmla="*/ 0 h 2389"/>
                <a:gd name="T47" fmla="*/ 52 w 52"/>
                <a:gd name="T48" fmla="*/ 2389 h 238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2" h="2389">
                  <a:moveTo>
                    <a:pt x="52" y="15"/>
                  </a:moveTo>
                  <a:lnTo>
                    <a:pt x="9" y="15"/>
                  </a:lnTo>
                  <a:lnTo>
                    <a:pt x="9" y="0"/>
                  </a:lnTo>
                  <a:lnTo>
                    <a:pt x="52" y="0"/>
                  </a:lnTo>
                  <a:lnTo>
                    <a:pt x="52" y="15"/>
                  </a:lnTo>
                  <a:close/>
                  <a:moveTo>
                    <a:pt x="0" y="8"/>
                  </a:moveTo>
                  <a:lnTo>
                    <a:pt x="0" y="0"/>
                  </a:lnTo>
                  <a:lnTo>
                    <a:pt x="9" y="0"/>
                  </a:lnTo>
                  <a:lnTo>
                    <a:pt x="9" y="8"/>
                  </a:lnTo>
                  <a:lnTo>
                    <a:pt x="0" y="8"/>
                  </a:lnTo>
                  <a:close/>
                  <a:moveTo>
                    <a:pt x="17" y="8"/>
                  </a:moveTo>
                  <a:lnTo>
                    <a:pt x="17" y="2389"/>
                  </a:lnTo>
                  <a:lnTo>
                    <a:pt x="0" y="2389"/>
                  </a:lnTo>
                  <a:lnTo>
                    <a:pt x="0" y="8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  <p:sp>
          <p:nvSpPr>
            <p:cNvPr id="34884" name="Freeform 69"/>
            <p:cNvSpPr>
              <a:spLocks noEditPoints="1"/>
            </p:cNvSpPr>
            <p:nvPr/>
          </p:nvSpPr>
          <p:spPr bwMode="auto">
            <a:xfrm>
              <a:off x="1447" y="3544"/>
              <a:ext cx="3689" cy="119"/>
            </a:xfrm>
            <a:custGeom>
              <a:avLst/>
              <a:gdLst>
                <a:gd name="T0" fmla="*/ 17 w 3689"/>
                <a:gd name="T1" fmla="*/ 0 h 119"/>
                <a:gd name="T2" fmla="*/ 17 w 3689"/>
                <a:gd name="T3" fmla="*/ 112 h 119"/>
                <a:gd name="T4" fmla="*/ 0 w 3689"/>
                <a:gd name="T5" fmla="*/ 112 h 119"/>
                <a:gd name="T6" fmla="*/ 0 w 3689"/>
                <a:gd name="T7" fmla="*/ 0 h 119"/>
                <a:gd name="T8" fmla="*/ 17 w 3689"/>
                <a:gd name="T9" fmla="*/ 0 h 119"/>
                <a:gd name="T10" fmla="*/ 9 w 3689"/>
                <a:gd name="T11" fmla="*/ 119 h 119"/>
                <a:gd name="T12" fmla="*/ 0 w 3689"/>
                <a:gd name="T13" fmla="*/ 119 h 119"/>
                <a:gd name="T14" fmla="*/ 0 w 3689"/>
                <a:gd name="T15" fmla="*/ 112 h 119"/>
                <a:gd name="T16" fmla="*/ 9 w 3689"/>
                <a:gd name="T17" fmla="*/ 112 h 119"/>
                <a:gd name="T18" fmla="*/ 9 w 3689"/>
                <a:gd name="T19" fmla="*/ 119 h 119"/>
                <a:gd name="T20" fmla="*/ 9 w 3689"/>
                <a:gd name="T21" fmla="*/ 104 h 119"/>
                <a:gd name="T22" fmla="*/ 3689 w 3689"/>
                <a:gd name="T23" fmla="*/ 104 h 119"/>
                <a:gd name="T24" fmla="*/ 3689 w 3689"/>
                <a:gd name="T25" fmla="*/ 119 h 119"/>
                <a:gd name="T26" fmla="*/ 9 w 3689"/>
                <a:gd name="T27" fmla="*/ 119 h 119"/>
                <a:gd name="T28" fmla="*/ 9 w 3689"/>
                <a:gd name="T29" fmla="*/ 104 h 11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689"/>
                <a:gd name="T46" fmla="*/ 0 h 119"/>
                <a:gd name="T47" fmla="*/ 3689 w 3689"/>
                <a:gd name="T48" fmla="*/ 119 h 11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689" h="119">
                  <a:moveTo>
                    <a:pt x="17" y="0"/>
                  </a:moveTo>
                  <a:lnTo>
                    <a:pt x="17" y="112"/>
                  </a:lnTo>
                  <a:lnTo>
                    <a:pt x="0" y="112"/>
                  </a:lnTo>
                  <a:lnTo>
                    <a:pt x="0" y="0"/>
                  </a:lnTo>
                  <a:lnTo>
                    <a:pt x="17" y="0"/>
                  </a:lnTo>
                  <a:close/>
                  <a:moveTo>
                    <a:pt x="9" y="119"/>
                  </a:moveTo>
                  <a:lnTo>
                    <a:pt x="0" y="119"/>
                  </a:lnTo>
                  <a:lnTo>
                    <a:pt x="0" y="112"/>
                  </a:lnTo>
                  <a:lnTo>
                    <a:pt x="9" y="112"/>
                  </a:lnTo>
                  <a:lnTo>
                    <a:pt x="9" y="119"/>
                  </a:lnTo>
                  <a:close/>
                  <a:moveTo>
                    <a:pt x="9" y="104"/>
                  </a:moveTo>
                  <a:lnTo>
                    <a:pt x="3689" y="104"/>
                  </a:lnTo>
                  <a:lnTo>
                    <a:pt x="3689" y="119"/>
                  </a:lnTo>
                  <a:lnTo>
                    <a:pt x="9" y="119"/>
                  </a:lnTo>
                  <a:lnTo>
                    <a:pt x="9" y="10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>
                <a:latin typeface="Calibri" pitchFamily="34" charset="0"/>
              </a:endParaRPr>
            </a:p>
          </p:txBody>
        </p:sp>
      </p:grp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5648325" y="6415088"/>
            <a:ext cx="3352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GB" sz="1400" i="1">
                <a:latin typeface="Calibri" pitchFamily="34" charset="0"/>
              </a:rPr>
              <a:t>Wellstein et al  Europ Heart J 1987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63513" y="228600"/>
            <a:ext cx="8809037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GB" sz="4800" b="1">
                <a:solidFill>
                  <a:srgbClr val="FF0000"/>
                </a:solidFill>
                <a:latin typeface="Calibri" pitchFamily="34" charset="0"/>
              </a:rPr>
              <a:t>Beta</a:t>
            </a:r>
            <a:r>
              <a:rPr lang="en-GB" sz="4800" b="1" baseline="-2500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en-GB" sz="4800" b="1">
                <a:solidFill>
                  <a:srgbClr val="FF0000"/>
                </a:solidFill>
                <a:latin typeface="Calibri" pitchFamily="34" charset="0"/>
              </a:rPr>
              <a:t> and Beta</a:t>
            </a:r>
            <a:r>
              <a:rPr lang="en-GB" sz="4800" b="1" baseline="-2500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GB" sz="4800" b="1">
                <a:solidFill>
                  <a:srgbClr val="FF0000"/>
                </a:solidFill>
                <a:latin typeface="Calibri" pitchFamily="34" charset="0"/>
              </a:rPr>
              <a:t> Selectivity Ratios</a:t>
            </a: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362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6000" dirty="0" smtClean="0">
                <a:latin typeface="Arial Unicode MS" pitchFamily="34" charset="-128"/>
              </a:rPr>
              <a:t/>
            </a:r>
            <a:br>
              <a:rPr lang="en-US" sz="6000" dirty="0" smtClean="0">
                <a:latin typeface="Arial Unicode MS" pitchFamily="34" charset="-128"/>
              </a:rPr>
            </a:br>
            <a:r>
              <a:rPr lang="en-US" sz="2800" dirty="0" err="1" smtClean="0">
                <a:latin typeface="Lucida Sans" pitchFamily="34" charset="0"/>
              </a:rPr>
              <a:t>Efektif</a:t>
            </a:r>
            <a:r>
              <a:rPr lang="en-US" sz="2800" dirty="0" smtClean="0">
                <a:latin typeface="Lucida Sans" pitchFamily="34" charset="0"/>
              </a:rPr>
              <a:t>, </a:t>
            </a:r>
            <a:r>
              <a:rPr lang="en-US" sz="2800" dirty="0" err="1" smtClean="0">
                <a:latin typeface="Lucida Sans" pitchFamily="34" charset="0"/>
              </a:rPr>
              <a:t>Aman</a:t>
            </a:r>
            <a:r>
              <a:rPr lang="en-US" sz="2800" dirty="0" smtClean="0">
                <a:latin typeface="Lucida Sans" pitchFamily="34" charset="0"/>
              </a:rPr>
              <a:t>, </a:t>
            </a:r>
            <a:r>
              <a:rPr lang="en-US" sz="2800" dirty="0" err="1" smtClean="0">
                <a:latin typeface="Lucida Sans" pitchFamily="34" charset="0"/>
              </a:rPr>
              <a:t>Terjangkau</a:t>
            </a:r>
            <a:r>
              <a:rPr lang="en-US" sz="2800" dirty="0" smtClean="0">
                <a:latin typeface="Arial Unicode MS" pitchFamily="34" charset="-128"/>
              </a:rPr>
              <a:t/>
            </a:r>
            <a:br>
              <a:rPr lang="en-US" sz="2800" dirty="0" smtClean="0">
                <a:latin typeface="Arial Unicode MS" pitchFamily="34" charset="-128"/>
              </a:rPr>
            </a:br>
            <a:r>
              <a:rPr lang="en-US" sz="6000" dirty="0" err="1" smtClean="0">
                <a:latin typeface="Arial Unicode MS" pitchFamily="34" charset="-128"/>
              </a:rPr>
              <a:t>Lodoz</a:t>
            </a:r>
            <a:r>
              <a:rPr lang="en-US" sz="6000" dirty="0" smtClean="0">
                <a:latin typeface="Forte" pitchFamily="66" charset="0"/>
              </a:rPr>
              <a:t> </a:t>
            </a:r>
            <a:r>
              <a:rPr lang="en-US" dirty="0" smtClean="0">
                <a:latin typeface="Forte" pitchFamily="66" charset="0"/>
              </a:rPr>
              <a:t>2,5</a:t>
            </a:r>
            <a:r>
              <a:rPr lang="en-US" sz="2400" dirty="0" smtClean="0">
                <a:latin typeface="Arial Unicode MS" pitchFamily="34" charset="-128"/>
              </a:rPr>
              <a:t> &amp; </a:t>
            </a:r>
            <a:r>
              <a:rPr lang="en-US" sz="6000" dirty="0" err="1" smtClean="0">
                <a:latin typeface="Arial Unicode MS" pitchFamily="34" charset="-128"/>
              </a:rPr>
              <a:t>Lodoz</a:t>
            </a:r>
            <a:r>
              <a:rPr lang="en-US" sz="6000" dirty="0" smtClean="0">
                <a:latin typeface="Arial Unicode MS" pitchFamily="34" charset="-128"/>
              </a:rPr>
              <a:t> </a:t>
            </a:r>
            <a:r>
              <a:rPr lang="en-US" dirty="0" smtClean="0">
                <a:latin typeface="Arial Unicode MS" pitchFamily="34" charset="-128"/>
              </a:rPr>
              <a:t>5</a:t>
            </a:r>
            <a:br>
              <a:rPr lang="en-US" dirty="0" smtClean="0">
                <a:latin typeface="Arial Unicode MS" pitchFamily="34" charset="-128"/>
              </a:rPr>
            </a:br>
            <a:r>
              <a:rPr lang="en-US" sz="2800" dirty="0" smtClean="0">
                <a:latin typeface="Arial Unicode MS" pitchFamily="34" charset="-128"/>
              </a:rPr>
              <a:t>(</a:t>
            </a:r>
            <a:r>
              <a:rPr lang="en-US" sz="2800" dirty="0" err="1" smtClean="0">
                <a:latin typeface="Arial Unicode MS" pitchFamily="34" charset="-128"/>
              </a:rPr>
              <a:t>Bisoprolol</a:t>
            </a:r>
            <a:r>
              <a:rPr lang="en-US" sz="2800" dirty="0" smtClean="0">
                <a:latin typeface="Arial Unicode MS" pitchFamily="34" charset="-128"/>
              </a:rPr>
              <a:t> 2,5 &amp; 5 mg  + HCT 6,25)</a:t>
            </a:r>
            <a:r>
              <a:rPr lang="en-US" dirty="0" smtClean="0">
                <a:latin typeface="Arial Unicode MS" pitchFamily="34" charset="-128"/>
              </a:rPr>
              <a:t/>
            </a:r>
            <a:br>
              <a:rPr lang="en-US" dirty="0" smtClean="0">
                <a:latin typeface="Arial Unicode MS" pitchFamily="34" charset="-128"/>
              </a:rPr>
            </a:br>
            <a:r>
              <a:rPr lang="en-US" dirty="0" smtClean="0">
                <a:latin typeface="Arial Unicode MS" pitchFamily="34" charset="-128"/>
              </a:rPr>
              <a:t/>
            </a:r>
            <a:br>
              <a:rPr lang="en-US" dirty="0" smtClean="0">
                <a:latin typeface="Arial Unicode MS" pitchFamily="34" charset="-128"/>
              </a:rPr>
            </a:br>
            <a:r>
              <a:rPr lang="en-US" sz="6600" dirty="0" err="1" smtClean="0">
                <a:solidFill>
                  <a:schemeClr val="bg1"/>
                </a:solidFill>
                <a:latin typeface="Arial Unicode MS" pitchFamily="34" charset="-128"/>
              </a:rPr>
              <a:t>Concor</a:t>
            </a:r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</a:rPr>
              <a:t> 2,5 </a:t>
            </a:r>
            <a:r>
              <a:rPr lang="en-US" dirty="0" smtClean="0">
                <a:latin typeface="Arial Unicode MS" pitchFamily="34" charset="-128"/>
              </a:rPr>
              <a:t>&amp;</a:t>
            </a:r>
            <a:r>
              <a:rPr lang="en-US" sz="6600" dirty="0" smtClean="0">
                <a:latin typeface="Arial Unicode MS" pitchFamily="34" charset="-128"/>
              </a:rPr>
              <a:t> </a:t>
            </a:r>
            <a:r>
              <a:rPr lang="en-US" sz="6600" dirty="0" err="1" smtClean="0">
                <a:latin typeface="Arial Unicode MS" pitchFamily="34" charset="-128"/>
              </a:rPr>
              <a:t>Concor</a:t>
            </a:r>
            <a:r>
              <a:rPr lang="en-US" dirty="0" smtClean="0">
                <a:latin typeface="Arial Unicode MS" pitchFamily="34" charset="-128"/>
              </a:rPr>
              <a:t> 5</a:t>
            </a:r>
            <a:br>
              <a:rPr lang="en-US" dirty="0" smtClean="0">
                <a:latin typeface="Arial Unicode MS" pitchFamily="34" charset="-128"/>
              </a:rPr>
            </a:br>
            <a:r>
              <a:rPr lang="en-US" sz="2800" dirty="0" smtClean="0">
                <a:latin typeface="Arial Unicode MS" pitchFamily="34" charset="-128"/>
              </a:rPr>
              <a:t>(</a:t>
            </a:r>
            <a:r>
              <a:rPr lang="en-US" sz="2800" dirty="0" err="1" smtClean="0">
                <a:latin typeface="Arial Unicode MS" pitchFamily="34" charset="-128"/>
              </a:rPr>
              <a:t>Bisoprolol</a:t>
            </a:r>
            <a:r>
              <a:rPr lang="en-US" sz="2800" dirty="0" smtClean="0">
                <a:latin typeface="Arial Unicode MS" pitchFamily="34" charset="-128"/>
              </a:rPr>
              <a:t> 2,5 &amp; 5 mg)</a:t>
            </a:r>
            <a:endParaRPr lang="en-US" dirty="0" smtClean="0">
              <a:latin typeface="Forte" pitchFamily="66" charset="0"/>
            </a:endParaRP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6867" name="WordArt 5"/>
          <p:cNvSpPr>
            <a:spLocks noChangeArrowheads="1" noChangeShapeType="1" noTextEdit="1"/>
          </p:cNvSpPr>
          <p:nvPr/>
        </p:nvSpPr>
        <p:spPr bwMode="auto">
          <a:xfrm>
            <a:off x="606425" y="2514600"/>
            <a:ext cx="7927975" cy="1544638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794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Times New Roman"/>
                <a:cs typeface="Times New Roman"/>
              </a:rPr>
              <a:t>Thank You</a:t>
            </a: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000" smtClean="0"/>
              <a:t>Increased Heart Rate Means Increased Hypertensive Risk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685800" y="1295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r>
              <a:rPr lang="en-US" sz="2600">
                <a:solidFill>
                  <a:srgbClr val="FFFF00"/>
                </a:solidFill>
                <a:latin typeface="Arial" charset="0"/>
                <a:cs typeface="+mn-cs"/>
              </a:rPr>
              <a:t>(Data adjusted for standard risk factors)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5410200" y="6553200"/>
            <a:ext cx="3505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eaLnBrk="0" hangingPunct="0"/>
            <a:r>
              <a:rPr lang="en-US" sz="1400">
                <a:solidFill>
                  <a:srgbClr val="33CCFF"/>
                </a:solidFill>
                <a:latin typeface="Arial" charset="0"/>
              </a:rPr>
              <a:t>Adapted from Selby et al., Am. J. Epidemiol., 1990</a:t>
            </a:r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>
            <a:off x="1219200" y="2713038"/>
            <a:ext cx="6705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 flipV="1">
            <a:off x="2667000" y="1981200"/>
            <a:ext cx="0" cy="42545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Line 8"/>
          <p:cNvSpPr>
            <a:spLocks noChangeShapeType="1"/>
          </p:cNvSpPr>
          <p:nvPr/>
        </p:nvSpPr>
        <p:spPr bwMode="auto">
          <a:xfrm flipV="1">
            <a:off x="4413250" y="2706688"/>
            <a:ext cx="0" cy="3529012"/>
          </a:xfrm>
          <a:prstGeom prst="line">
            <a:avLst/>
          </a:prstGeom>
          <a:noFill/>
          <a:ln w="19050">
            <a:solidFill>
              <a:schemeClr val="folHlink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AutoShape 9"/>
          <p:cNvSpPr>
            <a:spLocks noChangeArrowheads="1"/>
          </p:cNvSpPr>
          <p:nvPr/>
        </p:nvSpPr>
        <p:spPr bwMode="auto">
          <a:xfrm>
            <a:off x="4267200" y="2963863"/>
            <a:ext cx="282575" cy="358775"/>
          </a:xfrm>
          <a:prstGeom prst="diamond">
            <a:avLst/>
          </a:prstGeom>
          <a:solidFill>
            <a:srgbClr val="CC00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grpSp>
        <p:nvGrpSpPr>
          <p:cNvPr id="5129" name="Group 14"/>
          <p:cNvGrpSpPr>
            <a:grpSpLocks/>
          </p:cNvGrpSpPr>
          <p:nvPr/>
        </p:nvGrpSpPr>
        <p:grpSpPr bwMode="auto">
          <a:xfrm>
            <a:off x="3543300" y="3716338"/>
            <a:ext cx="2092325" cy="266700"/>
            <a:chOff x="2232" y="2338"/>
            <a:chExt cx="1318" cy="168"/>
          </a:xfrm>
        </p:grpSpPr>
        <p:sp>
          <p:nvSpPr>
            <p:cNvPr id="5155" name="Rectangle 10"/>
            <p:cNvSpPr>
              <a:spLocks noChangeArrowheads="1"/>
            </p:cNvSpPr>
            <p:nvPr/>
          </p:nvSpPr>
          <p:spPr bwMode="auto">
            <a:xfrm>
              <a:off x="2232" y="2338"/>
              <a:ext cx="606" cy="168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33CC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5156" name="Rectangle 11"/>
            <p:cNvSpPr>
              <a:spLocks noChangeArrowheads="1"/>
            </p:cNvSpPr>
            <p:nvPr/>
          </p:nvSpPr>
          <p:spPr bwMode="auto">
            <a:xfrm>
              <a:off x="2838" y="2338"/>
              <a:ext cx="708" cy="168"/>
            </a:xfrm>
            <a:prstGeom prst="rect">
              <a:avLst/>
            </a:prstGeom>
            <a:gradFill rotWithShape="0">
              <a:gsLst>
                <a:gs pos="0">
                  <a:srgbClr val="33CCFF"/>
                </a:gs>
                <a:gs pos="100000">
                  <a:srgbClr val="0000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5157" name="AutoShape 13"/>
            <p:cNvSpPr>
              <a:spLocks noChangeArrowheads="1"/>
            </p:cNvSpPr>
            <p:nvPr/>
          </p:nvSpPr>
          <p:spPr bwMode="auto">
            <a:xfrm>
              <a:off x="2232" y="2340"/>
              <a:ext cx="1318" cy="162"/>
            </a:xfrm>
            <a:prstGeom prst="leftRightArrow">
              <a:avLst>
                <a:gd name="adj1" fmla="val 0"/>
                <a:gd name="adj2" fmla="val 0"/>
              </a:avLst>
            </a:prstGeom>
            <a:solidFill>
              <a:srgbClr val="D8634D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</p:grpSp>
      <p:grpSp>
        <p:nvGrpSpPr>
          <p:cNvPr id="5130" name="Group 19"/>
          <p:cNvGrpSpPr>
            <a:grpSpLocks/>
          </p:cNvGrpSpPr>
          <p:nvPr/>
        </p:nvGrpSpPr>
        <p:grpSpPr bwMode="auto">
          <a:xfrm>
            <a:off x="4279900" y="4430713"/>
            <a:ext cx="2006600" cy="266700"/>
            <a:chOff x="2696" y="2788"/>
            <a:chExt cx="1264" cy="168"/>
          </a:xfrm>
        </p:grpSpPr>
        <p:sp>
          <p:nvSpPr>
            <p:cNvPr id="5152" name="Rectangle 16"/>
            <p:cNvSpPr>
              <a:spLocks noChangeArrowheads="1"/>
            </p:cNvSpPr>
            <p:nvPr/>
          </p:nvSpPr>
          <p:spPr bwMode="auto">
            <a:xfrm>
              <a:off x="2696" y="2788"/>
              <a:ext cx="520" cy="168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33CC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5153" name="Rectangle 17"/>
            <p:cNvSpPr>
              <a:spLocks noChangeArrowheads="1"/>
            </p:cNvSpPr>
            <p:nvPr/>
          </p:nvSpPr>
          <p:spPr bwMode="auto">
            <a:xfrm>
              <a:off x="3216" y="2788"/>
              <a:ext cx="740" cy="168"/>
            </a:xfrm>
            <a:prstGeom prst="rect">
              <a:avLst/>
            </a:prstGeom>
            <a:gradFill rotWithShape="0">
              <a:gsLst>
                <a:gs pos="0">
                  <a:srgbClr val="33CCFF"/>
                </a:gs>
                <a:gs pos="100000">
                  <a:srgbClr val="0000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5154" name="AutoShape 18"/>
            <p:cNvSpPr>
              <a:spLocks noChangeArrowheads="1"/>
            </p:cNvSpPr>
            <p:nvPr/>
          </p:nvSpPr>
          <p:spPr bwMode="auto">
            <a:xfrm>
              <a:off x="2696" y="2790"/>
              <a:ext cx="1264" cy="162"/>
            </a:xfrm>
            <a:prstGeom prst="leftRightArrow">
              <a:avLst>
                <a:gd name="adj1" fmla="val 0"/>
                <a:gd name="adj2" fmla="val 0"/>
              </a:avLst>
            </a:prstGeom>
            <a:solidFill>
              <a:srgbClr val="D8634D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</p:grpSp>
      <p:grpSp>
        <p:nvGrpSpPr>
          <p:cNvPr id="5131" name="Group 24"/>
          <p:cNvGrpSpPr>
            <a:grpSpLocks/>
          </p:cNvGrpSpPr>
          <p:nvPr/>
        </p:nvGrpSpPr>
        <p:grpSpPr bwMode="auto">
          <a:xfrm>
            <a:off x="4333875" y="5151438"/>
            <a:ext cx="3203575" cy="266700"/>
            <a:chOff x="2730" y="3242"/>
            <a:chExt cx="2018" cy="168"/>
          </a:xfrm>
        </p:grpSpPr>
        <p:sp>
          <p:nvSpPr>
            <p:cNvPr id="5149" name="Rectangle 21"/>
            <p:cNvSpPr>
              <a:spLocks noChangeArrowheads="1"/>
            </p:cNvSpPr>
            <p:nvPr/>
          </p:nvSpPr>
          <p:spPr bwMode="auto">
            <a:xfrm>
              <a:off x="2730" y="3242"/>
              <a:ext cx="774" cy="168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33CC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5150" name="Rectangle 22"/>
            <p:cNvSpPr>
              <a:spLocks noChangeArrowheads="1"/>
            </p:cNvSpPr>
            <p:nvPr/>
          </p:nvSpPr>
          <p:spPr bwMode="auto">
            <a:xfrm>
              <a:off x="3504" y="3242"/>
              <a:ext cx="1238" cy="168"/>
            </a:xfrm>
            <a:prstGeom prst="rect">
              <a:avLst/>
            </a:prstGeom>
            <a:gradFill rotWithShape="0">
              <a:gsLst>
                <a:gs pos="0">
                  <a:srgbClr val="33CCFF"/>
                </a:gs>
                <a:gs pos="100000">
                  <a:srgbClr val="0000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5151" name="AutoShape 23"/>
            <p:cNvSpPr>
              <a:spLocks noChangeArrowheads="1"/>
            </p:cNvSpPr>
            <p:nvPr/>
          </p:nvSpPr>
          <p:spPr bwMode="auto">
            <a:xfrm>
              <a:off x="2730" y="3244"/>
              <a:ext cx="2018" cy="162"/>
            </a:xfrm>
            <a:prstGeom prst="leftRightArrow">
              <a:avLst>
                <a:gd name="adj1" fmla="val 0"/>
                <a:gd name="adj2" fmla="val 0"/>
              </a:avLst>
            </a:prstGeom>
            <a:solidFill>
              <a:srgbClr val="D8634D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</p:grpSp>
      <p:grpSp>
        <p:nvGrpSpPr>
          <p:cNvPr id="5132" name="Group 29"/>
          <p:cNvGrpSpPr>
            <a:grpSpLocks/>
          </p:cNvGrpSpPr>
          <p:nvPr/>
        </p:nvGrpSpPr>
        <p:grpSpPr bwMode="auto">
          <a:xfrm>
            <a:off x="4692650" y="5868988"/>
            <a:ext cx="2638425" cy="266700"/>
            <a:chOff x="2956" y="3694"/>
            <a:chExt cx="1662" cy="168"/>
          </a:xfrm>
        </p:grpSpPr>
        <p:sp>
          <p:nvSpPr>
            <p:cNvPr id="5146" name="Rectangle 26"/>
            <p:cNvSpPr>
              <a:spLocks noChangeArrowheads="1"/>
            </p:cNvSpPr>
            <p:nvPr/>
          </p:nvSpPr>
          <p:spPr bwMode="auto">
            <a:xfrm>
              <a:off x="2956" y="3694"/>
              <a:ext cx="644" cy="168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33CC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5147" name="Rectangle 27"/>
            <p:cNvSpPr>
              <a:spLocks noChangeArrowheads="1"/>
            </p:cNvSpPr>
            <p:nvPr/>
          </p:nvSpPr>
          <p:spPr bwMode="auto">
            <a:xfrm>
              <a:off x="3600" y="3694"/>
              <a:ext cx="1013" cy="168"/>
            </a:xfrm>
            <a:prstGeom prst="rect">
              <a:avLst/>
            </a:prstGeom>
            <a:gradFill rotWithShape="0">
              <a:gsLst>
                <a:gs pos="0">
                  <a:srgbClr val="33CCFF"/>
                </a:gs>
                <a:gs pos="100000">
                  <a:srgbClr val="0000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5148" name="AutoShape 28"/>
            <p:cNvSpPr>
              <a:spLocks noChangeArrowheads="1"/>
            </p:cNvSpPr>
            <p:nvPr/>
          </p:nvSpPr>
          <p:spPr bwMode="auto">
            <a:xfrm>
              <a:off x="2956" y="3696"/>
              <a:ext cx="1662" cy="162"/>
            </a:xfrm>
            <a:prstGeom prst="leftRightArrow">
              <a:avLst>
                <a:gd name="adj1" fmla="val 0"/>
                <a:gd name="adj2" fmla="val 0"/>
              </a:avLst>
            </a:prstGeom>
            <a:solidFill>
              <a:srgbClr val="D8634D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</p:grpSp>
      <p:sp>
        <p:nvSpPr>
          <p:cNvPr id="5133" name="AutoShape 30"/>
          <p:cNvSpPr>
            <a:spLocks noChangeArrowheads="1"/>
          </p:cNvSpPr>
          <p:nvPr/>
        </p:nvSpPr>
        <p:spPr bwMode="auto">
          <a:xfrm>
            <a:off x="4365625" y="3671888"/>
            <a:ext cx="254000" cy="358775"/>
          </a:xfrm>
          <a:prstGeom prst="diamond">
            <a:avLst/>
          </a:prstGeom>
          <a:solidFill>
            <a:srgbClr val="CC00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5134" name="AutoShape 31"/>
          <p:cNvSpPr>
            <a:spLocks noChangeArrowheads="1"/>
          </p:cNvSpPr>
          <p:nvPr/>
        </p:nvSpPr>
        <p:spPr bwMode="auto">
          <a:xfrm>
            <a:off x="4959350" y="4389438"/>
            <a:ext cx="254000" cy="358775"/>
          </a:xfrm>
          <a:prstGeom prst="diamond">
            <a:avLst/>
          </a:prstGeom>
          <a:solidFill>
            <a:srgbClr val="CC00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5135" name="AutoShape 32"/>
          <p:cNvSpPr>
            <a:spLocks noChangeArrowheads="1"/>
          </p:cNvSpPr>
          <p:nvPr/>
        </p:nvSpPr>
        <p:spPr bwMode="auto">
          <a:xfrm>
            <a:off x="5432425" y="5103813"/>
            <a:ext cx="254000" cy="358775"/>
          </a:xfrm>
          <a:prstGeom prst="diamond">
            <a:avLst/>
          </a:prstGeom>
          <a:solidFill>
            <a:srgbClr val="CC00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5136" name="AutoShape 33"/>
          <p:cNvSpPr>
            <a:spLocks noChangeArrowheads="1"/>
          </p:cNvSpPr>
          <p:nvPr/>
        </p:nvSpPr>
        <p:spPr bwMode="auto">
          <a:xfrm>
            <a:off x="5610225" y="5811838"/>
            <a:ext cx="254000" cy="358775"/>
          </a:xfrm>
          <a:prstGeom prst="diamond">
            <a:avLst/>
          </a:prstGeom>
          <a:solidFill>
            <a:srgbClr val="CC00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5137" name="Text Box 34"/>
          <p:cNvSpPr txBox="1">
            <a:spLocks noChangeArrowheads="1"/>
          </p:cNvSpPr>
          <p:nvPr/>
        </p:nvSpPr>
        <p:spPr bwMode="auto">
          <a:xfrm>
            <a:off x="3159125" y="23622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tabLst>
                <a:tab pos="1144588" algn="ctr"/>
                <a:tab pos="2176463" algn="ctr"/>
                <a:tab pos="3198813" algn="ctr"/>
                <a:tab pos="4229100" algn="ctr"/>
              </a:tabLst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0.5	1.0	1.5	2.0	2.5</a:t>
            </a:r>
          </a:p>
        </p:txBody>
      </p:sp>
      <p:sp>
        <p:nvSpPr>
          <p:cNvPr id="5138" name="Text Box 35"/>
          <p:cNvSpPr txBox="1">
            <a:spLocks noChangeArrowheads="1"/>
          </p:cNvSpPr>
          <p:nvPr/>
        </p:nvSpPr>
        <p:spPr bwMode="auto">
          <a:xfrm>
            <a:off x="3079750" y="5948363"/>
            <a:ext cx="927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400">
                <a:solidFill>
                  <a:schemeClr val="bg1"/>
                </a:solidFill>
                <a:latin typeface="Arial" charset="0"/>
              </a:rPr>
              <a:t>p = 0.014</a:t>
            </a:r>
          </a:p>
        </p:txBody>
      </p:sp>
      <p:sp>
        <p:nvSpPr>
          <p:cNvPr id="5139" name="Text Box 36"/>
          <p:cNvSpPr txBox="1">
            <a:spLocks noChangeArrowheads="1"/>
          </p:cNvSpPr>
          <p:nvPr/>
        </p:nvSpPr>
        <p:spPr bwMode="auto">
          <a:xfrm>
            <a:off x="4648200" y="2062163"/>
            <a:ext cx="151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800">
                <a:solidFill>
                  <a:srgbClr val="00FF00"/>
                </a:solidFill>
                <a:latin typeface="Arial" charset="0"/>
              </a:rPr>
              <a:t>Relative Risk</a:t>
            </a:r>
          </a:p>
        </p:txBody>
      </p:sp>
      <p:sp>
        <p:nvSpPr>
          <p:cNvPr id="5140" name="Text Box 37"/>
          <p:cNvSpPr txBox="1">
            <a:spLocks noChangeArrowheads="1"/>
          </p:cNvSpPr>
          <p:nvPr/>
        </p:nvSpPr>
        <p:spPr bwMode="auto">
          <a:xfrm>
            <a:off x="1250950" y="2062163"/>
            <a:ext cx="1416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800">
                <a:solidFill>
                  <a:srgbClr val="00FF00"/>
                </a:solidFill>
                <a:latin typeface="Arial" charset="0"/>
              </a:rPr>
              <a:t>HR quintiles</a:t>
            </a:r>
          </a:p>
        </p:txBody>
      </p:sp>
      <p:sp>
        <p:nvSpPr>
          <p:cNvPr id="5141" name="Text Box 38"/>
          <p:cNvSpPr txBox="1">
            <a:spLocks noChangeArrowheads="1"/>
          </p:cNvSpPr>
          <p:nvPr/>
        </p:nvSpPr>
        <p:spPr bwMode="auto">
          <a:xfrm>
            <a:off x="1752600" y="2832100"/>
            <a:ext cx="8445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90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Low 1</a:t>
            </a:r>
          </a:p>
          <a:p>
            <a:pPr algn="r" eaLnBrk="0" hangingPunct="0">
              <a:lnSpc>
                <a:spcPct val="90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90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90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2</a:t>
            </a:r>
          </a:p>
          <a:p>
            <a:pPr algn="r" eaLnBrk="0" hangingPunct="0">
              <a:lnSpc>
                <a:spcPct val="90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90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90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3</a:t>
            </a:r>
          </a:p>
          <a:p>
            <a:pPr algn="r" eaLnBrk="0" hangingPunct="0">
              <a:lnSpc>
                <a:spcPct val="90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90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90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4</a:t>
            </a:r>
          </a:p>
          <a:p>
            <a:pPr algn="r" eaLnBrk="0" hangingPunct="0">
              <a:lnSpc>
                <a:spcPct val="90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90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90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High 5</a:t>
            </a:r>
          </a:p>
        </p:txBody>
      </p:sp>
      <p:sp>
        <p:nvSpPr>
          <p:cNvPr id="5142" name="Text Box 39"/>
          <p:cNvSpPr txBox="1">
            <a:spLocks noChangeArrowheads="1"/>
          </p:cNvSpPr>
          <p:nvPr/>
        </p:nvSpPr>
        <p:spPr bwMode="auto">
          <a:xfrm>
            <a:off x="4240213" y="3422650"/>
            <a:ext cx="528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400" b="1">
                <a:solidFill>
                  <a:srgbClr val="FFFF00"/>
                </a:solidFill>
                <a:latin typeface="Arial" charset="0"/>
              </a:rPr>
              <a:t>1.04</a:t>
            </a:r>
          </a:p>
        </p:txBody>
      </p:sp>
      <p:sp>
        <p:nvSpPr>
          <p:cNvPr id="5143" name="Text Box 40"/>
          <p:cNvSpPr txBox="1">
            <a:spLocks noChangeArrowheads="1"/>
          </p:cNvSpPr>
          <p:nvPr/>
        </p:nvSpPr>
        <p:spPr bwMode="auto">
          <a:xfrm>
            <a:off x="4826000" y="4137025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400" b="1">
                <a:solidFill>
                  <a:srgbClr val="FFFF00"/>
                </a:solidFill>
                <a:latin typeface="Arial" charset="0"/>
              </a:rPr>
              <a:t>1.34</a:t>
            </a:r>
          </a:p>
        </p:txBody>
      </p:sp>
      <p:sp>
        <p:nvSpPr>
          <p:cNvPr id="5144" name="Text Box 41"/>
          <p:cNvSpPr txBox="1">
            <a:spLocks noChangeArrowheads="1"/>
          </p:cNvSpPr>
          <p:nvPr/>
        </p:nvSpPr>
        <p:spPr bwMode="auto">
          <a:xfrm>
            <a:off x="5281613" y="4856163"/>
            <a:ext cx="528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400" b="1">
                <a:solidFill>
                  <a:srgbClr val="FFFF00"/>
                </a:solidFill>
                <a:latin typeface="Arial" charset="0"/>
              </a:rPr>
              <a:t>1.57</a:t>
            </a:r>
          </a:p>
        </p:txBody>
      </p:sp>
      <p:sp>
        <p:nvSpPr>
          <p:cNvPr id="5145" name="Text Box 42"/>
          <p:cNvSpPr txBox="1">
            <a:spLocks noChangeArrowheads="1"/>
          </p:cNvSpPr>
          <p:nvPr/>
        </p:nvSpPr>
        <p:spPr bwMode="auto">
          <a:xfrm>
            <a:off x="5473700" y="5580063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400" b="1">
                <a:solidFill>
                  <a:srgbClr val="FFFF00"/>
                </a:solidFill>
                <a:latin typeface="Arial" charset="0"/>
              </a:rPr>
              <a:t>1.66</a:t>
            </a: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838200"/>
          </a:xfrm>
        </p:spPr>
        <p:txBody>
          <a:bodyPr/>
          <a:lstStyle/>
          <a:p>
            <a:pPr>
              <a:defRPr/>
            </a:pPr>
            <a:r>
              <a:rPr lang="en-US" sz="3000" smtClean="0"/>
              <a:t>Coronary Disease : Ischaemia is Closely Linked to HR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410200" y="6553200"/>
            <a:ext cx="3505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eaLnBrk="0" hangingPunct="0"/>
            <a:r>
              <a:rPr lang="en-US" sz="1400">
                <a:solidFill>
                  <a:srgbClr val="33CCFF"/>
                </a:solidFill>
                <a:latin typeface="Arial" charset="0"/>
              </a:rPr>
              <a:t>Andrews et al., Circulation, 1993</a:t>
            </a:r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1425575" y="1595438"/>
            <a:ext cx="5480050" cy="4060825"/>
          </a:xfrm>
          <a:custGeom>
            <a:avLst/>
            <a:gdLst>
              <a:gd name="T0" fmla="*/ 0 w 3980"/>
              <a:gd name="T1" fmla="*/ 0 h 2267"/>
              <a:gd name="T2" fmla="*/ 0 w 3980"/>
              <a:gd name="T3" fmla="*/ 2147483647 h 2267"/>
              <a:gd name="T4" fmla="*/ 2147483647 w 3980"/>
              <a:gd name="T5" fmla="*/ 2147483647 h 2267"/>
              <a:gd name="T6" fmla="*/ 0 60000 65536"/>
              <a:gd name="T7" fmla="*/ 0 60000 65536"/>
              <a:gd name="T8" fmla="*/ 0 60000 65536"/>
              <a:gd name="T9" fmla="*/ 0 w 3980"/>
              <a:gd name="T10" fmla="*/ 0 h 2267"/>
              <a:gd name="T11" fmla="*/ 3980 w 3980"/>
              <a:gd name="T12" fmla="*/ 2267 h 22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80" h="2267">
                <a:moveTo>
                  <a:pt x="0" y="0"/>
                </a:moveTo>
                <a:lnTo>
                  <a:pt x="0" y="2267"/>
                </a:lnTo>
                <a:lnTo>
                  <a:pt x="3980" y="2267"/>
                </a:lnTo>
              </a:path>
            </a:pathLst>
          </a:cu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grpSp>
        <p:nvGrpSpPr>
          <p:cNvPr id="6149" name="Group 50"/>
          <p:cNvGrpSpPr>
            <a:grpSpLocks/>
          </p:cNvGrpSpPr>
          <p:nvPr/>
        </p:nvGrpSpPr>
        <p:grpSpPr bwMode="auto">
          <a:xfrm>
            <a:off x="1435100" y="5646738"/>
            <a:ext cx="5346700" cy="139700"/>
            <a:chOff x="937" y="3466"/>
            <a:chExt cx="1807" cy="74"/>
          </a:xfrm>
        </p:grpSpPr>
        <p:sp>
          <p:nvSpPr>
            <p:cNvPr id="6174" name="Line 17"/>
            <p:cNvSpPr>
              <a:spLocks noChangeShapeType="1"/>
            </p:cNvSpPr>
            <p:nvPr/>
          </p:nvSpPr>
          <p:spPr bwMode="auto">
            <a:xfrm rot="5400000">
              <a:off x="2707" y="3503"/>
              <a:ext cx="7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" name="Line 18"/>
            <p:cNvSpPr>
              <a:spLocks noChangeShapeType="1"/>
            </p:cNvSpPr>
            <p:nvPr/>
          </p:nvSpPr>
          <p:spPr bwMode="auto">
            <a:xfrm rot="5400000">
              <a:off x="2346" y="3503"/>
              <a:ext cx="7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6" name="Line 19"/>
            <p:cNvSpPr>
              <a:spLocks noChangeShapeType="1"/>
            </p:cNvSpPr>
            <p:nvPr/>
          </p:nvSpPr>
          <p:spPr bwMode="auto">
            <a:xfrm rot="5400000">
              <a:off x="1984" y="3503"/>
              <a:ext cx="7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7" name="Line 20"/>
            <p:cNvSpPr>
              <a:spLocks noChangeShapeType="1"/>
            </p:cNvSpPr>
            <p:nvPr/>
          </p:nvSpPr>
          <p:spPr bwMode="auto">
            <a:xfrm rot="5400000">
              <a:off x="1623" y="3503"/>
              <a:ext cx="7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8" name="Line 21"/>
            <p:cNvSpPr>
              <a:spLocks noChangeShapeType="1"/>
            </p:cNvSpPr>
            <p:nvPr/>
          </p:nvSpPr>
          <p:spPr bwMode="auto">
            <a:xfrm rot="5400000">
              <a:off x="1261" y="3503"/>
              <a:ext cx="7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9" name="Line 22"/>
            <p:cNvSpPr>
              <a:spLocks noChangeShapeType="1"/>
            </p:cNvSpPr>
            <p:nvPr/>
          </p:nvSpPr>
          <p:spPr bwMode="auto">
            <a:xfrm rot="5400000">
              <a:off x="900" y="3503"/>
              <a:ext cx="7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0" name="Text Box 23"/>
          <p:cNvSpPr txBox="1">
            <a:spLocks noChangeArrowheads="1"/>
          </p:cNvSpPr>
          <p:nvPr/>
        </p:nvSpPr>
        <p:spPr bwMode="auto">
          <a:xfrm>
            <a:off x="1676400" y="5729288"/>
            <a:ext cx="4932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tabLst>
                <a:tab pos="1258888" algn="ctr"/>
                <a:tab pos="2341563" algn="ctr"/>
                <a:tab pos="3425825" algn="ctr"/>
                <a:tab pos="4456113" algn="ctr"/>
              </a:tabLst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&lt;10	10-19	20-29	30-39	40-49</a:t>
            </a:r>
          </a:p>
        </p:txBody>
      </p:sp>
      <p:sp>
        <p:nvSpPr>
          <p:cNvPr id="6151" name="Text Box 24"/>
          <p:cNvSpPr txBox="1">
            <a:spLocks noChangeArrowheads="1"/>
          </p:cNvSpPr>
          <p:nvPr/>
        </p:nvSpPr>
        <p:spPr bwMode="auto">
          <a:xfrm>
            <a:off x="2012950" y="6096000"/>
            <a:ext cx="415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800">
                <a:solidFill>
                  <a:srgbClr val="00FF00"/>
                </a:solidFill>
                <a:latin typeface="Arial" charset="0"/>
              </a:rPr>
              <a:t>Duration of period of HR increase (min)</a:t>
            </a:r>
          </a:p>
        </p:txBody>
      </p:sp>
      <p:sp>
        <p:nvSpPr>
          <p:cNvPr id="6152" name="Text Box 25"/>
          <p:cNvSpPr txBox="1">
            <a:spLocks noChangeArrowheads="1"/>
          </p:cNvSpPr>
          <p:nvPr/>
        </p:nvSpPr>
        <p:spPr bwMode="auto">
          <a:xfrm>
            <a:off x="914400" y="1528763"/>
            <a:ext cx="409575" cy="423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80000"/>
              </a:lnSpc>
              <a:spcBef>
                <a:spcPct val="10000"/>
              </a:spcBef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600">
                <a:solidFill>
                  <a:schemeClr val="bg1"/>
                </a:solidFill>
                <a:latin typeface="Arial" charset="0"/>
              </a:rPr>
              <a:t>60</a:t>
            </a:r>
          </a:p>
          <a:p>
            <a:pPr algn="r" eaLnBrk="0" hangingPunct="0">
              <a:lnSpc>
                <a:spcPct val="80000"/>
              </a:lnSpc>
              <a:spcBef>
                <a:spcPct val="10000"/>
              </a:spcBef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6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80000"/>
              </a:lnSpc>
              <a:spcBef>
                <a:spcPct val="10000"/>
              </a:spcBef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6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80000"/>
              </a:lnSpc>
              <a:spcBef>
                <a:spcPct val="10000"/>
              </a:spcBef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600">
                <a:solidFill>
                  <a:schemeClr val="bg1"/>
                </a:solidFill>
                <a:latin typeface="Arial" charset="0"/>
              </a:rPr>
              <a:t>50</a:t>
            </a:r>
          </a:p>
          <a:p>
            <a:pPr algn="r" eaLnBrk="0" hangingPunct="0">
              <a:lnSpc>
                <a:spcPct val="80000"/>
              </a:lnSpc>
              <a:spcBef>
                <a:spcPct val="10000"/>
              </a:spcBef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6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80000"/>
              </a:lnSpc>
              <a:spcBef>
                <a:spcPct val="10000"/>
              </a:spcBef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6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80000"/>
              </a:lnSpc>
              <a:spcBef>
                <a:spcPct val="10000"/>
              </a:spcBef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600">
                <a:solidFill>
                  <a:schemeClr val="bg1"/>
                </a:solidFill>
                <a:latin typeface="Arial" charset="0"/>
              </a:rPr>
              <a:t>40</a:t>
            </a:r>
          </a:p>
          <a:p>
            <a:pPr algn="r" eaLnBrk="0" hangingPunct="0">
              <a:lnSpc>
                <a:spcPct val="80000"/>
              </a:lnSpc>
              <a:spcBef>
                <a:spcPct val="10000"/>
              </a:spcBef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6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80000"/>
              </a:lnSpc>
              <a:spcBef>
                <a:spcPct val="10000"/>
              </a:spcBef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6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80000"/>
              </a:lnSpc>
              <a:spcBef>
                <a:spcPct val="10000"/>
              </a:spcBef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600">
                <a:solidFill>
                  <a:schemeClr val="bg1"/>
                </a:solidFill>
                <a:latin typeface="Arial" charset="0"/>
              </a:rPr>
              <a:t>30</a:t>
            </a:r>
          </a:p>
          <a:p>
            <a:pPr algn="r" eaLnBrk="0" hangingPunct="0">
              <a:lnSpc>
                <a:spcPct val="80000"/>
              </a:lnSpc>
              <a:spcBef>
                <a:spcPct val="10000"/>
              </a:spcBef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6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80000"/>
              </a:lnSpc>
              <a:spcBef>
                <a:spcPct val="10000"/>
              </a:spcBef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6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80000"/>
              </a:lnSpc>
              <a:spcBef>
                <a:spcPct val="10000"/>
              </a:spcBef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600">
                <a:solidFill>
                  <a:schemeClr val="bg1"/>
                </a:solidFill>
                <a:latin typeface="Arial" charset="0"/>
              </a:rPr>
              <a:t>20</a:t>
            </a:r>
          </a:p>
          <a:p>
            <a:pPr algn="r" eaLnBrk="0" hangingPunct="0">
              <a:lnSpc>
                <a:spcPct val="80000"/>
              </a:lnSpc>
              <a:spcBef>
                <a:spcPct val="10000"/>
              </a:spcBef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6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80000"/>
              </a:lnSpc>
              <a:spcBef>
                <a:spcPct val="10000"/>
              </a:spcBef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6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80000"/>
              </a:lnSpc>
              <a:spcBef>
                <a:spcPct val="10000"/>
              </a:spcBef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600">
                <a:solidFill>
                  <a:schemeClr val="bg1"/>
                </a:solidFill>
                <a:latin typeface="Arial" charset="0"/>
              </a:rPr>
              <a:t>10</a:t>
            </a:r>
          </a:p>
          <a:p>
            <a:pPr algn="r" eaLnBrk="0" hangingPunct="0">
              <a:lnSpc>
                <a:spcPct val="80000"/>
              </a:lnSpc>
              <a:spcBef>
                <a:spcPct val="10000"/>
              </a:spcBef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6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80000"/>
              </a:lnSpc>
              <a:spcBef>
                <a:spcPct val="10000"/>
              </a:spcBef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6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80000"/>
              </a:lnSpc>
              <a:spcBef>
                <a:spcPct val="10000"/>
              </a:spcBef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6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6153" name="Text Box 26"/>
          <p:cNvSpPr txBox="1">
            <a:spLocks noChangeArrowheads="1"/>
          </p:cNvSpPr>
          <p:nvPr/>
        </p:nvSpPr>
        <p:spPr bwMode="auto">
          <a:xfrm rot="-5400000">
            <a:off x="-840581" y="3493294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800">
                <a:solidFill>
                  <a:srgbClr val="00FF00"/>
                </a:solidFill>
                <a:latin typeface="Arial" charset="0"/>
              </a:rPr>
              <a:t>Likelihood of Ischaemia (%)</a:t>
            </a:r>
          </a:p>
        </p:txBody>
      </p:sp>
      <p:sp>
        <p:nvSpPr>
          <p:cNvPr id="6154" name="Freeform 27"/>
          <p:cNvSpPr>
            <a:spLocks/>
          </p:cNvSpPr>
          <p:nvPr/>
        </p:nvSpPr>
        <p:spPr bwMode="auto">
          <a:xfrm>
            <a:off x="1905000" y="3800475"/>
            <a:ext cx="4343400" cy="1706563"/>
          </a:xfrm>
          <a:custGeom>
            <a:avLst/>
            <a:gdLst>
              <a:gd name="T0" fmla="*/ 0 w 2736"/>
              <a:gd name="T1" fmla="*/ 2147483647 h 1075"/>
              <a:gd name="T2" fmla="*/ 2147483647 w 2736"/>
              <a:gd name="T3" fmla="*/ 2147483647 h 1075"/>
              <a:gd name="T4" fmla="*/ 2147483647 w 2736"/>
              <a:gd name="T5" fmla="*/ 2147483647 h 1075"/>
              <a:gd name="T6" fmla="*/ 2147483647 w 2736"/>
              <a:gd name="T7" fmla="*/ 2147483647 h 1075"/>
              <a:gd name="T8" fmla="*/ 2147483647 w 2736"/>
              <a:gd name="T9" fmla="*/ 0 h 10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36"/>
              <a:gd name="T16" fmla="*/ 0 h 1075"/>
              <a:gd name="T17" fmla="*/ 2736 w 2736"/>
              <a:gd name="T18" fmla="*/ 1075 h 10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36" h="1075">
                <a:moveTo>
                  <a:pt x="0" y="1075"/>
                </a:moveTo>
                <a:lnTo>
                  <a:pt x="694" y="721"/>
                </a:lnTo>
                <a:lnTo>
                  <a:pt x="1426" y="589"/>
                </a:lnTo>
                <a:lnTo>
                  <a:pt x="2059" y="518"/>
                </a:lnTo>
                <a:lnTo>
                  <a:pt x="2736" y="0"/>
                </a:lnTo>
              </a:path>
            </a:pathLst>
          </a:custGeom>
          <a:noFill/>
          <a:ln w="76200">
            <a:solidFill>
              <a:srgbClr val="33CC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6155" name="Freeform 28"/>
          <p:cNvSpPr>
            <a:spLocks/>
          </p:cNvSpPr>
          <p:nvPr/>
        </p:nvSpPr>
        <p:spPr bwMode="auto">
          <a:xfrm>
            <a:off x="1922463" y="2411413"/>
            <a:ext cx="4335462" cy="2193925"/>
          </a:xfrm>
          <a:custGeom>
            <a:avLst/>
            <a:gdLst>
              <a:gd name="T0" fmla="*/ 0 w 2731"/>
              <a:gd name="T1" fmla="*/ 2147483647 h 1382"/>
              <a:gd name="T2" fmla="*/ 2147483647 w 2731"/>
              <a:gd name="T3" fmla="*/ 2147483647 h 1382"/>
              <a:gd name="T4" fmla="*/ 2147483647 w 2731"/>
              <a:gd name="T5" fmla="*/ 2147483647 h 1382"/>
              <a:gd name="T6" fmla="*/ 2147483647 w 2731"/>
              <a:gd name="T7" fmla="*/ 2147483647 h 1382"/>
              <a:gd name="T8" fmla="*/ 2147483647 w 2731"/>
              <a:gd name="T9" fmla="*/ 2147483647 h 1382"/>
              <a:gd name="T10" fmla="*/ 2147483647 w 2731"/>
              <a:gd name="T11" fmla="*/ 0 h 13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31"/>
              <a:gd name="T19" fmla="*/ 0 h 1382"/>
              <a:gd name="T20" fmla="*/ 2731 w 2731"/>
              <a:gd name="T21" fmla="*/ 1382 h 13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31" h="1382">
                <a:moveTo>
                  <a:pt x="0" y="1382"/>
                </a:moveTo>
                <a:lnTo>
                  <a:pt x="380" y="1228"/>
                </a:lnTo>
                <a:lnTo>
                  <a:pt x="694" y="1112"/>
                </a:lnTo>
                <a:lnTo>
                  <a:pt x="1371" y="699"/>
                </a:lnTo>
                <a:lnTo>
                  <a:pt x="2042" y="551"/>
                </a:lnTo>
                <a:lnTo>
                  <a:pt x="2731" y="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6156" name="Freeform 29"/>
          <p:cNvSpPr>
            <a:spLocks/>
          </p:cNvSpPr>
          <p:nvPr/>
        </p:nvSpPr>
        <p:spPr bwMode="auto">
          <a:xfrm>
            <a:off x="1939925" y="3067050"/>
            <a:ext cx="4308475" cy="2009775"/>
          </a:xfrm>
          <a:custGeom>
            <a:avLst/>
            <a:gdLst>
              <a:gd name="T0" fmla="*/ 0 w 2714"/>
              <a:gd name="T1" fmla="*/ 2147483647 h 1266"/>
              <a:gd name="T2" fmla="*/ 2147483647 w 2714"/>
              <a:gd name="T3" fmla="*/ 2147483647 h 1266"/>
              <a:gd name="T4" fmla="*/ 2147483647 w 2714"/>
              <a:gd name="T5" fmla="*/ 2147483647 h 1266"/>
              <a:gd name="T6" fmla="*/ 2147483647 w 2714"/>
              <a:gd name="T7" fmla="*/ 2147483647 h 1266"/>
              <a:gd name="T8" fmla="*/ 2147483647 w 2714"/>
              <a:gd name="T9" fmla="*/ 0 h 12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14"/>
              <a:gd name="T16" fmla="*/ 0 h 1266"/>
              <a:gd name="T17" fmla="*/ 2714 w 2714"/>
              <a:gd name="T18" fmla="*/ 1266 h 12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14" h="1266">
                <a:moveTo>
                  <a:pt x="0" y="1266"/>
                </a:moveTo>
                <a:lnTo>
                  <a:pt x="672" y="853"/>
                </a:lnTo>
                <a:lnTo>
                  <a:pt x="1349" y="699"/>
                </a:lnTo>
                <a:lnTo>
                  <a:pt x="2037" y="622"/>
                </a:lnTo>
                <a:lnTo>
                  <a:pt x="2714" y="0"/>
                </a:lnTo>
              </a:path>
            </a:pathLst>
          </a:custGeom>
          <a:noFill/>
          <a:ln w="762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6157" name="Freeform 30"/>
          <p:cNvSpPr>
            <a:spLocks/>
          </p:cNvSpPr>
          <p:nvPr/>
        </p:nvSpPr>
        <p:spPr bwMode="auto">
          <a:xfrm>
            <a:off x="1939925" y="1800225"/>
            <a:ext cx="4308475" cy="2463800"/>
          </a:xfrm>
          <a:custGeom>
            <a:avLst/>
            <a:gdLst>
              <a:gd name="T0" fmla="*/ 0 w 2714"/>
              <a:gd name="T1" fmla="*/ 2147483647 h 1552"/>
              <a:gd name="T2" fmla="*/ 2147483647 w 2714"/>
              <a:gd name="T3" fmla="*/ 2147483647 h 1552"/>
              <a:gd name="T4" fmla="*/ 2147483647 w 2714"/>
              <a:gd name="T5" fmla="*/ 2147483647 h 1552"/>
              <a:gd name="T6" fmla="*/ 2147483647 w 2714"/>
              <a:gd name="T7" fmla="*/ 2147483647 h 1552"/>
              <a:gd name="T8" fmla="*/ 2147483647 w 2714"/>
              <a:gd name="T9" fmla="*/ 0 h 15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14"/>
              <a:gd name="T16" fmla="*/ 0 h 1552"/>
              <a:gd name="T17" fmla="*/ 2714 w 2714"/>
              <a:gd name="T18" fmla="*/ 1552 h 15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14" h="1552">
                <a:moveTo>
                  <a:pt x="0" y="1552"/>
                </a:moveTo>
                <a:lnTo>
                  <a:pt x="688" y="1046"/>
                </a:lnTo>
                <a:lnTo>
                  <a:pt x="1365" y="704"/>
                </a:lnTo>
                <a:lnTo>
                  <a:pt x="2048" y="1139"/>
                </a:lnTo>
                <a:lnTo>
                  <a:pt x="2714" y="0"/>
                </a:lnTo>
              </a:path>
            </a:pathLst>
          </a:cu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grpSp>
        <p:nvGrpSpPr>
          <p:cNvPr id="6158" name="Group 31"/>
          <p:cNvGrpSpPr>
            <a:grpSpLocks/>
          </p:cNvGrpSpPr>
          <p:nvPr/>
        </p:nvGrpSpPr>
        <p:grpSpPr bwMode="auto">
          <a:xfrm>
            <a:off x="7010400" y="2662238"/>
            <a:ext cx="496888" cy="609600"/>
            <a:chOff x="3408" y="1776"/>
            <a:chExt cx="313" cy="288"/>
          </a:xfrm>
        </p:grpSpPr>
        <p:sp>
          <p:nvSpPr>
            <p:cNvPr id="6170" name="Line 32"/>
            <p:cNvSpPr>
              <a:spLocks noChangeShapeType="1"/>
            </p:cNvSpPr>
            <p:nvPr/>
          </p:nvSpPr>
          <p:spPr bwMode="auto">
            <a:xfrm>
              <a:off x="3408" y="1776"/>
              <a:ext cx="313" cy="0"/>
            </a:xfrm>
            <a:prstGeom prst="line">
              <a:avLst/>
            </a:prstGeom>
            <a:noFill/>
            <a:ln w="76200">
              <a:solidFill>
                <a:srgbClr val="33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" name="Line 33"/>
            <p:cNvSpPr>
              <a:spLocks noChangeShapeType="1"/>
            </p:cNvSpPr>
            <p:nvPr/>
          </p:nvSpPr>
          <p:spPr bwMode="auto">
            <a:xfrm>
              <a:off x="3408" y="1872"/>
              <a:ext cx="313" cy="0"/>
            </a:xfrm>
            <a:prstGeom prst="line">
              <a:avLst/>
            </a:prstGeom>
            <a:noFill/>
            <a:ln w="7620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" name="Line 34"/>
            <p:cNvSpPr>
              <a:spLocks noChangeShapeType="1"/>
            </p:cNvSpPr>
            <p:nvPr/>
          </p:nvSpPr>
          <p:spPr bwMode="auto">
            <a:xfrm>
              <a:off x="3408" y="1968"/>
              <a:ext cx="313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3" name="Line 35"/>
            <p:cNvSpPr>
              <a:spLocks noChangeShapeType="1"/>
            </p:cNvSpPr>
            <p:nvPr/>
          </p:nvSpPr>
          <p:spPr bwMode="auto">
            <a:xfrm>
              <a:off x="3408" y="2064"/>
              <a:ext cx="313" cy="0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9" name="Text Box 36"/>
          <p:cNvSpPr txBox="1">
            <a:spLocks noChangeArrowheads="1"/>
          </p:cNvSpPr>
          <p:nvPr/>
        </p:nvSpPr>
        <p:spPr bwMode="auto">
          <a:xfrm>
            <a:off x="6985000" y="1905000"/>
            <a:ext cx="1549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600" b="1">
                <a:solidFill>
                  <a:schemeClr val="bg1"/>
                </a:solidFill>
                <a:latin typeface="Arial" charset="0"/>
              </a:rPr>
              <a:t>Magnitute of HR increase</a:t>
            </a:r>
          </a:p>
        </p:txBody>
      </p:sp>
      <p:sp>
        <p:nvSpPr>
          <p:cNvPr id="6160" name="Text Box 37"/>
          <p:cNvSpPr txBox="1">
            <a:spLocks noChangeArrowheads="1"/>
          </p:cNvSpPr>
          <p:nvPr/>
        </p:nvSpPr>
        <p:spPr bwMode="auto">
          <a:xfrm>
            <a:off x="7569200" y="2505075"/>
            <a:ext cx="10398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5000"/>
              </a:lnSpc>
              <a:tabLst>
                <a:tab pos="855663" algn="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600" u="sng">
                <a:solidFill>
                  <a:schemeClr val="bg1"/>
                </a:solidFill>
                <a:latin typeface="Arial" charset="0"/>
              </a:rPr>
              <a:t>&gt;</a:t>
            </a:r>
            <a:r>
              <a:rPr lang="en-US" sz="1600">
                <a:solidFill>
                  <a:schemeClr val="bg1"/>
                </a:solidFill>
                <a:latin typeface="Arial" charset="0"/>
              </a:rPr>
              <a:t>	8 bpm</a:t>
            </a:r>
          </a:p>
          <a:p>
            <a:pPr eaLnBrk="0" hangingPunct="0">
              <a:lnSpc>
                <a:spcPct val="85000"/>
              </a:lnSpc>
              <a:tabLst>
                <a:tab pos="855663" algn="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600" u="sng">
                <a:solidFill>
                  <a:schemeClr val="bg1"/>
                </a:solidFill>
                <a:latin typeface="Arial" charset="0"/>
              </a:rPr>
              <a:t>&gt;</a:t>
            </a:r>
            <a:r>
              <a:rPr lang="en-US" sz="1600">
                <a:solidFill>
                  <a:schemeClr val="bg1"/>
                </a:solidFill>
                <a:latin typeface="Arial" charset="0"/>
              </a:rPr>
              <a:t>	10 bpm</a:t>
            </a:r>
          </a:p>
          <a:p>
            <a:pPr eaLnBrk="0" hangingPunct="0">
              <a:lnSpc>
                <a:spcPct val="85000"/>
              </a:lnSpc>
              <a:tabLst>
                <a:tab pos="855663" algn="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600" u="sng">
                <a:solidFill>
                  <a:schemeClr val="bg1"/>
                </a:solidFill>
                <a:latin typeface="Arial" charset="0"/>
              </a:rPr>
              <a:t>&gt;</a:t>
            </a:r>
            <a:r>
              <a:rPr lang="en-US" sz="1600">
                <a:solidFill>
                  <a:schemeClr val="bg1"/>
                </a:solidFill>
                <a:latin typeface="Arial" charset="0"/>
              </a:rPr>
              <a:t> 15 bpm</a:t>
            </a:r>
          </a:p>
          <a:p>
            <a:pPr eaLnBrk="0" hangingPunct="0">
              <a:lnSpc>
                <a:spcPct val="85000"/>
              </a:lnSpc>
              <a:tabLst>
                <a:tab pos="855663" algn="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600" u="sng">
                <a:solidFill>
                  <a:schemeClr val="bg1"/>
                </a:solidFill>
                <a:latin typeface="Arial" charset="0"/>
              </a:rPr>
              <a:t>&gt;</a:t>
            </a:r>
            <a:r>
              <a:rPr lang="en-US" sz="1600">
                <a:solidFill>
                  <a:schemeClr val="bg1"/>
                </a:solidFill>
                <a:latin typeface="Arial" charset="0"/>
              </a:rPr>
              <a:t> 20 bpm</a:t>
            </a:r>
          </a:p>
        </p:txBody>
      </p:sp>
      <p:grpSp>
        <p:nvGrpSpPr>
          <p:cNvPr id="6161" name="Group 49"/>
          <p:cNvGrpSpPr>
            <a:grpSpLocks/>
          </p:cNvGrpSpPr>
          <p:nvPr/>
        </p:nvGrpSpPr>
        <p:grpSpPr bwMode="auto">
          <a:xfrm>
            <a:off x="1295400" y="1676400"/>
            <a:ext cx="130175" cy="3968750"/>
            <a:chOff x="5616" y="1920"/>
            <a:chExt cx="76" cy="1917"/>
          </a:xfrm>
        </p:grpSpPr>
        <p:sp>
          <p:nvSpPr>
            <p:cNvPr id="6163" name="Line 41"/>
            <p:cNvSpPr>
              <a:spLocks noChangeShapeType="1"/>
            </p:cNvSpPr>
            <p:nvPr/>
          </p:nvSpPr>
          <p:spPr bwMode="auto">
            <a:xfrm>
              <a:off x="5618" y="1920"/>
              <a:ext cx="7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Line 42"/>
            <p:cNvSpPr>
              <a:spLocks noChangeShapeType="1"/>
            </p:cNvSpPr>
            <p:nvPr/>
          </p:nvSpPr>
          <p:spPr bwMode="auto">
            <a:xfrm>
              <a:off x="5616" y="2239"/>
              <a:ext cx="7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Line 43"/>
            <p:cNvSpPr>
              <a:spLocks noChangeShapeType="1"/>
            </p:cNvSpPr>
            <p:nvPr/>
          </p:nvSpPr>
          <p:spPr bwMode="auto">
            <a:xfrm>
              <a:off x="5616" y="2559"/>
              <a:ext cx="7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Line 44"/>
            <p:cNvSpPr>
              <a:spLocks noChangeShapeType="1"/>
            </p:cNvSpPr>
            <p:nvPr/>
          </p:nvSpPr>
          <p:spPr bwMode="auto">
            <a:xfrm>
              <a:off x="5616" y="2878"/>
              <a:ext cx="7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Line 45"/>
            <p:cNvSpPr>
              <a:spLocks noChangeShapeType="1"/>
            </p:cNvSpPr>
            <p:nvPr/>
          </p:nvSpPr>
          <p:spPr bwMode="auto">
            <a:xfrm>
              <a:off x="5616" y="3198"/>
              <a:ext cx="7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8" name="Line 46"/>
            <p:cNvSpPr>
              <a:spLocks noChangeShapeType="1"/>
            </p:cNvSpPr>
            <p:nvPr/>
          </p:nvSpPr>
          <p:spPr bwMode="auto">
            <a:xfrm>
              <a:off x="5616" y="3517"/>
              <a:ext cx="7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9" name="Line 47"/>
            <p:cNvSpPr>
              <a:spLocks noChangeShapeType="1"/>
            </p:cNvSpPr>
            <p:nvPr/>
          </p:nvSpPr>
          <p:spPr bwMode="auto">
            <a:xfrm>
              <a:off x="5616" y="3837"/>
              <a:ext cx="7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62" name="Text Box 51"/>
          <p:cNvSpPr txBox="1">
            <a:spLocks noChangeArrowheads="1"/>
          </p:cNvSpPr>
          <p:nvPr/>
        </p:nvSpPr>
        <p:spPr bwMode="auto">
          <a:xfrm>
            <a:off x="7340600" y="3657600"/>
            <a:ext cx="812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600" b="1">
                <a:solidFill>
                  <a:schemeClr val="bg1"/>
                </a:solidFill>
                <a:latin typeface="Arial" charset="0"/>
              </a:rPr>
              <a:t>n = 50</a:t>
            </a: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/>
          </p:cNvGrpSpPr>
          <p:nvPr/>
        </p:nvGrpSpPr>
        <p:grpSpPr bwMode="auto">
          <a:xfrm>
            <a:off x="7699375" y="1836738"/>
            <a:ext cx="266700" cy="2574925"/>
            <a:chOff x="4850" y="1157"/>
            <a:chExt cx="168" cy="1622"/>
          </a:xfrm>
        </p:grpSpPr>
        <p:sp>
          <p:nvSpPr>
            <p:cNvPr id="7204" name="Rectangle 18"/>
            <p:cNvSpPr>
              <a:spLocks noChangeArrowheads="1"/>
            </p:cNvSpPr>
            <p:nvPr/>
          </p:nvSpPr>
          <p:spPr bwMode="auto">
            <a:xfrm rot="-5400000">
              <a:off x="4576" y="2338"/>
              <a:ext cx="715" cy="168"/>
            </a:xfrm>
            <a:prstGeom prst="rect">
              <a:avLst/>
            </a:prstGeom>
            <a:gradFill rotWithShape="0">
              <a:gsLst>
                <a:gs pos="0">
                  <a:srgbClr val="33CCFF"/>
                </a:gs>
                <a:gs pos="100000">
                  <a:srgbClr val="00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7205" name="Rectangle 19"/>
            <p:cNvSpPr>
              <a:spLocks noChangeArrowheads="1"/>
            </p:cNvSpPr>
            <p:nvPr/>
          </p:nvSpPr>
          <p:spPr bwMode="auto">
            <a:xfrm rot="-5400000">
              <a:off x="4482" y="1529"/>
              <a:ext cx="903" cy="168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33CC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7206" name="AutoShape 20"/>
            <p:cNvSpPr>
              <a:spLocks noChangeArrowheads="1"/>
            </p:cNvSpPr>
            <p:nvPr/>
          </p:nvSpPr>
          <p:spPr bwMode="auto">
            <a:xfrm rot="-5400000">
              <a:off x="4122" y="1887"/>
              <a:ext cx="1622" cy="162"/>
            </a:xfrm>
            <a:prstGeom prst="leftRightArrow">
              <a:avLst>
                <a:gd name="adj1" fmla="val 0"/>
                <a:gd name="adj2" fmla="val 0"/>
              </a:avLst>
            </a:prstGeom>
            <a:solidFill>
              <a:srgbClr val="D8634D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</p:grpSp>
      <p:grpSp>
        <p:nvGrpSpPr>
          <p:cNvPr id="7171" name="Group 44"/>
          <p:cNvGrpSpPr>
            <a:grpSpLocks/>
          </p:cNvGrpSpPr>
          <p:nvPr/>
        </p:nvGrpSpPr>
        <p:grpSpPr bwMode="auto">
          <a:xfrm>
            <a:off x="6661150" y="3475038"/>
            <a:ext cx="266700" cy="1952625"/>
            <a:chOff x="4196" y="2189"/>
            <a:chExt cx="168" cy="1230"/>
          </a:xfrm>
        </p:grpSpPr>
        <p:sp>
          <p:nvSpPr>
            <p:cNvPr id="7201" name="Rectangle 22"/>
            <p:cNvSpPr>
              <a:spLocks noChangeArrowheads="1"/>
            </p:cNvSpPr>
            <p:nvPr/>
          </p:nvSpPr>
          <p:spPr bwMode="auto">
            <a:xfrm rot="-5400000">
              <a:off x="4011" y="3065"/>
              <a:ext cx="538" cy="168"/>
            </a:xfrm>
            <a:prstGeom prst="rect">
              <a:avLst/>
            </a:prstGeom>
            <a:gradFill rotWithShape="0">
              <a:gsLst>
                <a:gs pos="0">
                  <a:srgbClr val="33CCFF"/>
                </a:gs>
                <a:gs pos="100000">
                  <a:srgbClr val="00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7202" name="Rectangle 23"/>
            <p:cNvSpPr>
              <a:spLocks noChangeArrowheads="1"/>
            </p:cNvSpPr>
            <p:nvPr/>
          </p:nvSpPr>
          <p:spPr bwMode="auto">
            <a:xfrm rot="-5400000">
              <a:off x="3936" y="2452"/>
              <a:ext cx="688" cy="168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33CC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7203" name="AutoShape 24"/>
            <p:cNvSpPr>
              <a:spLocks noChangeArrowheads="1"/>
            </p:cNvSpPr>
            <p:nvPr/>
          </p:nvSpPr>
          <p:spPr bwMode="auto">
            <a:xfrm rot="-5400000">
              <a:off x="3664" y="2723"/>
              <a:ext cx="1230" cy="162"/>
            </a:xfrm>
            <a:prstGeom prst="leftRightArrow">
              <a:avLst>
                <a:gd name="adj1" fmla="val 0"/>
                <a:gd name="adj2" fmla="val 0"/>
              </a:avLst>
            </a:prstGeom>
            <a:solidFill>
              <a:srgbClr val="D8634D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</p:grpSp>
      <p:grpSp>
        <p:nvGrpSpPr>
          <p:cNvPr id="7172" name="Group 47"/>
          <p:cNvGrpSpPr>
            <a:grpSpLocks/>
          </p:cNvGrpSpPr>
          <p:nvPr/>
        </p:nvGrpSpPr>
        <p:grpSpPr bwMode="auto">
          <a:xfrm>
            <a:off x="4200525" y="2357438"/>
            <a:ext cx="266700" cy="2168525"/>
            <a:chOff x="2647" y="1485"/>
            <a:chExt cx="168" cy="1366"/>
          </a:xfrm>
        </p:grpSpPr>
        <p:sp>
          <p:nvSpPr>
            <p:cNvPr id="7198" name="Rectangle 10"/>
            <p:cNvSpPr>
              <a:spLocks noChangeArrowheads="1"/>
            </p:cNvSpPr>
            <p:nvPr/>
          </p:nvSpPr>
          <p:spPr bwMode="auto">
            <a:xfrm rot="-5400000">
              <a:off x="2433" y="2470"/>
              <a:ext cx="595" cy="168"/>
            </a:xfrm>
            <a:prstGeom prst="rect">
              <a:avLst/>
            </a:prstGeom>
            <a:gradFill rotWithShape="0">
              <a:gsLst>
                <a:gs pos="0">
                  <a:srgbClr val="33CCFF"/>
                </a:gs>
                <a:gs pos="100000">
                  <a:srgbClr val="00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7199" name="Rectangle 11"/>
            <p:cNvSpPr>
              <a:spLocks noChangeArrowheads="1"/>
            </p:cNvSpPr>
            <p:nvPr/>
          </p:nvSpPr>
          <p:spPr bwMode="auto">
            <a:xfrm rot="-5400000">
              <a:off x="2347" y="1789"/>
              <a:ext cx="767" cy="168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33CC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7200" name="AutoShape 12"/>
            <p:cNvSpPr>
              <a:spLocks noChangeArrowheads="1"/>
            </p:cNvSpPr>
            <p:nvPr/>
          </p:nvSpPr>
          <p:spPr bwMode="auto">
            <a:xfrm rot="-5400000">
              <a:off x="2047" y="2087"/>
              <a:ext cx="1366" cy="162"/>
            </a:xfrm>
            <a:prstGeom prst="leftRightArrow">
              <a:avLst>
                <a:gd name="adj1" fmla="val 0"/>
                <a:gd name="adj2" fmla="val 0"/>
              </a:avLst>
            </a:prstGeom>
            <a:solidFill>
              <a:srgbClr val="D8634D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</p:grpSp>
      <p:grpSp>
        <p:nvGrpSpPr>
          <p:cNvPr id="7173" name="Group 41"/>
          <p:cNvGrpSpPr>
            <a:grpSpLocks/>
          </p:cNvGrpSpPr>
          <p:nvPr/>
        </p:nvGrpSpPr>
        <p:grpSpPr bwMode="auto">
          <a:xfrm>
            <a:off x="3146425" y="3068638"/>
            <a:ext cx="266700" cy="1770062"/>
            <a:chOff x="1982" y="1933"/>
            <a:chExt cx="168" cy="1115"/>
          </a:xfrm>
        </p:grpSpPr>
        <p:sp>
          <p:nvSpPr>
            <p:cNvPr id="7195" name="Rectangle 14"/>
            <p:cNvSpPr>
              <a:spLocks noChangeArrowheads="1"/>
            </p:cNvSpPr>
            <p:nvPr/>
          </p:nvSpPr>
          <p:spPr bwMode="auto">
            <a:xfrm rot="-5400000">
              <a:off x="1838" y="2736"/>
              <a:ext cx="456" cy="168"/>
            </a:xfrm>
            <a:prstGeom prst="rect">
              <a:avLst/>
            </a:prstGeom>
            <a:gradFill rotWithShape="0">
              <a:gsLst>
                <a:gs pos="0">
                  <a:srgbClr val="33CCFF"/>
                </a:gs>
                <a:gs pos="100000">
                  <a:srgbClr val="00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7196" name="Rectangle 15"/>
            <p:cNvSpPr>
              <a:spLocks noChangeArrowheads="1"/>
            </p:cNvSpPr>
            <p:nvPr/>
          </p:nvSpPr>
          <p:spPr bwMode="auto">
            <a:xfrm rot="-5400000">
              <a:off x="1739" y="2181"/>
              <a:ext cx="654" cy="168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33CC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7197" name="AutoShape 16"/>
            <p:cNvSpPr>
              <a:spLocks noChangeArrowheads="1"/>
            </p:cNvSpPr>
            <p:nvPr/>
          </p:nvSpPr>
          <p:spPr bwMode="auto">
            <a:xfrm rot="-5400000">
              <a:off x="1507" y="2410"/>
              <a:ext cx="1115" cy="162"/>
            </a:xfrm>
            <a:prstGeom prst="leftRightArrow">
              <a:avLst>
                <a:gd name="adj1" fmla="val 0"/>
                <a:gd name="adj2" fmla="val 0"/>
              </a:avLst>
            </a:prstGeom>
            <a:solidFill>
              <a:srgbClr val="D8634D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</p:grp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000" smtClean="0"/>
              <a:t>Elevated Heart Rate Increased Likelihood of CHD</a:t>
            </a:r>
          </a:p>
        </p:txBody>
      </p:sp>
      <p:sp>
        <p:nvSpPr>
          <p:cNvPr id="7175" name="Rectangle 4"/>
          <p:cNvSpPr>
            <a:spLocks noChangeArrowheads="1"/>
          </p:cNvSpPr>
          <p:nvPr/>
        </p:nvSpPr>
        <p:spPr bwMode="auto">
          <a:xfrm>
            <a:off x="5410200" y="6553200"/>
            <a:ext cx="3505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eaLnBrk="0" hangingPunct="0"/>
            <a:r>
              <a:rPr lang="en-US" sz="1400">
                <a:solidFill>
                  <a:srgbClr val="33CCFF"/>
                </a:solidFill>
                <a:latin typeface="Arial" charset="0"/>
              </a:rPr>
              <a:t>Adapted from Gillum, Am. Heart. J., 1991</a:t>
            </a:r>
          </a:p>
        </p:txBody>
      </p:sp>
      <p:sp>
        <p:nvSpPr>
          <p:cNvPr id="7176" name="Line 5"/>
          <p:cNvSpPr>
            <a:spLocks noChangeShapeType="1"/>
          </p:cNvSpPr>
          <p:nvPr/>
        </p:nvSpPr>
        <p:spPr bwMode="auto">
          <a:xfrm rot="-5400000">
            <a:off x="3078957" y="3674269"/>
            <a:ext cx="4278312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AutoShape 25"/>
          <p:cNvSpPr>
            <a:spLocks noChangeArrowheads="1"/>
          </p:cNvSpPr>
          <p:nvPr/>
        </p:nvSpPr>
        <p:spPr bwMode="auto">
          <a:xfrm>
            <a:off x="3152775" y="3900488"/>
            <a:ext cx="254000" cy="358775"/>
          </a:xfrm>
          <a:prstGeom prst="diamond">
            <a:avLst/>
          </a:prstGeom>
          <a:solidFill>
            <a:srgbClr val="CC00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7178" name="AutoShape 26"/>
          <p:cNvSpPr>
            <a:spLocks noChangeArrowheads="1"/>
          </p:cNvSpPr>
          <p:nvPr/>
        </p:nvSpPr>
        <p:spPr bwMode="auto">
          <a:xfrm>
            <a:off x="4205288" y="3389313"/>
            <a:ext cx="254000" cy="358775"/>
          </a:xfrm>
          <a:prstGeom prst="diamond">
            <a:avLst/>
          </a:prstGeom>
          <a:solidFill>
            <a:srgbClr val="CC00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7179" name="Text Box 29"/>
          <p:cNvSpPr txBox="1">
            <a:spLocks noChangeArrowheads="1"/>
          </p:cNvSpPr>
          <p:nvPr/>
        </p:nvSpPr>
        <p:spPr bwMode="auto">
          <a:xfrm>
            <a:off x="1981200" y="5653088"/>
            <a:ext cx="6411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tabLst>
                <a:tab pos="1196975" algn="ctr"/>
                <a:tab pos="2289175" algn="ctr"/>
                <a:tab pos="3713163" algn="ctr"/>
                <a:tab pos="4745038" algn="ctr"/>
                <a:tab pos="5776913" algn="l"/>
              </a:tabLst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&lt; 74	74-84	&gt; 84	&lt; 74	74-84	&gt; 84</a:t>
            </a:r>
          </a:p>
        </p:txBody>
      </p:sp>
      <p:sp>
        <p:nvSpPr>
          <p:cNvPr id="7180" name="Text Box 31"/>
          <p:cNvSpPr txBox="1">
            <a:spLocks noChangeArrowheads="1"/>
          </p:cNvSpPr>
          <p:nvPr/>
        </p:nvSpPr>
        <p:spPr bwMode="auto">
          <a:xfrm rot="-5400000">
            <a:off x="110332" y="3394868"/>
            <a:ext cx="151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800">
                <a:solidFill>
                  <a:srgbClr val="00FF00"/>
                </a:solidFill>
                <a:latin typeface="Arial" charset="0"/>
              </a:rPr>
              <a:t>Relative Risk</a:t>
            </a:r>
          </a:p>
        </p:txBody>
      </p:sp>
      <p:sp>
        <p:nvSpPr>
          <p:cNvPr id="7181" name="Text Box 32"/>
          <p:cNvSpPr txBox="1">
            <a:spLocks noChangeArrowheads="1"/>
          </p:cNvSpPr>
          <p:nvPr/>
        </p:nvSpPr>
        <p:spPr bwMode="auto">
          <a:xfrm>
            <a:off x="4572000" y="6096000"/>
            <a:ext cx="1289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800">
                <a:solidFill>
                  <a:srgbClr val="00FF00"/>
                </a:solidFill>
                <a:latin typeface="Arial" charset="0"/>
              </a:rPr>
              <a:t>Heart Rate</a:t>
            </a:r>
          </a:p>
        </p:txBody>
      </p:sp>
      <p:sp>
        <p:nvSpPr>
          <p:cNvPr id="7182" name="Text Box 33"/>
          <p:cNvSpPr txBox="1">
            <a:spLocks noChangeArrowheads="1"/>
          </p:cNvSpPr>
          <p:nvPr/>
        </p:nvSpPr>
        <p:spPr bwMode="auto">
          <a:xfrm>
            <a:off x="1054100" y="1425575"/>
            <a:ext cx="6286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2.00</a:t>
            </a:r>
          </a:p>
          <a:p>
            <a:pPr algn="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1.75</a:t>
            </a:r>
          </a:p>
          <a:p>
            <a:pPr algn="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1.50</a:t>
            </a:r>
          </a:p>
          <a:p>
            <a:pPr algn="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1.25</a:t>
            </a:r>
          </a:p>
          <a:p>
            <a:pPr algn="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1.00</a:t>
            </a:r>
          </a:p>
          <a:p>
            <a:pPr algn="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8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0.75</a:t>
            </a:r>
          </a:p>
        </p:txBody>
      </p:sp>
      <p:sp>
        <p:nvSpPr>
          <p:cNvPr id="7183" name="Text Box 34"/>
          <p:cNvSpPr txBox="1">
            <a:spLocks noChangeArrowheads="1"/>
          </p:cNvSpPr>
          <p:nvPr/>
        </p:nvSpPr>
        <p:spPr bwMode="auto">
          <a:xfrm>
            <a:off x="3429000" y="3962400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400" b="1">
                <a:solidFill>
                  <a:srgbClr val="FFFF00"/>
                </a:solidFill>
                <a:latin typeface="Arial" charset="0"/>
              </a:rPr>
              <a:t>1.25</a:t>
            </a:r>
          </a:p>
        </p:txBody>
      </p:sp>
      <p:sp>
        <p:nvSpPr>
          <p:cNvPr id="7184" name="Text Box 35"/>
          <p:cNvSpPr txBox="1">
            <a:spLocks noChangeArrowheads="1"/>
          </p:cNvSpPr>
          <p:nvPr/>
        </p:nvSpPr>
        <p:spPr bwMode="auto">
          <a:xfrm>
            <a:off x="4430713" y="3436938"/>
            <a:ext cx="528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400" b="1">
                <a:solidFill>
                  <a:srgbClr val="FFFF00"/>
                </a:solidFill>
                <a:latin typeface="Arial" charset="0"/>
              </a:rPr>
              <a:t>1.40</a:t>
            </a:r>
          </a:p>
        </p:txBody>
      </p:sp>
      <p:sp>
        <p:nvSpPr>
          <p:cNvPr id="7185" name="Text Box 36"/>
          <p:cNvSpPr txBox="1">
            <a:spLocks noChangeArrowheads="1"/>
          </p:cNvSpPr>
          <p:nvPr/>
        </p:nvSpPr>
        <p:spPr bwMode="auto">
          <a:xfrm>
            <a:off x="6881813" y="4441825"/>
            <a:ext cx="528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400" b="1">
                <a:solidFill>
                  <a:srgbClr val="FFFF00"/>
                </a:solidFill>
                <a:latin typeface="Arial" charset="0"/>
              </a:rPr>
              <a:t>1.10</a:t>
            </a:r>
          </a:p>
        </p:txBody>
      </p:sp>
      <p:sp>
        <p:nvSpPr>
          <p:cNvPr id="7186" name="Text Box 37"/>
          <p:cNvSpPr txBox="1">
            <a:spLocks noChangeArrowheads="1"/>
          </p:cNvSpPr>
          <p:nvPr/>
        </p:nvSpPr>
        <p:spPr bwMode="auto">
          <a:xfrm>
            <a:off x="7940675" y="3141663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400" b="1">
                <a:solidFill>
                  <a:srgbClr val="FFFF00"/>
                </a:solidFill>
                <a:latin typeface="Arial" charset="0"/>
              </a:rPr>
              <a:t>1.49</a:t>
            </a:r>
          </a:p>
        </p:txBody>
      </p:sp>
      <p:sp>
        <p:nvSpPr>
          <p:cNvPr id="7187" name="AutoShape 45"/>
          <p:cNvSpPr>
            <a:spLocks noChangeArrowheads="1"/>
          </p:cNvSpPr>
          <p:nvPr/>
        </p:nvSpPr>
        <p:spPr bwMode="auto">
          <a:xfrm>
            <a:off x="6667500" y="4408488"/>
            <a:ext cx="254000" cy="358775"/>
          </a:xfrm>
          <a:prstGeom prst="diamond">
            <a:avLst/>
          </a:prstGeom>
          <a:solidFill>
            <a:srgbClr val="CC00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7188" name="AutoShape 46"/>
          <p:cNvSpPr>
            <a:spLocks noChangeArrowheads="1"/>
          </p:cNvSpPr>
          <p:nvPr/>
        </p:nvSpPr>
        <p:spPr bwMode="auto">
          <a:xfrm>
            <a:off x="7705725" y="3103563"/>
            <a:ext cx="254000" cy="358775"/>
          </a:xfrm>
          <a:prstGeom prst="diamond">
            <a:avLst/>
          </a:prstGeom>
          <a:solidFill>
            <a:srgbClr val="CC00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7189" name="Line 7"/>
          <p:cNvSpPr>
            <a:spLocks noChangeShapeType="1"/>
          </p:cNvSpPr>
          <p:nvPr/>
        </p:nvSpPr>
        <p:spPr bwMode="auto">
          <a:xfrm rot="16200000" flipV="1">
            <a:off x="5017294" y="1540669"/>
            <a:ext cx="0" cy="6748462"/>
          </a:xfrm>
          <a:prstGeom prst="line">
            <a:avLst/>
          </a:prstGeom>
          <a:noFill/>
          <a:ln w="19050">
            <a:solidFill>
              <a:schemeClr val="folHlink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AutoShape 8"/>
          <p:cNvSpPr>
            <a:spLocks noChangeArrowheads="1"/>
          </p:cNvSpPr>
          <p:nvPr/>
        </p:nvSpPr>
        <p:spPr bwMode="auto">
          <a:xfrm>
            <a:off x="2130425" y="4735513"/>
            <a:ext cx="282575" cy="358775"/>
          </a:xfrm>
          <a:prstGeom prst="diamond">
            <a:avLst/>
          </a:prstGeom>
          <a:solidFill>
            <a:srgbClr val="CC00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7191" name="AutoShape 27"/>
          <p:cNvSpPr>
            <a:spLocks noChangeArrowheads="1"/>
          </p:cNvSpPr>
          <p:nvPr/>
        </p:nvSpPr>
        <p:spPr bwMode="auto">
          <a:xfrm>
            <a:off x="5665788" y="4735513"/>
            <a:ext cx="254000" cy="358775"/>
          </a:xfrm>
          <a:prstGeom prst="diamond">
            <a:avLst/>
          </a:prstGeom>
          <a:solidFill>
            <a:srgbClr val="CC00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7192" name="Rectangle 48"/>
          <p:cNvSpPr>
            <a:spLocks noChangeArrowheads="1"/>
          </p:cNvSpPr>
          <p:nvPr/>
        </p:nvSpPr>
        <p:spPr bwMode="auto">
          <a:xfrm>
            <a:off x="6324600" y="1600200"/>
            <a:ext cx="1143000" cy="304800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chemeClr val="bg1"/>
                </a:solidFill>
                <a:latin typeface="Arial" charset="0"/>
              </a:rPr>
              <a:t>WOMEN</a:t>
            </a:r>
          </a:p>
        </p:txBody>
      </p:sp>
      <p:sp>
        <p:nvSpPr>
          <p:cNvPr id="7193" name="Rectangle 49"/>
          <p:cNvSpPr>
            <a:spLocks noChangeArrowheads="1"/>
          </p:cNvSpPr>
          <p:nvPr/>
        </p:nvSpPr>
        <p:spPr bwMode="auto">
          <a:xfrm>
            <a:off x="2743200" y="1600200"/>
            <a:ext cx="1143000" cy="304800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chemeClr val="bg1"/>
                </a:solidFill>
                <a:latin typeface="Arial" charset="0"/>
              </a:rPr>
              <a:t>MEN</a:t>
            </a:r>
          </a:p>
        </p:txBody>
      </p:sp>
      <p:sp>
        <p:nvSpPr>
          <p:cNvPr id="7194" name="Line 50"/>
          <p:cNvSpPr>
            <a:spLocks noChangeShapeType="1"/>
          </p:cNvSpPr>
          <p:nvPr/>
        </p:nvSpPr>
        <p:spPr bwMode="auto">
          <a:xfrm rot="-5400000">
            <a:off x="-408781" y="3674269"/>
            <a:ext cx="4278312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txBody>
          <a:bodyPr/>
          <a:lstStyle/>
          <a:p>
            <a:pPr>
              <a:defRPr/>
            </a:pPr>
            <a:r>
              <a:rPr lang="en-US" sz="3200" smtClean="0"/>
              <a:t>Elevated HR Predicts Male Sudden Death</a:t>
            </a:r>
          </a:p>
        </p:txBody>
      </p:sp>
      <p:sp>
        <p:nvSpPr>
          <p:cNvPr id="8195" name="Freeform 3"/>
          <p:cNvSpPr>
            <a:spLocks/>
          </p:cNvSpPr>
          <p:nvPr/>
        </p:nvSpPr>
        <p:spPr bwMode="auto">
          <a:xfrm>
            <a:off x="2379663" y="1401763"/>
            <a:ext cx="4724400" cy="4165600"/>
          </a:xfrm>
          <a:custGeom>
            <a:avLst/>
            <a:gdLst>
              <a:gd name="T0" fmla="*/ 0 w 3980"/>
              <a:gd name="T1" fmla="*/ 0 h 2267"/>
              <a:gd name="T2" fmla="*/ 0 w 3980"/>
              <a:gd name="T3" fmla="*/ 2147483647 h 2267"/>
              <a:gd name="T4" fmla="*/ 2147483647 w 3980"/>
              <a:gd name="T5" fmla="*/ 2147483647 h 2267"/>
              <a:gd name="T6" fmla="*/ 0 60000 65536"/>
              <a:gd name="T7" fmla="*/ 0 60000 65536"/>
              <a:gd name="T8" fmla="*/ 0 60000 65536"/>
              <a:gd name="T9" fmla="*/ 0 w 3980"/>
              <a:gd name="T10" fmla="*/ 0 h 2267"/>
              <a:gd name="T11" fmla="*/ 3980 w 3980"/>
              <a:gd name="T12" fmla="*/ 2267 h 22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80" h="2267">
                <a:moveTo>
                  <a:pt x="0" y="0"/>
                </a:moveTo>
                <a:lnTo>
                  <a:pt x="0" y="2267"/>
                </a:lnTo>
                <a:lnTo>
                  <a:pt x="3980" y="2267"/>
                </a:lnTo>
              </a:path>
            </a:pathLst>
          </a:cu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8196" name="Text Box 11"/>
          <p:cNvSpPr txBox="1">
            <a:spLocks noChangeArrowheads="1"/>
          </p:cNvSpPr>
          <p:nvPr/>
        </p:nvSpPr>
        <p:spPr bwMode="auto">
          <a:xfrm>
            <a:off x="1981200" y="1368425"/>
            <a:ext cx="296863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91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600">
                <a:solidFill>
                  <a:schemeClr val="bg1"/>
                </a:solidFill>
                <a:latin typeface="Arial" charset="0"/>
              </a:rPr>
              <a:t>6</a:t>
            </a:r>
          </a:p>
          <a:p>
            <a:pPr algn="r" eaLnBrk="0" hangingPunct="0">
              <a:lnSpc>
                <a:spcPct val="91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6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91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6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91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600">
                <a:solidFill>
                  <a:schemeClr val="bg1"/>
                </a:solidFill>
                <a:latin typeface="Arial" charset="0"/>
              </a:rPr>
              <a:t>5</a:t>
            </a:r>
          </a:p>
          <a:p>
            <a:pPr algn="r" eaLnBrk="0" hangingPunct="0">
              <a:lnSpc>
                <a:spcPct val="91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6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91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6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91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600">
                <a:solidFill>
                  <a:schemeClr val="bg1"/>
                </a:solidFill>
                <a:latin typeface="Arial" charset="0"/>
              </a:rPr>
              <a:t>4</a:t>
            </a:r>
          </a:p>
          <a:p>
            <a:pPr algn="r" eaLnBrk="0" hangingPunct="0">
              <a:lnSpc>
                <a:spcPct val="91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6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91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6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91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600">
                <a:solidFill>
                  <a:schemeClr val="bg1"/>
                </a:solidFill>
                <a:latin typeface="Arial" charset="0"/>
              </a:rPr>
              <a:t>3</a:t>
            </a:r>
          </a:p>
          <a:p>
            <a:pPr algn="r" eaLnBrk="0" hangingPunct="0">
              <a:lnSpc>
                <a:spcPct val="91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6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91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6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91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600">
                <a:solidFill>
                  <a:schemeClr val="bg1"/>
                </a:solidFill>
                <a:latin typeface="Arial" charset="0"/>
              </a:rPr>
              <a:t>2</a:t>
            </a:r>
          </a:p>
          <a:p>
            <a:pPr algn="r" eaLnBrk="0" hangingPunct="0">
              <a:lnSpc>
                <a:spcPct val="91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6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91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6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91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600">
                <a:solidFill>
                  <a:schemeClr val="bg1"/>
                </a:solidFill>
                <a:latin typeface="Arial" charset="0"/>
              </a:rPr>
              <a:t>1</a:t>
            </a:r>
          </a:p>
          <a:p>
            <a:pPr algn="r" eaLnBrk="0" hangingPunct="0">
              <a:lnSpc>
                <a:spcPct val="91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6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91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endParaRPr lang="en-US" sz="1600">
              <a:solidFill>
                <a:schemeClr val="bg1"/>
              </a:solidFill>
              <a:latin typeface="Arial" charset="0"/>
            </a:endParaRPr>
          </a:p>
          <a:p>
            <a:pPr algn="r" eaLnBrk="0" hangingPunct="0">
              <a:lnSpc>
                <a:spcPct val="91000"/>
              </a:lnSpc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6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8197" name="Text Box 12"/>
          <p:cNvSpPr txBox="1">
            <a:spLocks noChangeArrowheads="1"/>
          </p:cNvSpPr>
          <p:nvPr/>
        </p:nvSpPr>
        <p:spPr bwMode="auto">
          <a:xfrm rot="-5400000">
            <a:off x="-242093" y="3304381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800">
                <a:solidFill>
                  <a:srgbClr val="00FF00"/>
                </a:solidFill>
                <a:latin typeface="Arial" charset="0"/>
              </a:rPr>
              <a:t>2-year age-adjusted mortality rate</a:t>
            </a:r>
          </a:p>
        </p:txBody>
      </p:sp>
      <p:sp>
        <p:nvSpPr>
          <p:cNvPr id="8198" name="Text Box 17"/>
          <p:cNvSpPr txBox="1">
            <a:spLocks noChangeArrowheads="1"/>
          </p:cNvSpPr>
          <p:nvPr/>
        </p:nvSpPr>
        <p:spPr bwMode="auto">
          <a:xfrm>
            <a:off x="2590800" y="5653088"/>
            <a:ext cx="4410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tabLst>
                <a:tab pos="1200150" algn="ctr"/>
                <a:tab pos="2114550" algn="ctr"/>
                <a:tab pos="3086100" algn="ctr"/>
                <a:tab pos="4000500" algn="ctr"/>
                <a:tab pos="4797425" algn="ctr"/>
              </a:tabLst>
            </a:pPr>
            <a:r>
              <a:rPr lang="en-US" sz="1800">
                <a:solidFill>
                  <a:schemeClr val="bg1"/>
                </a:solidFill>
                <a:latin typeface="Arial" charset="0"/>
              </a:rPr>
              <a:t>&lt; 65	66-73	74-79	80-87	</a:t>
            </a:r>
            <a:r>
              <a:rPr lang="en-US" sz="1800" u="sng">
                <a:solidFill>
                  <a:schemeClr val="bg1"/>
                </a:solidFill>
                <a:latin typeface="Arial" charset="0"/>
              </a:rPr>
              <a:t>&gt;</a:t>
            </a:r>
            <a:r>
              <a:rPr lang="en-US" sz="1800">
                <a:solidFill>
                  <a:schemeClr val="bg1"/>
                </a:solidFill>
                <a:latin typeface="Arial" charset="0"/>
              </a:rPr>
              <a:t> 88</a:t>
            </a:r>
          </a:p>
        </p:txBody>
      </p:sp>
      <p:sp>
        <p:nvSpPr>
          <p:cNvPr id="8199" name="Text Box 18"/>
          <p:cNvSpPr txBox="1">
            <a:spLocks noChangeArrowheads="1"/>
          </p:cNvSpPr>
          <p:nvPr/>
        </p:nvSpPr>
        <p:spPr bwMode="auto">
          <a:xfrm>
            <a:off x="3429000" y="6034088"/>
            <a:ext cx="2254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tabLst>
                <a:tab pos="685800" algn="ctr"/>
                <a:tab pos="1257300" algn="ctr"/>
                <a:tab pos="1828800" algn="ctr"/>
                <a:tab pos="2400300" algn="ctr"/>
                <a:tab pos="2971800" algn="ctr"/>
                <a:tab pos="3543300" algn="ctr"/>
                <a:tab pos="4114800" algn="ctr"/>
              </a:tabLst>
            </a:pPr>
            <a:r>
              <a:rPr lang="en-US" sz="1800">
                <a:solidFill>
                  <a:srgbClr val="00FF00"/>
                </a:solidFill>
                <a:latin typeface="Arial" charset="0"/>
              </a:rPr>
              <a:t>Quintile of heart rate</a:t>
            </a:r>
          </a:p>
        </p:txBody>
      </p:sp>
      <p:sp>
        <p:nvSpPr>
          <p:cNvPr id="8200" name="Freeform 19"/>
          <p:cNvSpPr>
            <a:spLocks/>
          </p:cNvSpPr>
          <p:nvPr/>
        </p:nvSpPr>
        <p:spPr bwMode="auto">
          <a:xfrm>
            <a:off x="2901950" y="1604963"/>
            <a:ext cx="3827463" cy="3224212"/>
          </a:xfrm>
          <a:custGeom>
            <a:avLst/>
            <a:gdLst>
              <a:gd name="T0" fmla="*/ 0 w 2411"/>
              <a:gd name="T1" fmla="*/ 2147483647 h 2031"/>
              <a:gd name="T2" fmla="*/ 2147483647 w 2411"/>
              <a:gd name="T3" fmla="*/ 2147483647 h 2031"/>
              <a:gd name="T4" fmla="*/ 2147483647 w 2411"/>
              <a:gd name="T5" fmla="*/ 2147483647 h 2031"/>
              <a:gd name="T6" fmla="*/ 2147483647 w 2411"/>
              <a:gd name="T7" fmla="*/ 2147483647 h 2031"/>
              <a:gd name="T8" fmla="*/ 2147483647 w 2411"/>
              <a:gd name="T9" fmla="*/ 0 h 20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1"/>
              <a:gd name="T16" fmla="*/ 0 h 2031"/>
              <a:gd name="T17" fmla="*/ 2411 w 2411"/>
              <a:gd name="T18" fmla="*/ 2031 h 20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1" h="2031">
                <a:moveTo>
                  <a:pt x="0" y="2031"/>
                </a:moveTo>
                <a:lnTo>
                  <a:pt x="600" y="1436"/>
                </a:lnTo>
                <a:lnTo>
                  <a:pt x="1194" y="1178"/>
                </a:lnTo>
                <a:lnTo>
                  <a:pt x="1805" y="528"/>
                </a:lnTo>
                <a:lnTo>
                  <a:pt x="2411" y="0"/>
                </a:lnTo>
              </a:path>
            </a:pathLst>
          </a:custGeom>
          <a:noFill/>
          <a:ln w="1016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8201" name="Freeform 20"/>
          <p:cNvSpPr>
            <a:spLocks/>
          </p:cNvSpPr>
          <p:nvPr/>
        </p:nvSpPr>
        <p:spPr bwMode="auto">
          <a:xfrm>
            <a:off x="2909888" y="4392613"/>
            <a:ext cx="3802062" cy="1074737"/>
          </a:xfrm>
          <a:custGeom>
            <a:avLst/>
            <a:gdLst>
              <a:gd name="T0" fmla="*/ 0 w 2395"/>
              <a:gd name="T1" fmla="*/ 2147483647 h 677"/>
              <a:gd name="T2" fmla="*/ 2147483647 w 2395"/>
              <a:gd name="T3" fmla="*/ 2147483647 h 677"/>
              <a:gd name="T4" fmla="*/ 2147483647 w 2395"/>
              <a:gd name="T5" fmla="*/ 2147483647 h 677"/>
              <a:gd name="T6" fmla="*/ 2147483647 w 2395"/>
              <a:gd name="T7" fmla="*/ 2147483647 h 677"/>
              <a:gd name="T8" fmla="*/ 2147483647 w 2395"/>
              <a:gd name="T9" fmla="*/ 0 h 6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95"/>
              <a:gd name="T16" fmla="*/ 0 h 677"/>
              <a:gd name="T17" fmla="*/ 2395 w 2395"/>
              <a:gd name="T18" fmla="*/ 677 h 6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95" h="677">
                <a:moveTo>
                  <a:pt x="0" y="677"/>
                </a:moveTo>
                <a:lnTo>
                  <a:pt x="595" y="99"/>
                </a:lnTo>
                <a:lnTo>
                  <a:pt x="1195" y="490"/>
                </a:lnTo>
                <a:lnTo>
                  <a:pt x="1784" y="104"/>
                </a:lnTo>
                <a:lnTo>
                  <a:pt x="2395" y="0"/>
                </a:lnTo>
              </a:path>
            </a:pathLst>
          </a:custGeom>
          <a:noFill/>
          <a:ln w="1016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8202" name="Rectangle 25"/>
          <p:cNvSpPr>
            <a:spLocks noChangeArrowheads="1"/>
          </p:cNvSpPr>
          <p:nvPr/>
        </p:nvSpPr>
        <p:spPr bwMode="auto">
          <a:xfrm>
            <a:off x="5410200" y="6553200"/>
            <a:ext cx="3505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eaLnBrk="0" hangingPunct="0"/>
            <a:r>
              <a:rPr lang="en-US" sz="1400">
                <a:solidFill>
                  <a:srgbClr val="33CCFF"/>
                </a:solidFill>
                <a:latin typeface="Arial" charset="0"/>
              </a:rPr>
              <a:t>Adapted from Kannel et al., Am Heart J., 1985</a:t>
            </a:r>
          </a:p>
        </p:txBody>
      </p:sp>
      <p:grpSp>
        <p:nvGrpSpPr>
          <p:cNvPr id="8203" name="Group 27"/>
          <p:cNvGrpSpPr>
            <a:grpSpLocks/>
          </p:cNvGrpSpPr>
          <p:nvPr/>
        </p:nvGrpSpPr>
        <p:grpSpPr bwMode="auto">
          <a:xfrm>
            <a:off x="2257425" y="1511300"/>
            <a:ext cx="120650" cy="4038600"/>
            <a:chOff x="5616" y="1920"/>
            <a:chExt cx="76" cy="1917"/>
          </a:xfrm>
        </p:grpSpPr>
        <p:sp>
          <p:nvSpPr>
            <p:cNvPr id="8212" name="Line 28"/>
            <p:cNvSpPr>
              <a:spLocks noChangeShapeType="1"/>
            </p:cNvSpPr>
            <p:nvPr/>
          </p:nvSpPr>
          <p:spPr bwMode="auto">
            <a:xfrm>
              <a:off x="5618" y="1920"/>
              <a:ext cx="7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Line 29"/>
            <p:cNvSpPr>
              <a:spLocks noChangeShapeType="1"/>
            </p:cNvSpPr>
            <p:nvPr/>
          </p:nvSpPr>
          <p:spPr bwMode="auto">
            <a:xfrm>
              <a:off x="5616" y="2239"/>
              <a:ext cx="7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Line 30"/>
            <p:cNvSpPr>
              <a:spLocks noChangeShapeType="1"/>
            </p:cNvSpPr>
            <p:nvPr/>
          </p:nvSpPr>
          <p:spPr bwMode="auto">
            <a:xfrm>
              <a:off x="5616" y="2559"/>
              <a:ext cx="7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5" name="Line 31"/>
            <p:cNvSpPr>
              <a:spLocks noChangeShapeType="1"/>
            </p:cNvSpPr>
            <p:nvPr/>
          </p:nvSpPr>
          <p:spPr bwMode="auto">
            <a:xfrm>
              <a:off x="5616" y="2878"/>
              <a:ext cx="7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Line 32"/>
            <p:cNvSpPr>
              <a:spLocks noChangeShapeType="1"/>
            </p:cNvSpPr>
            <p:nvPr/>
          </p:nvSpPr>
          <p:spPr bwMode="auto">
            <a:xfrm>
              <a:off x="5616" y="3198"/>
              <a:ext cx="7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Line 33"/>
            <p:cNvSpPr>
              <a:spLocks noChangeShapeType="1"/>
            </p:cNvSpPr>
            <p:nvPr/>
          </p:nvSpPr>
          <p:spPr bwMode="auto">
            <a:xfrm>
              <a:off x="5616" y="3517"/>
              <a:ext cx="7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8" name="Line 34"/>
            <p:cNvSpPr>
              <a:spLocks noChangeShapeType="1"/>
            </p:cNvSpPr>
            <p:nvPr/>
          </p:nvSpPr>
          <p:spPr bwMode="auto">
            <a:xfrm>
              <a:off x="5616" y="3837"/>
              <a:ext cx="7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04" name="Group 42"/>
          <p:cNvGrpSpPr>
            <a:grpSpLocks/>
          </p:cNvGrpSpPr>
          <p:nvPr/>
        </p:nvGrpSpPr>
        <p:grpSpPr bwMode="auto">
          <a:xfrm>
            <a:off x="2921000" y="5576888"/>
            <a:ext cx="3794125" cy="127000"/>
            <a:chOff x="1840" y="3504"/>
            <a:chExt cx="1914" cy="96"/>
          </a:xfrm>
        </p:grpSpPr>
        <p:sp>
          <p:nvSpPr>
            <p:cNvPr id="8207" name="Line 37"/>
            <p:cNvSpPr>
              <a:spLocks noChangeShapeType="1"/>
            </p:cNvSpPr>
            <p:nvPr/>
          </p:nvSpPr>
          <p:spPr bwMode="auto">
            <a:xfrm rot="5400000">
              <a:off x="3706" y="3552"/>
              <a:ext cx="9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Line 38"/>
            <p:cNvSpPr>
              <a:spLocks noChangeShapeType="1"/>
            </p:cNvSpPr>
            <p:nvPr/>
          </p:nvSpPr>
          <p:spPr bwMode="auto">
            <a:xfrm rot="5400000">
              <a:off x="3227" y="3552"/>
              <a:ext cx="9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Line 39"/>
            <p:cNvSpPr>
              <a:spLocks noChangeShapeType="1"/>
            </p:cNvSpPr>
            <p:nvPr/>
          </p:nvSpPr>
          <p:spPr bwMode="auto">
            <a:xfrm rot="5400000">
              <a:off x="2749" y="3552"/>
              <a:ext cx="9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Line 40"/>
            <p:cNvSpPr>
              <a:spLocks noChangeShapeType="1"/>
            </p:cNvSpPr>
            <p:nvPr/>
          </p:nvSpPr>
          <p:spPr bwMode="auto">
            <a:xfrm rot="5400000">
              <a:off x="2270" y="3552"/>
              <a:ext cx="9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Line 41"/>
            <p:cNvSpPr>
              <a:spLocks noChangeShapeType="1"/>
            </p:cNvSpPr>
            <p:nvPr/>
          </p:nvSpPr>
          <p:spPr bwMode="auto">
            <a:xfrm rot="5400000">
              <a:off x="1792" y="3552"/>
              <a:ext cx="9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5" name="Rectangle 43"/>
          <p:cNvSpPr>
            <a:spLocks noChangeArrowheads="1"/>
          </p:cNvSpPr>
          <p:nvPr/>
        </p:nvSpPr>
        <p:spPr bwMode="auto">
          <a:xfrm>
            <a:off x="6781800" y="4205288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FFCC00"/>
                </a:solidFill>
                <a:latin typeface="Arial" charset="0"/>
              </a:rPr>
              <a:t>WOMEN</a:t>
            </a:r>
          </a:p>
        </p:txBody>
      </p:sp>
      <p:sp>
        <p:nvSpPr>
          <p:cNvPr id="8206" name="Rectangle 44"/>
          <p:cNvSpPr>
            <a:spLocks noChangeArrowheads="1"/>
          </p:cNvSpPr>
          <p:nvPr/>
        </p:nvSpPr>
        <p:spPr bwMode="auto">
          <a:xfrm>
            <a:off x="6858000" y="1462088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solidFill>
                  <a:srgbClr val="FF0000"/>
                </a:solidFill>
                <a:latin typeface="Arial" charset="0"/>
              </a:rPr>
              <a:t>MEN</a:t>
            </a: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6553200" cy="1066800"/>
          </a:xfrm>
        </p:spPr>
        <p:txBody>
          <a:bodyPr/>
          <a:lstStyle/>
          <a:p>
            <a:pPr>
              <a:defRPr/>
            </a:pPr>
            <a:r>
              <a:rPr lang="en-US" sz="3000" smtClean="0"/>
              <a:t>Elevated HR : Connection With Insulin Resistance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295400" y="1524000"/>
            <a:ext cx="1676400" cy="457200"/>
          </a:xfrm>
          <a:prstGeom prst="rect">
            <a:avLst/>
          </a:prstGeom>
          <a:gradFill rotWithShape="0">
            <a:gsLst>
              <a:gs pos="0">
                <a:srgbClr val="5E0000"/>
              </a:gs>
              <a:gs pos="50000">
                <a:srgbClr val="CC0000"/>
              </a:gs>
              <a:gs pos="100000">
                <a:srgbClr val="5E0000"/>
              </a:gs>
            </a:gsLst>
            <a:lin ang="5400000" scaled="1"/>
          </a:gra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 Heart Rate</a:t>
            </a:r>
            <a:endParaRPr lang="en-US" sz="2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733800" y="1524000"/>
            <a:ext cx="1676400" cy="457200"/>
          </a:xfrm>
          <a:prstGeom prst="rect">
            <a:avLst/>
          </a:prstGeom>
          <a:gradFill rotWithShape="0">
            <a:gsLst>
              <a:gs pos="0">
                <a:srgbClr val="5E0000"/>
              </a:gs>
              <a:gs pos="50000">
                <a:srgbClr val="CC0000"/>
              </a:gs>
              <a:gs pos="100000">
                <a:srgbClr val="5E0000"/>
              </a:gs>
            </a:gsLst>
            <a:lin ang="5400000" scaled="1"/>
          </a:gra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 SNS tone</a:t>
            </a:r>
            <a:endParaRPr lang="en-US" sz="2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600200" y="2514600"/>
            <a:ext cx="1981200" cy="457200"/>
          </a:xfrm>
          <a:prstGeom prst="rect">
            <a:avLst/>
          </a:prstGeom>
          <a:gradFill rotWithShape="0">
            <a:gsLst>
              <a:gs pos="0">
                <a:srgbClr val="003B00"/>
              </a:gs>
              <a:gs pos="50000">
                <a:srgbClr val="008000"/>
              </a:gs>
              <a:gs pos="100000">
                <a:srgbClr val="003B00"/>
              </a:gs>
            </a:gsLst>
            <a:lin ang="5400000" scaled="1"/>
          </a:gradFill>
          <a:ln w="19050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Beta-receptors</a:t>
            </a:r>
            <a:endParaRPr lang="en-US" sz="2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562600" y="2514600"/>
            <a:ext cx="1981200" cy="457200"/>
          </a:xfrm>
          <a:prstGeom prst="rect">
            <a:avLst/>
          </a:prstGeom>
          <a:gradFill rotWithShape="0">
            <a:gsLst>
              <a:gs pos="0">
                <a:srgbClr val="003B00"/>
              </a:gs>
              <a:gs pos="50000">
                <a:srgbClr val="008000"/>
              </a:gs>
              <a:gs pos="100000">
                <a:srgbClr val="003B00"/>
              </a:gs>
            </a:gsLst>
            <a:lin ang="5400000" scaled="1"/>
          </a:gradFill>
          <a:ln w="19050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Alpha-receptors</a:t>
            </a:r>
            <a:endParaRPr lang="en-US" sz="2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762000" y="34290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Acute effects</a:t>
            </a:r>
            <a:endParaRPr lang="en-US" sz="2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2743200" y="34290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Chronic effect</a:t>
            </a:r>
            <a:endParaRPr lang="en-US" sz="2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5" name="Rectangle 10"/>
          <p:cNvSpPr>
            <a:spLocks noChangeArrowheads="1"/>
          </p:cNvSpPr>
          <p:nvPr/>
        </p:nvSpPr>
        <p:spPr bwMode="auto">
          <a:xfrm>
            <a:off x="5562600" y="34290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Vasoconstriction</a:t>
            </a:r>
            <a:endParaRPr lang="en-US" sz="2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6" name="Rectangle 11"/>
          <p:cNvSpPr>
            <a:spLocks noChangeArrowheads="1"/>
          </p:cNvSpPr>
          <p:nvPr/>
        </p:nvSpPr>
        <p:spPr bwMode="auto">
          <a:xfrm>
            <a:off x="5562600" y="42672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Low nutritional flow</a:t>
            </a:r>
            <a:endParaRPr lang="en-US" sz="2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7" name="Rectangle 12"/>
          <p:cNvSpPr>
            <a:spLocks noChangeArrowheads="1"/>
          </p:cNvSpPr>
          <p:nvPr/>
        </p:nvSpPr>
        <p:spPr bwMode="auto">
          <a:xfrm>
            <a:off x="1981200" y="5105400"/>
            <a:ext cx="2438400" cy="457200"/>
          </a:xfrm>
          <a:prstGeom prst="rect">
            <a:avLst/>
          </a:prstGeom>
          <a:gradFill rotWithShape="0">
            <a:gsLst>
              <a:gs pos="0">
                <a:srgbClr val="002F76"/>
              </a:gs>
              <a:gs pos="50000">
                <a:srgbClr val="0066FF"/>
              </a:gs>
              <a:gs pos="100000">
                <a:srgbClr val="002F76"/>
              </a:gs>
            </a:gsLst>
            <a:lin ang="5400000" scaled="1"/>
          </a:gra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 Fast twitch fibers</a:t>
            </a:r>
            <a:endParaRPr lang="en-US" sz="2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8" name="Rectangle 13"/>
          <p:cNvSpPr>
            <a:spLocks noChangeArrowheads="1"/>
          </p:cNvSpPr>
          <p:nvPr/>
        </p:nvSpPr>
        <p:spPr bwMode="auto">
          <a:xfrm>
            <a:off x="5029200" y="5105400"/>
            <a:ext cx="3048000" cy="457200"/>
          </a:xfrm>
          <a:prstGeom prst="rect">
            <a:avLst/>
          </a:prstGeom>
          <a:gradFill rotWithShape="0">
            <a:gsLst>
              <a:gs pos="0">
                <a:srgbClr val="002F76"/>
              </a:gs>
              <a:gs pos="50000">
                <a:srgbClr val="0066FF"/>
              </a:gs>
              <a:gs pos="100000">
                <a:srgbClr val="002F76"/>
              </a:gs>
            </a:gsLst>
            <a:lin ang="5400000" scaled="1"/>
          </a:gra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 Muscle glucose uptake</a:t>
            </a:r>
            <a:endParaRPr lang="en-US" sz="2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9" name="Rectangle 15"/>
          <p:cNvSpPr>
            <a:spLocks noChangeArrowheads="1"/>
          </p:cNvSpPr>
          <p:nvPr/>
        </p:nvSpPr>
        <p:spPr bwMode="auto">
          <a:xfrm>
            <a:off x="3657600" y="6096000"/>
            <a:ext cx="2133600" cy="457200"/>
          </a:xfrm>
          <a:prstGeom prst="rect">
            <a:avLst/>
          </a:prstGeom>
          <a:gradFill rotWithShape="0">
            <a:gsLst>
              <a:gs pos="0">
                <a:srgbClr val="47005E"/>
              </a:gs>
              <a:gs pos="50000">
                <a:srgbClr val="9900CC"/>
              </a:gs>
              <a:gs pos="100000">
                <a:srgbClr val="47005E"/>
              </a:gs>
            </a:gsLst>
            <a:lin ang="5400000" scaled="1"/>
          </a:gradFill>
          <a:ln w="19050">
            <a:solidFill>
              <a:srgbClr val="CC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Insulin resistance</a:t>
            </a:r>
            <a:endParaRPr lang="en-US" sz="2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30" name="Rectangle 16"/>
          <p:cNvSpPr>
            <a:spLocks noChangeArrowheads="1"/>
          </p:cNvSpPr>
          <p:nvPr/>
        </p:nvSpPr>
        <p:spPr bwMode="auto">
          <a:xfrm>
            <a:off x="6629400" y="6096000"/>
            <a:ext cx="1676400" cy="457200"/>
          </a:xfrm>
          <a:prstGeom prst="rect">
            <a:avLst/>
          </a:prstGeom>
          <a:gradFill rotWithShape="0">
            <a:gsLst>
              <a:gs pos="0">
                <a:srgbClr val="47005E"/>
              </a:gs>
              <a:gs pos="50000">
                <a:srgbClr val="9900CC"/>
              </a:gs>
              <a:gs pos="100000">
                <a:srgbClr val="47005E"/>
              </a:gs>
            </a:gsLst>
            <a:lin ang="5400000" scaled="1"/>
          </a:gradFill>
          <a:ln w="19050">
            <a:solidFill>
              <a:srgbClr val="CC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Dyslipidemia</a:t>
            </a:r>
            <a:endParaRPr lang="en-US" sz="2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31" name="Line 17"/>
          <p:cNvSpPr>
            <a:spLocks noChangeShapeType="1"/>
          </p:cNvSpPr>
          <p:nvPr/>
        </p:nvSpPr>
        <p:spPr bwMode="auto">
          <a:xfrm>
            <a:off x="3048000" y="1752600"/>
            <a:ext cx="6096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/>
        </p:nvSpPr>
        <p:spPr bwMode="auto">
          <a:xfrm flipH="1">
            <a:off x="3581400" y="1981200"/>
            <a:ext cx="762000" cy="533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9"/>
          <p:cNvSpPr>
            <a:spLocks noChangeShapeType="1"/>
          </p:cNvSpPr>
          <p:nvPr/>
        </p:nvSpPr>
        <p:spPr bwMode="auto">
          <a:xfrm>
            <a:off x="4800600" y="1981200"/>
            <a:ext cx="762000" cy="533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20"/>
          <p:cNvSpPr>
            <a:spLocks noChangeShapeType="1"/>
          </p:cNvSpPr>
          <p:nvPr/>
        </p:nvSpPr>
        <p:spPr bwMode="auto">
          <a:xfrm>
            <a:off x="6553200" y="2971800"/>
            <a:ext cx="0" cy="4572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/>
        </p:nvSpPr>
        <p:spPr bwMode="auto">
          <a:xfrm>
            <a:off x="6553200" y="3810000"/>
            <a:ext cx="0" cy="4572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Line 22"/>
          <p:cNvSpPr>
            <a:spLocks noChangeShapeType="1"/>
          </p:cNvSpPr>
          <p:nvPr/>
        </p:nvSpPr>
        <p:spPr bwMode="auto">
          <a:xfrm>
            <a:off x="6553200" y="4648200"/>
            <a:ext cx="0" cy="4572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Line 23"/>
          <p:cNvSpPr>
            <a:spLocks noChangeShapeType="1"/>
          </p:cNvSpPr>
          <p:nvPr/>
        </p:nvSpPr>
        <p:spPr bwMode="auto">
          <a:xfrm>
            <a:off x="3657600" y="5562600"/>
            <a:ext cx="762000" cy="533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Line 24"/>
          <p:cNvSpPr>
            <a:spLocks noChangeShapeType="1"/>
          </p:cNvSpPr>
          <p:nvPr/>
        </p:nvSpPr>
        <p:spPr bwMode="auto">
          <a:xfrm flipH="1">
            <a:off x="5029200" y="5562600"/>
            <a:ext cx="762000" cy="533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Line 25"/>
          <p:cNvSpPr>
            <a:spLocks noChangeShapeType="1"/>
          </p:cNvSpPr>
          <p:nvPr/>
        </p:nvSpPr>
        <p:spPr bwMode="auto">
          <a:xfrm>
            <a:off x="5943600" y="6324600"/>
            <a:ext cx="6096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Line 26"/>
          <p:cNvSpPr>
            <a:spLocks noChangeShapeType="1"/>
          </p:cNvSpPr>
          <p:nvPr/>
        </p:nvSpPr>
        <p:spPr bwMode="auto">
          <a:xfrm>
            <a:off x="3581400" y="3810000"/>
            <a:ext cx="0" cy="12192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Line 27"/>
          <p:cNvSpPr>
            <a:spLocks noChangeShapeType="1"/>
          </p:cNvSpPr>
          <p:nvPr/>
        </p:nvSpPr>
        <p:spPr bwMode="auto">
          <a:xfrm flipH="1">
            <a:off x="1600200" y="2971800"/>
            <a:ext cx="762000" cy="4572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Line 28"/>
          <p:cNvSpPr>
            <a:spLocks noChangeShapeType="1"/>
          </p:cNvSpPr>
          <p:nvPr/>
        </p:nvSpPr>
        <p:spPr bwMode="auto">
          <a:xfrm>
            <a:off x="2819400" y="2971800"/>
            <a:ext cx="762000" cy="4572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Freeform 30"/>
          <p:cNvSpPr>
            <a:spLocks/>
          </p:cNvSpPr>
          <p:nvPr/>
        </p:nvSpPr>
        <p:spPr bwMode="auto">
          <a:xfrm>
            <a:off x="1600200" y="3810000"/>
            <a:ext cx="1981200" cy="2514600"/>
          </a:xfrm>
          <a:custGeom>
            <a:avLst/>
            <a:gdLst>
              <a:gd name="T0" fmla="*/ 0 w 1392"/>
              <a:gd name="T1" fmla="*/ 0 h 1632"/>
              <a:gd name="T2" fmla="*/ 0 w 1392"/>
              <a:gd name="T3" fmla="*/ 2147483647 h 1632"/>
              <a:gd name="T4" fmla="*/ 2147483647 w 1392"/>
              <a:gd name="T5" fmla="*/ 2147483647 h 1632"/>
              <a:gd name="T6" fmla="*/ 0 60000 65536"/>
              <a:gd name="T7" fmla="*/ 0 60000 65536"/>
              <a:gd name="T8" fmla="*/ 0 60000 65536"/>
              <a:gd name="T9" fmla="*/ 0 w 1392"/>
              <a:gd name="T10" fmla="*/ 0 h 1632"/>
              <a:gd name="T11" fmla="*/ 1392 w 1392"/>
              <a:gd name="T12" fmla="*/ 1632 h 16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2" h="1632">
                <a:moveTo>
                  <a:pt x="0" y="0"/>
                </a:moveTo>
                <a:lnTo>
                  <a:pt x="0" y="1632"/>
                </a:lnTo>
                <a:lnTo>
                  <a:pt x="1392" y="1632"/>
                </a:lnTo>
              </a:path>
            </a:pathLst>
          </a:cu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533400"/>
          </a:xfrm>
        </p:spPr>
        <p:txBody>
          <a:bodyPr/>
          <a:lstStyle/>
          <a:p>
            <a:pPr>
              <a:defRPr/>
            </a:pPr>
            <a:r>
              <a:rPr lang="en-US" sz="3200" smtClean="0"/>
              <a:t>HR is a Marker for Coronary Risk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5410200" y="6553200"/>
            <a:ext cx="3505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eaLnBrk="0" hangingPunct="0"/>
            <a:r>
              <a:rPr lang="en-US" sz="1400">
                <a:solidFill>
                  <a:srgbClr val="33CCFF"/>
                </a:solidFill>
                <a:latin typeface="Arial" charset="0"/>
              </a:rPr>
              <a:t>Palatini &amp; Julius; J. Hypertens., 1997</a:t>
            </a:r>
          </a:p>
        </p:txBody>
      </p:sp>
      <p:grpSp>
        <p:nvGrpSpPr>
          <p:cNvPr id="10244" name="Group 16"/>
          <p:cNvGrpSpPr>
            <a:grpSpLocks/>
          </p:cNvGrpSpPr>
          <p:nvPr/>
        </p:nvGrpSpPr>
        <p:grpSpPr bwMode="auto">
          <a:xfrm>
            <a:off x="1219200" y="1371600"/>
            <a:ext cx="4876800" cy="4876800"/>
            <a:chOff x="1344" y="816"/>
            <a:chExt cx="3072" cy="3072"/>
          </a:xfrm>
        </p:grpSpPr>
        <p:sp>
          <p:nvSpPr>
            <p:cNvPr id="10246" name="Oval 17"/>
            <p:cNvSpPr>
              <a:spLocks noChangeArrowheads="1"/>
            </p:cNvSpPr>
            <p:nvPr/>
          </p:nvSpPr>
          <p:spPr bwMode="auto">
            <a:xfrm>
              <a:off x="1968" y="816"/>
              <a:ext cx="960" cy="96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8F0000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solidFill>
                    <a:schemeClr val="bg1"/>
                  </a:solidFill>
                  <a:latin typeface="Arial Narrow" pitchFamily="34" charset="0"/>
                  <a:sym typeface="Symbol" pitchFamily="18" charset="2"/>
                </a:rPr>
                <a:t> Cholest</a:t>
              </a:r>
              <a:endParaRPr lang="en-US" sz="2000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10247" name="Oval 18"/>
            <p:cNvSpPr>
              <a:spLocks noChangeArrowheads="1"/>
            </p:cNvSpPr>
            <p:nvPr/>
          </p:nvSpPr>
          <p:spPr bwMode="auto">
            <a:xfrm>
              <a:off x="2832" y="816"/>
              <a:ext cx="960" cy="96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8F0000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solidFill>
                    <a:schemeClr val="bg1"/>
                  </a:solidFill>
                  <a:latin typeface="Arial Narrow" pitchFamily="34" charset="0"/>
                  <a:sym typeface="Symbol" pitchFamily="18" charset="2"/>
                </a:rPr>
                <a:t> Glucose</a:t>
              </a:r>
              <a:endParaRPr lang="en-US" sz="2000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10248" name="Oval 19"/>
            <p:cNvSpPr>
              <a:spLocks noChangeArrowheads="1"/>
            </p:cNvSpPr>
            <p:nvPr/>
          </p:nvSpPr>
          <p:spPr bwMode="auto">
            <a:xfrm>
              <a:off x="3456" y="1440"/>
              <a:ext cx="960" cy="96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8F0000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solidFill>
                    <a:schemeClr val="bg1"/>
                  </a:solidFill>
                  <a:latin typeface="Arial Narrow" pitchFamily="34" charset="0"/>
                  <a:sym typeface="Symbol" pitchFamily="18" charset="2"/>
                </a:rPr>
                <a:t> Insulin</a:t>
              </a:r>
            </a:p>
          </p:txBody>
        </p:sp>
        <p:sp>
          <p:nvSpPr>
            <p:cNvPr id="10249" name="Oval 20"/>
            <p:cNvSpPr>
              <a:spLocks noChangeArrowheads="1"/>
            </p:cNvSpPr>
            <p:nvPr/>
          </p:nvSpPr>
          <p:spPr bwMode="auto">
            <a:xfrm>
              <a:off x="3456" y="2304"/>
              <a:ext cx="960" cy="96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8F0000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solidFill>
                    <a:schemeClr val="bg1"/>
                  </a:solidFill>
                  <a:latin typeface="Arial Narrow" pitchFamily="34" charset="0"/>
                  <a:sym typeface="Symbol" pitchFamily="18" charset="2"/>
                </a:rPr>
                <a:t> Blood</a:t>
              </a:r>
            </a:p>
            <a:p>
              <a:pPr algn="ctr" eaLnBrk="0" hangingPunct="0"/>
              <a:r>
                <a:rPr lang="en-US" sz="2000" b="1">
                  <a:solidFill>
                    <a:schemeClr val="bg1"/>
                  </a:solidFill>
                  <a:latin typeface="Arial Narrow" pitchFamily="34" charset="0"/>
                  <a:sym typeface="Symbol" pitchFamily="18" charset="2"/>
                </a:rPr>
                <a:t>pressure</a:t>
              </a:r>
            </a:p>
          </p:txBody>
        </p:sp>
        <p:sp>
          <p:nvSpPr>
            <p:cNvPr id="10250" name="Oval 21"/>
            <p:cNvSpPr>
              <a:spLocks noChangeArrowheads="1"/>
            </p:cNvSpPr>
            <p:nvPr/>
          </p:nvSpPr>
          <p:spPr bwMode="auto">
            <a:xfrm>
              <a:off x="2832" y="2928"/>
              <a:ext cx="960" cy="96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8F0000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solidFill>
                    <a:schemeClr val="bg1"/>
                  </a:solidFill>
                  <a:latin typeface="Arial Narrow" pitchFamily="34" charset="0"/>
                  <a:sym typeface="Symbol" pitchFamily="18" charset="2"/>
                </a:rPr>
                <a:t> B.M.I.</a:t>
              </a:r>
              <a:endParaRPr lang="en-US" sz="2000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10251" name="Oval 22"/>
            <p:cNvSpPr>
              <a:spLocks noChangeArrowheads="1"/>
            </p:cNvSpPr>
            <p:nvPr/>
          </p:nvSpPr>
          <p:spPr bwMode="auto">
            <a:xfrm>
              <a:off x="1968" y="2928"/>
              <a:ext cx="960" cy="96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8F0000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solidFill>
                    <a:schemeClr val="bg1"/>
                  </a:solidFill>
                  <a:latin typeface="Arial Narrow" pitchFamily="34" charset="0"/>
                  <a:sym typeface="Symbol" pitchFamily="18" charset="2"/>
                </a:rPr>
                <a:t> Haemato-</a:t>
              </a:r>
            </a:p>
            <a:p>
              <a:pPr algn="ctr" eaLnBrk="0" hangingPunct="0"/>
              <a:r>
                <a:rPr lang="en-US" sz="2000" b="1">
                  <a:solidFill>
                    <a:schemeClr val="bg1"/>
                  </a:solidFill>
                  <a:latin typeface="Arial Narrow" pitchFamily="34" charset="0"/>
                  <a:sym typeface="Symbol" pitchFamily="18" charset="2"/>
                </a:rPr>
                <a:t>crit</a:t>
              </a:r>
              <a:endParaRPr lang="en-US" sz="2000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10252" name="Oval 23"/>
            <p:cNvSpPr>
              <a:spLocks noChangeArrowheads="1"/>
            </p:cNvSpPr>
            <p:nvPr/>
          </p:nvSpPr>
          <p:spPr bwMode="auto">
            <a:xfrm>
              <a:off x="1344" y="2304"/>
              <a:ext cx="960" cy="96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8F0000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solidFill>
                    <a:schemeClr val="bg1"/>
                  </a:solidFill>
                  <a:latin typeface="Arial Narrow" pitchFamily="34" charset="0"/>
                  <a:sym typeface="Symbol" pitchFamily="18" charset="2"/>
                </a:rPr>
                <a:t> Triglycer</a:t>
              </a:r>
              <a:endParaRPr lang="en-US" sz="2000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10253" name="Oval 24"/>
            <p:cNvSpPr>
              <a:spLocks noChangeArrowheads="1"/>
            </p:cNvSpPr>
            <p:nvPr/>
          </p:nvSpPr>
          <p:spPr bwMode="auto">
            <a:xfrm>
              <a:off x="1344" y="1440"/>
              <a:ext cx="960" cy="96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8F0000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solidFill>
                    <a:schemeClr val="bg1"/>
                  </a:solidFill>
                  <a:latin typeface="Arial Narrow" pitchFamily="34" charset="0"/>
                  <a:sym typeface="Symbol" pitchFamily="18" charset="2"/>
                </a:rPr>
                <a:t> HDL-Ch</a:t>
              </a:r>
              <a:endParaRPr lang="en-US" sz="2000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46105" name="Oval 25"/>
            <p:cNvSpPr>
              <a:spLocks noChangeArrowheads="1"/>
            </p:cNvSpPr>
            <p:nvPr/>
          </p:nvSpPr>
          <p:spPr bwMode="auto">
            <a:xfrm>
              <a:off x="2112" y="1584"/>
              <a:ext cx="1536" cy="1536"/>
            </a:xfrm>
            <a:prstGeom prst="ellips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CC00">
                    <a:gamma/>
                    <a:shade val="5607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+mn-cs"/>
                </a:rPr>
                <a:t>Heart Rate</a:t>
              </a:r>
              <a:endParaRPr lang="en-US" sz="2800" b="1">
                <a:latin typeface="Arial" charset="0"/>
                <a:cs typeface="+mn-cs"/>
              </a:endParaRPr>
            </a:p>
          </p:txBody>
        </p:sp>
      </p:grpSp>
      <p:sp>
        <p:nvSpPr>
          <p:cNvPr id="10245" name="Rectangle 26"/>
          <p:cNvSpPr>
            <a:spLocks noChangeArrowheads="1"/>
          </p:cNvSpPr>
          <p:nvPr/>
        </p:nvSpPr>
        <p:spPr bwMode="auto">
          <a:xfrm>
            <a:off x="6553200" y="3200400"/>
            <a:ext cx="1828800" cy="1219200"/>
          </a:xfrm>
          <a:prstGeom prst="rect">
            <a:avLst/>
          </a:prstGeom>
          <a:solidFill>
            <a:srgbClr val="008000">
              <a:alpha val="50195"/>
            </a:srgbClr>
          </a:solidFill>
          <a:ln w="19050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130000"/>
              </a:lnSpc>
              <a:tabLst>
                <a:tab pos="227013" algn="ctr"/>
                <a:tab pos="568325" algn="l"/>
              </a:tabLst>
            </a:pPr>
            <a:r>
              <a:rPr lang="en-US" sz="1800">
                <a:solidFill>
                  <a:schemeClr val="bg1"/>
                </a:solidFill>
                <a:latin typeface="Arial" charset="0"/>
                <a:sym typeface="Symbol" pitchFamily="18" charset="2"/>
              </a:rPr>
              <a:t>		p &lt; 0.0001</a:t>
            </a:r>
          </a:p>
          <a:p>
            <a:pPr eaLnBrk="0" hangingPunct="0">
              <a:lnSpc>
                <a:spcPct val="130000"/>
              </a:lnSpc>
              <a:tabLst>
                <a:tab pos="227013" algn="ctr"/>
                <a:tab pos="568325" algn="l"/>
              </a:tabLst>
            </a:pPr>
            <a:r>
              <a:rPr lang="en-US" sz="1800">
                <a:solidFill>
                  <a:schemeClr val="bg1"/>
                </a:solidFill>
                <a:latin typeface="Arial" charset="0"/>
                <a:sym typeface="Symbol" pitchFamily="18" charset="2"/>
              </a:rPr>
              <a:t>		p &lt; 0.01</a:t>
            </a:r>
          </a:p>
          <a:p>
            <a:pPr eaLnBrk="0" hangingPunct="0">
              <a:lnSpc>
                <a:spcPct val="130000"/>
              </a:lnSpc>
              <a:tabLst>
                <a:tab pos="227013" algn="ctr"/>
                <a:tab pos="568325" algn="l"/>
              </a:tabLst>
            </a:pPr>
            <a:r>
              <a:rPr lang="en-US" sz="1800">
                <a:solidFill>
                  <a:schemeClr val="bg1"/>
                </a:solidFill>
                <a:latin typeface="Arial" charset="0"/>
                <a:sym typeface="Symbol" pitchFamily="18" charset="2"/>
              </a:rPr>
              <a:t>		p &lt; 0.05</a:t>
            </a: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8634D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8634D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2226</TotalTime>
  <Words>1254</Words>
  <Application>Microsoft Office PowerPoint</Application>
  <PresentationFormat>On-screen Show (4:3)</PresentationFormat>
  <Paragraphs>540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Times New Roman</vt:lpstr>
      <vt:lpstr>Arial</vt:lpstr>
      <vt:lpstr>Symbol</vt:lpstr>
      <vt:lpstr>Arial Narrow</vt:lpstr>
      <vt:lpstr>Calibri</vt:lpstr>
      <vt:lpstr>Times</vt:lpstr>
      <vt:lpstr>Arial Unicode MS</vt:lpstr>
      <vt:lpstr>Lucida Sans</vt:lpstr>
      <vt:lpstr>Forte</vt:lpstr>
      <vt:lpstr>Blank Presentation</vt:lpstr>
      <vt:lpstr>Beta-Blocker For  Reducing Cardiovascular Disease</vt:lpstr>
      <vt:lpstr>Elevated HR Predicts Excessive Male CV Mortality</vt:lpstr>
      <vt:lpstr>Elevated HR is an Important Risk Factor</vt:lpstr>
      <vt:lpstr>Increased Heart Rate Means Increased Hypertensive Risk</vt:lpstr>
      <vt:lpstr>Coronary Disease : Ischaemia is Closely Linked to HR</vt:lpstr>
      <vt:lpstr>Elevated Heart Rate Increased Likelihood of CHD</vt:lpstr>
      <vt:lpstr>Elevated HR Predicts Male Sudden Death</vt:lpstr>
      <vt:lpstr>Elevated HR : Connection With Insulin Resistance</vt:lpstr>
      <vt:lpstr>HR is a Marker for Coronary Risk</vt:lpstr>
      <vt:lpstr>Correlation between heart rate and male’s death</vt:lpstr>
      <vt:lpstr>Lower HR can Prolong Life</vt:lpstr>
      <vt:lpstr>Why does heart rate increase ?</vt:lpstr>
      <vt:lpstr>Causes of Sympathetic Nervous System (SNS) Activation</vt:lpstr>
      <vt:lpstr>Awareness of the Sympathetic Nervous System</vt:lpstr>
      <vt:lpstr>Role of BB</vt:lpstr>
      <vt:lpstr>Cardiovascular Continuum</vt:lpstr>
      <vt:lpstr>BB are equally effective?</vt:lpstr>
      <vt:lpstr>Effect of Beta-Blockers on Haemodynamic Response to an Acute Stressor</vt:lpstr>
      <vt:lpstr>Hypothesis for the Action of Bisoprolol</vt:lpstr>
      <vt:lpstr>The use of BB in clinical practice</vt:lpstr>
      <vt:lpstr>1. Anti Hypertensive Properties</vt:lpstr>
      <vt:lpstr>British Hypertension Society Guidelines–2004; based on renin levels</vt:lpstr>
      <vt:lpstr>Young Hypertensive</vt:lpstr>
      <vt:lpstr>Mech of action BB in young hypertensive</vt:lpstr>
      <vt:lpstr>-Antagonist may be either 1-cardioselective or non-cardioselective (1- 2 antagonism).</vt:lpstr>
      <vt:lpstr>2. Anti Heart Failure Properties</vt:lpstr>
      <vt:lpstr>Mechanism of anti heart failure</vt:lpstr>
      <vt:lpstr>Slide 28</vt:lpstr>
      <vt:lpstr>3. BB and metabolic changes</vt:lpstr>
      <vt:lpstr>Slide 30</vt:lpstr>
      <vt:lpstr>4. UNSTABLE ANGINA AT REST</vt:lpstr>
      <vt:lpstr>Slide 32</vt:lpstr>
      <vt:lpstr>Slide 33</vt:lpstr>
      <vt:lpstr> Efektif, Aman, Terjangkau Lodoz 2,5 &amp; Lodoz 5 (Bisoprolol 2,5 &amp; 5 mg  + HCT 6,25)  Concor 2,5 &amp; Concor 5 (Bisoprolol 2,5 &amp; 5 mg)</vt:lpstr>
      <vt:lpstr>Slide 35</vt:lpstr>
    </vt:vector>
  </TitlesOfParts>
  <Company>PeaDes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Intermediary Metabolism</dc:title>
  <dc:creator>Heppy_pea</dc:creator>
  <cp:lastModifiedBy>Rohmat Pujo Santoso</cp:lastModifiedBy>
  <cp:revision>93</cp:revision>
  <dcterms:created xsi:type="dcterms:W3CDTF">2004-03-20T03:53:00Z</dcterms:created>
  <dcterms:modified xsi:type="dcterms:W3CDTF">2014-11-01T00:28:44Z</dcterms:modified>
</cp:coreProperties>
</file>